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ppt/tags/tag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5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6.xml" ContentType="application/vnd.openxmlformats-officedocument.presentationml.tags+xml"/>
  <Override PartName="/ppt/charts/chart10.xml" ContentType="application/vnd.openxmlformats-officedocument.drawingml.chart+xml"/>
  <Override PartName="/ppt/notesSlides/notesSlide3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5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83" r:id="rId3"/>
    <p:sldMasterId id="2147483694" r:id="rId4"/>
  </p:sldMasterIdLst>
  <p:notesMasterIdLst>
    <p:notesMasterId r:id="rId86"/>
  </p:notesMasterIdLst>
  <p:handoutMasterIdLst>
    <p:handoutMasterId r:id="rId87"/>
  </p:handoutMasterIdLst>
  <p:sldIdLst>
    <p:sldId id="257" r:id="rId5"/>
    <p:sldId id="425" r:id="rId6"/>
    <p:sldId id="426" r:id="rId7"/>
    <p:sldId id="434" r:id="rId8"/>
    <p:sldId id="508" r:id="rId9"/>
    <p:sldId id="489" r:id="rId10"/>
    <p:sldId id="513" r:id="rId11"/>
    <p:sldId id="492" r:id="rId12"/>
    <p:sldId id="500" r:id="rId13"/>
    <p:sldId id="523" r:id="rId14"/>
    <p:sldId id="509" r:id="rId15"/>
    <p:sldId id="501" r:id="rId16"/>
    <p:sldId id="516" r:id="rId17"/>
    <p:sldId id="517" r:id="rId18"/>
    <p:sldId id="262" r:id="rId19"/>
    <p:sldId id="530" r:id="rId20"/>
    <p:sldId id="499" r:id="rId21"/>
    <p:sldId id="481" r:id="rId22"/>
    <p:sldId id="529" r:id="rId23"/>
    <p:sldId id="485" r:id="rId24"/>
    <p:sldId id="531" r:id="rId25"/>
    <p:sldId id="268" r:id="rId26"/>
    <p:sldId id="546" r:id="rId27"/>
    <p:sldId id="551" r:id="rId28"/>
    <p:sldId id="552" r:id="rId29"/>
    <p:sldId id="549" r:id="rId30"/>
    <p:sldId id="547" r:id="rId31"/>
    <p:sldId id="548" r:id="rId32"/>
    <p:sldId id="558" r:id="rId33"/>
    <p:sldId id="550" r:id="rId34"/>
    <p:sldId id="525" r:id="rId35"/>
    <p:sldId id="445" r:id="rId36"/>
    <p:sldId id="446" r:id="rId37"/>
    <p:sldId id="454" r:id="rId38"/>
    <p:sldId id="456" r:id="rId39"/>
    <p:sldId id="422" r:id="rId40"/>
    <p:sldId id="458" r:id="rId41"/>
    <p:sldId id="457" r:id="rId42"/>
    <p:sldId id="465" r:id="rId43"/>
    <p:sldId id="323" r:id="rId44"/>
    <p:sldId id="284" r:id="rId45"/>
    <p:sldId id="308" r:id="rId46"/>
    <p:sldId id="521" r:id="rId47"/>
    <p:sldId id="309" r:id="rId48"/>
    <p:sldId id="459" r:id="rId49"/>
    <p:sldId id="462" r:id="rId50"/>
    <p:sldId id="541" r:id="rId51"/>
    <p:sldId id="542" r:id="rId52"/>
    <p:sldId id="543" r:id="rId53"/>
    <p:sldId id="466" r:id="rId54"/>
    <p:sldId id="436" r:id="rId55"/>
    <p:sldId id="437" r:id="rId56"/>
    <p:sldId id="439" r:id="rId57"/>
    <p:sldId id="474" r:id="rId58"/>
    <p:sldId id="475" r:id="rId59"/>
    <p:sldId id="476" r:id="rId60"/>
    <p:sldId id="440" r:id="rId61"/>
    <p:sldId id="443" r:id="rId62"/>
    <p:sldId id="467" r:id="rId63"/>
    <p:sldId id="510" r:id="rId64"/>
    <p:sldId id="370" r:id="rId65"/>
    <p:sldId id="534" r:id="rId66"/>
    <p:sldId id="535" r:id="rId67"/>
    <p:sldId id="536" r:id="rId68"/>
    <p:sldId id="486" r:id="rId69"/>
    <p:sldId id="545" r:id="rId70"/>
    <p:sldId id="388" r:id="rId71"/>
    <p:sldId id="522" r:id="rId72"/>
    <p:sldId id="477" r:id="rId73"/>
    <p:sldId id="556" r:id="rId74"/>
    <p:sldId id="557" r:id="rId75"/>
    <p:sldId id="511" r:id="rId76"/>
    <p:sldId id="544" r:id="rId77"/>
    <p:sldId id="514" r:id="rId78"/>
    <p:sldId id="528" r:id="rId79"/>
    <p:sldId id="385" r:id="rId80"/>
    <p:sldId id="505" r:id="rId81"/>
    <p:sldId id="553" r:id="rId82"/>
    <p:sldId id="555" r:id="rId83"/>
    <p:sldId id="554" r:id="rId84"/>
    <p:sldId id="504" r:id="rId85"/>
  </p:sldIdLst>
  <p:sldSz cx="9144000" cy="6858000" type="screen4x3"/>
  <p:notesSz cx="6858000" cy="9144000"/>
  <p:custDataLst>
    <p:tags r:id="rId8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A2C"/>
    <a:srgbClr val="FFFFFF"/>
    <a:srgbClr val="56B65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8" autoAdjust="0"/>
    <p:restoredTop sz="71745" autoAdjust="0"/>
  </p:normalViewPr>
  <p:slideViewPr>
    <p:cSldViewPr>
      <p:cViewPr varScale="1">
        <p:scale>
          <a:sx n="72" d="100"/>
          <a:sy n="72" d="100"/>
        </p:scale>
        <p:origin x="-2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7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<Relationship Id="rId85" Type="http://schemas.openxmlformats.org/officeDocument/2006/relationships/slide" Target="slides/slide81.xml"/><Relationship Id="rId86" Type="http://schemas.openxmlformats.org/officeDocument/2006/relationships/notesMaster" Target="notesMasters/notesMaster1.xml"/><Relationship Id="rId87" Type="http://schemas.openxmlformats.org/officeDocument/2006/relationships/handoutMaster" Target="handoutMasters/handoutMaster1.xml"/><Relationship Id="rId88" Type="http://schemas.openxmlformats.org/officeDocument/2006/relationships/printerSettings" Target="printerSettings/printerSettings1.bin"/><Relationship Id="rId8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uchenglow:Dropbox:ylow:shared_mem_async_update_types_filtered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Runtime</a:t>
            </a:r>
            <a:r>
              <a:rPr lang="en-US" baseline="0" dirty="0" smtClean="0"/>
              <a:t> Per Iteration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Runtime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Sheet1!$A$2:$A$6</c:f>
              <c:strCache>
                <c:ptCount val="5"/>
                <c:pt idx="0">
                  <c:v>Hadoop</c:v>
                </c:pt>
                <c:pt idx="1">
                  <c:v>GraphLab</c:v>
                </c:pt>
                <c:pt idx="2">
                  <c:v>Twister</c:v>
                </c:pt>
                <c:pt idx="3">
                  <c:v>Piccolo</c:v>
                </c:pt>
                <c:pt idx="4">
                  <c:v>PowerGraph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198.0</c:v>
                </c:pt>
                <c:pt idx="1">
                  <c:v>63.4</c:v>
                </c:pt>
                <c:pt idx="2">
                  <c:v>36.0</c:v>
                </c:pt>
                <c:pt idx="3">
                  <c:v>30.8</c:v>
                </c:pt>
                <c:pt idx="4">
                  <c:v>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0057176"/>
        <c:axId val="-2041768936"/>
      </c:barChart>
      <c:catAx>
        <c:axId val="-2040057176"/>
        <c:scaling>
          <c:orientation val="maxMin"/>
        </c:scaling>
        <c:delete val="0"/>
        <c:axPos val="l"/>
        <c:majorTickMark val="out"/>
        <c:minorTickMark val="none"/>
        <c:tickLblPos val="nextTo"/>
        <c:crossAx val="-2041768936"/>
        <c:crosses val="autoZero"/>
        <c:auto val="1"/>
        <c:lblAlgn val="ctr"/>
        <c:lblOffset val="100"/>
        <c:noMultiLvlLbl val="0"/>
      </c:catAx>
      <c:valAx>
        <c:axId val="-2041768936"/>
        <c:scaling>
          <c:orientation val="minMax"/>
          <c:max val="200.0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-2040057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42744656918"/>
          <c:y val="0.0415954415954417"/>
          <c:w val="0.767924318448961"/>
          <c:h val="0.76879422123516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Delta</c:v>
                </c:pt>
              </c:strCache>
            </c:strRef>
          </c:tx>
          <c:marker>
            <c:symbol val="none"/>
          </c:marker>
          <c:xVal>
            <c:numRef>
              <c:f>Sheet1!$B$3:$B$1204</c:f>
              <c:numCache>
                <c:formatCode>General</c:formatCode>
                <c:ptCount val="1202"/>
                <c:pt idx="0">
                  <c:v>1.96507</c:v>
                </c:pt>
                <c:pt idx="1">
                  <c:v>12.628</c:v>
                </c:pt>
                <c:pt idx="2">
                  <c:v>23.28509999999982</c:v>
                </c:pt>
                <c:pt idx="3">
                  <c:v>33.76330000000015</c:v>
                </c:pt>
                <c:pt idx="4">
                  <c:v>36.3074</c:v>
                </c:pt>
                <c:pt idx="5">
                  <c:v>46.70070000000001</c:v>
                </c:pt>
                <c:pt idx="6">
                  <c:v>57.20240000000001</c:v>
                </c:pt>
                <c:pt idx="7">
                  <c:v>67.6403</c:v>
                </c:pt>
                <c:pt idx="8">
                  <c:v>70.21520000000002</c:v>
                </c:pt>
                <c:pt idx="9">
                  <c:v>80.5925</c:v>
                </c:pt>
                <c:pt idx="10">
                  <c:v>90.82779999999998</c:v>
                </c:pt>
                <c:pt idx="11">
                  <c:v>101.64</c:v>
                </c:pt>
                <c:pt idx="12">
                  <c:v>104.2410000000003</c:v>
                </c:pt>
                <c:pt idx="13">
                  <c:v>114.965</c:v>
                </c:pt>
                <c:pt idx="14">
                  <c:v>125.605</c:v>
                </c:pt>
                <c:pt idx="15">
                  <c:v>135.973</c:v>
                </c:pt>
                <c:pt idx="16">
                  <c:v>138.539</c:v>
                </c:pt>
                <c:pt idx="17">
                  <c:v>148.9980000000004</c:v>
                </c:pt>
                <c:pt idx="18">
                  <c:v>159.433</c:v>
                </c:pt>
                <c:pt idx="19">
                  <c:v>169.798</c:v>
                </c:pt>
                <c:pt idx="20">
                  <c:v>172.277</c:v>
                </c:pt>
                <c:pt idx="21">
                  <c:v>182.954</c:v>
                </c:pt>
                <c:pt idx="22">
                  <c:v>193.453</c:v>
                </c:pt>
                <c:pt idx="23">
                  <c:v>204.4520000000006</c:v>
                </c:pt>
                <c:pt idx="24">
                  <c:v>207.02</c:v>
                </c:pt>
                <c:pt idx="25">
                  <c:v>217.7139999999995</c:v>
                </c:pt>
                <c:pt idx="26">
                  <c:v>228.222</c:v>
                </c:pt>
                <c:pt idx="27">
                  <c:v>238.623</c:v>
                </c:pt>
                <c:pt idx="28">
                  <c:v>241.232</c:v>
                </c:pt>
                <c:pt idx="29">
                  <c:v>251.533</c:v>
                </c:pt>
                <c:pt idx="30">
                  <c:v>261.7749999999995</c:v>
                </c:pt>
                <c:pt idx="31">
                  <c:v>272.1040000000007</c:v>
                </c:pt>
                <c:pt idx="32">
                  <c:v>274.829</c:v>
                </c:pt>
                <c:pt idx="33">
                  <c:v>285.009</c:v>
                </c:pt>
                <c:pt idx="34">
                  <c:v>295.2949999999989</c:v>
                </c:pt>
                <c:pt idx="35">
                  <c:v>305.7009999999989</c:v>
                </c:pt>
                <c:pt idx="36">
                  <c:v>308.3259999999989</c:v>
                </c:pt>
                <c:pt idx="37">
                  <c:v>318.7349999999989</c:v>
                </c:pt>
                <c:pt idx="38">
                  <c:v>329.3979999999992</c:v>
                </c:pt>
                <c:pt idx="39">
                  <c:v>339.704</c:v>
                </c:pt>
                <c:pt idx="40">
                  <c:v>342.319</c:v>
                </c:pt>
                <c:pt idx="41">
                  <c:v>352.4979999999982</c:v>
                </c:pt>
                <c:pt idx="42">
                  <c:v>362.6979999999995</c:v>
                </c:pt>
                <c:pt idx="43">
                  <c:v>373.074</c:v>
                </c:pt>
                <c:pt idx="44">
                  <c:v>375.6840000000003</c:v>
                </c:pt>
                <c:pt idx="45">
                  <c:v>386.166</c:v>
                </c:pt>
                <c:pt idx="46">
                  <c:v>396.55</c:v>
                </c:pt>
                <c:pt idx="47">
                  <c:v>407.156</c:v>
                </c:pt>
                <c:pt idx="48">
                  <c:v>409.7359999999982</c:v>
                </c:pt>
                <c:pt idx="49">
                  <c:v>419.86</c:v>
                </c:pt>
                <c:pt idx="50">
                  <c:v>430.4789999999985</c:v>
                </c:pt>
                <c:pt idx="51">
                  <c:v>440.8379999999989</c:v>
                </c:pt>
                <c:pt idx="52">
                  <c:v>443.613</c:v>
                </c:pt>
                <c:pt idx="53">
                  <c:v>454.0989999999986</c:v>
                </c:pt>
                <c:pt idx="54">
                  <c:v>464.449</c:v>
                </c:pt>
                <c:pt idx="55">
                  <c:v>475.0179999999995</c:v>
                </c:pt>
                <c:pt idx="56">
                  <c:v>477.7199999999995</c:v>
                </c:pt>
                <c:pt idx="57">
                  <c:v>488.3590000000003</c:v>
                </c:pt>
                <c:pt idx="58">
                  <c:v>498.762</c:v>
                </c:pt>
                <c:pt idx="59">
                  <c:v>509.2189999999986</c:v>
                </c:pt>
                <c:pt idx="60">
                  <c:v>511.77</c:v>
                </c:pt>
                <c:pt idx="61">
                  <c:v>521.886</c:v>
                </c:pt>
                <c:pt idx="62">
                  <c:v>532.229</c:v>
                </c:pt>
                <c:pt idx="63">
                  <c:v>542.3419999999974</c:v>
                </c:pt>
                <c:pt idx="64">
                  <c:v>544.889</c:v>
                </c:pt>
                <c:pt idx="65">
                  <c:v>555.4559999999979</c:v>
                </c:pt>
                <c:pt idx="66">
                  <c:v>565.9629999999964</c:v>
                </c:pt>
                <c:pt idx="67">
                  <c:v>576.4429999999974</c:v>
                </c:pt>
                <c:pt idx="68">
                  <c:v>579.045</c:v>
                </c:pt>
                <c:pt idx="69">
                  <c:v>589.4449999999994</c:v>
                </c:pt>
                <c:pt idx="70">
                  <c:v>599.9689999999994</c:v>
                </c:pt>
                <c:pt idx="71">
                  <c:v>610.1790000000005</c:v>
                </c:pt>
                <c:pt idx="72">
                  <c:v>612.744</c:v>
                </c:pt>
                <c:pt idx="73">
                  <c:v>623.165</c:v>
                </c:pt>
                <c:pt idx="74">
                  <c:v>633.617</c:v>
                </c:pt>
                <c:pt idx="75">
                  <c:v>644.277</c:v>
                </c:pt>
                <c:pt idx="76">
                  <c:v>646.8689999999979</c:v>
                </c:pt>
                <c:pt idx="77">
                  <c:v>657.2950000000005</c:v>
                </c:pt>
                <c:pt idx="78">
                  <c:v>667.6980000000005</c:v>
                </c:pt>
                <c:pt idx="79">
                  <c:v>678.22</c:v>
                </c:pt>
                <c:pt idx="80">
                  <c:v>680.8399999999979</c:v>
                </c:pt>
                <c:pt idx="81">
                  <c:v>691.3099999999994</c:v>
                </c:pt>
                <c:pt idx="82">
                  <c:v>702.1519999999994</c:v>
                </c:pt>
                <c:pt idx="83">
                  <c:v>712.9399999999994</c:v>
                </c:pt>
                <c:pt idx="84">
                  <c:v>715.449</c:v>
                </c:pt>
                <c:pt idx="85">
                  <c:v>725.9299999999994</c:v>
                </c:pt>
                <c:pt idx="86">
                  <c:v>736.748</c:v>
                </c:pt>
                <c:pt idx="87">
                  <c:v>747.0780000000005</c:v>
                </c:pt>
                <c:pt idx="88">
                  <c:v>749.695</c:v>
                </c:pt>
                <c:pt idx="89">
                  <c:v>760.071</c:v>
                </c:pt>
                <c:pt idx="90">
                  <c:v>770.4479999999974</c:v>
                </c:pt>
                <c:pt idx="91">
                  <c:v>781.217</c:v>
                </c:pt>
                <c:pt idx="92">
                  <c:v>783.783000000003</c:v>
                </c:pt>
                <c:pt idx="93">
                  <c:v>795.038</c:v>
                </c:pt>
                <c:pt idx="94">
                  <c:v>805.523</c:v>
                </c:pt>
                <c:pt idx="95">
                  <c:v>815.9359999999979</c:v>
                </c:pt>
                <c:pt idx="96">
                  <c:v>818.582</c:v>
                </c:pt>
                <c:pt idx="97">
                  <c:v>828.8289999999994</c:v>
                </c:pt>
                <c:pt idx="98">
                  <c:v>839.265</c:v>
                </c:pt>
                <c:pt idx="99">
                  <c:v>849.985</c:v>
                </c:pt>
                <c:pt idx="100">
                  <c:v>852.58</c:v>
                </c:pt>
                <c:pt idx="101">
                  <c:v>862.9059999999994</c:v>
                </c:pt>
              </c:numCache>
            </c:numRef>
          </c:xVal>
          <c:yVal>
            <c:numRef>
              <c:f>Sheet1!$D$3:$D$1204</c:f>
              <c:numCache>
                <c:formatCode>0.00E+00</c:formatCode>
                <c:ptCount val="1202"/>
                <c:pt idx="0">
                  <c:v>9.77808E6</c:v>
                </c:pt>
                <c:pt idx="1">
                  <c:v>8.32295E6</c:v>
                </c:pt>
                <c:pt idx="2">
                  <c:v>6.57544E6</c:v>
                </c:pt>
                <c:pt idx="3">
                  <c:v>4.78682E6</c:v>
                </c:pt>
                <c:pt idx="4">
                  <c:v>4.46753E6</c:v>
                </c:pt>
                <c:pt idx="5">
                  <c:v>3.36723E6</c:v>
                </c:pt>
                <c:pt idx="6">
                  <c:v>2.5189E6</c:v>
                </c:pt>
                <c:pt idx="7">
                  <c:v>1.89528E6</c:v>
                </c:pt>
                <c:pt idx="8">
                  <c:v>1.77107E6</c:v>
                </c:pt>
                <c:pt idx="9">
                  <c:v>1.34855E6</c:v>
                </c:pt>
                <c:pt idx="10">
                  <c:v>1.02718E6</c:v>
                </c:pt>
                <c:pt idx="11" formatCode="General">
                  <c:v>786670.0</c:v>
                </c:pt>
                <c:pt idx="12" formatCode="General">
                  <c:v>735179.0</c:v>
                </c:pt>
                <c:pt idx="13" formatCode="General">
                  <c:v>555634.0</c:v>
                </c:pt>
                <c:pt idx="14" formatCode="General">
                  <c:v>429147.0</c:v>
                </c:pt>
                <c:pt idx="15" formatCode="General">
                  <c:v>330380.0</c:v>
                </c:pt>
                <c:pt idx="16" formatCode="General">
                  <c:v>309556.0</c:v>
                </c:pt>
                <c:pt idx="17" formatCode="General">
                  <c:v>242135.0</c:v>
                </c:pt>
                <c:pt idx="18" formatCode="General">
                  <c:v>188251.0</c:v>
                </c:pt>
                <c:pt idx="19" formatCode="General">
                  <c:v>148275.0</c:v>
                </c:pt>
                <c:pt idx="20" formatCode="General">
                  <c:v>139582.0</c:v>
                </c:pt>
                <c:pt idx="21" formatCode="General">
                  <c:v>109858.0</c:v>
                </c:pt>
                <c:pt idx="22" formatCode="General">
                  <c:v>85905.7</c:v>
                </c:pt>
                <c:pt idx="23" formatCode="General">
                  <c:v>67409.7</c:v>
                </c:pt>
                <c:pt idx="24" formatCode="General">
                  <c:v>63512.5</c:v>
                </c:pt>
                <c:pt idx="25" formatCode="General">
                  <c:v>50354.0</c:v>
                </c:pt>
                <c:pt idx="26" formatCode="General">
                  <c:v>40408.9</c:v>
                </c:pt>
                <c:pt idx="27" formatCode="General">
                  <c:v>32184.4</c:v>
                </c:pt>
                <c:pt idx="28" formatCode="General">
                  <c:v>30481.2</c:v>
                </c:pt>
                <c:pt idx="29" formatCode="General">
                  <c:v>24727.9</c:v>
                </c:pt>
                <c:pt idx="30" formatCode="General">
                  <c:v>19969.7</c:v>
                </c:pt>
                <c:pt idx="31" formatCode="General">
                  <c:v>16214.1</c:v>
                </c:pt>
                <c:pt idx="32" formatCode="General">
                  <c:v>15393.6</c:v>
                </c:pt>
                <c:pt idx="33" formatCode="General">
                  <c:v>12579.1</c:v>
                </c:pt>
                <c:pt idx="34" formatCode="General">
                  <c:v>10313.6</c:v>
                </c:pt>
                <c:pt idx="35" formatCode="General">
                  <c:v>8454.369999999908</c:v>
                </c:pt>
                <c:pt idx="36" formatCode="General">
                  <c:v>8071.05</c:v>
                </c:pt>
                <c:pt idx="37" formatCode="General">
                  <c:v>6615.74</c:v>
                </c:pt>
                <c:pt idx="38" formatCode="General">
                  <c:v>5469.8</c:v>
                </c:pt>
                <c:pt idx="39" formatCode="General">
                  <c:v>4519.49</c:v>
                </c:pt>
                <c:pt idx="40" formatCode="General">
                  <c:v>4311.85</c:v>
                </c:pt>
                <c:pt idx="41" formatCode="General">
                  <c:v>3618.390000000001</c:v>
                </c:pt>
                <c:pt idx="42" formatCode="General">
                  <c:v>3023.950000000001</c:v>
                </c:pt>
                <c:pt idx="43" formatCode="General">
                  <c:v>2547.11</c:v>
                </c:pt>
                <c:pt idx="44" formatCode="General">
                  <c:v>2430.63</c:v>
                </c:pt>
                <c:pt idx="45" formatCode="General">
                  <c:v>2029.47</c:v>
                </c:pt>
                <c:pt idx="46" formatCode="General">
                  <c:v>1711.09</c:v>
                </c:pt>
                <c:pt idx="47" formatCode="General">
                  <c:v>1429.88</c:v>
                </c:pt>
                <c:pt idx="48" formatCode="General">
                  <c:v>1376.15</c:v>
                </c:pt>
                <c:pt idx="49" formatCode="General">
                  <c:v>1169.81</c:v>
                </c:pt>
                <c:pt idx="50" formatCode="General">
                  <c:v>982.1850000000005</c:v>
                </c:pt>
                <c:pt idx="51" formatCode="General">
                  <c:v>831.681</c:v>
                </c:pt>
                <c:pt idx="52" formatCode="General">
                  <c:v>797.5409999999994</c:v>
                </c:pt>
                <c:pt idx="53" formatCode="General">
                  <c:v>678.101</c:v>
                </c:pt>
                <c:pt idx="54" formatCode="General">
                  <c:v>574.8119999999974</c:v>
                </c:pt>
                <c:pt idx="55" formatCode="General">
                  <c:v>487.8400000000003</c:v>
                </c:pt>
                <c:pt idx="56" formatCode="General">
                  <c:v>468.656</c:v>
                </c:pt>
                <c:pt idx="57" formatCode="General">
                  <c:v>393.1490000000014</c:v>
                </c:pt>
                <c:pt idx="58" formatCode="General">
                  <c:v>335.9609999999989</c:v>
                </c:pt>
                <c:pt idx="59" formatCode="General">
                  <c:v>284.2889999999986</c:v>
                </c:pt>
                <c:pt idx="60" formatCode="General">
                  <c:v>273.4819999999982</c:v>
                </c:pt>
                <c:pt idx="61" formatCode="General">
                  <c:v>234.8260000000006</c:v>
                </c:pt>
                <c:pt idx="62" formatCode="General">
                  <c:v>198.15</c:v>
                </c:pt>
                <c:pt idx="63" formatCode="General">
                  <c:v>171.0880000000006</c:v>
                </c:pt>
                <c:pt idx="64" formatCode="General">
                  <c:v>163.812</c:v>
                </c:pt>
                <c:pt idx="65" formatCode="General">
                  <c:v>138.787</c:v>
                </c:pt>
                <c:pt idx="66" formatCode="General">
                  <c:v>117.938</c:v>
                </c:pt>
                <c:pt idx="67" formatCode="General">
                  <c:v>100.036</c:v>
                </c:pt>
                <c:pt idx="68" formatCode="General">
                  <c:v>96.5453</c:v>
                </c:pt>
                <c:pt idx="69" formatCode="General">
                  <c:v>81.5123</c:v>
                </c:pt>
                <c:pt idx="70" formatCode="General">
                  <c:v>69.32909999999998</c:v>
                </c:pt>
                <c:pt idx="71" formatCode="General">
                  <c:v>58.7843</c:v>
                </c:pt>
                <c:pt idx="72" formatCode="General">
                  <c:v>56.22260000000013</c:v>
                </c:pt>
                <c:pt idx="73" formatCode="General">
                  <c:v>48.076</c:v>
                </c:pt>
                <c:pt idx="74" formatCode="General">
                  <c:v>40.4588</c:v>
                </c:pt>
                <c:pt idx="75" formatCode="General">
                  <c:v>34.3717</c:v>
                </c:pt>
                <c:pt idx="76" formatCode="General">
                  <c:v>32.6892</c:v>
                </c:pt>
                <c:pt idx="77" formatCode="General">
                  <c:v>27.59680000000003</c:v>
                </c:pt>
                <c:pt idx="78" formatCode="General">
                  <c:v>23.14059999999996</c:v>
                </c:pt>
                <c:pt idx="79" formatCode="General">
                  <c:v>19.41080000000003</c:v>
                </c:pt>
                <c:pt idx="80" formatCode="General">
                  <c:v>18.56429999999997</c:v>
                </c:pt>
                <c:pt idx="81" formatCode="General">
                  <c:v>15.4314</c:v>
                </c:pt>
                <c:pt idx="82" formatCode="General">
                  <c:v>12.858</c:v>
                </c:pt>
                <c:pt idx="83" formatCode="General">
                  <c:v>10.57940000000004</c:v>
                </c:pt>
                <c:pt idx="84" formatCode="General">
                  <c:v>10.1305</c:v>
                </c:pt>
                <c:pt idx="85" formatCode="General">
                  <c:v>8.34862</c:v>
                </c:pt>
                <c:pt idx="86" formatCode="General">
                  <c:v>6.83837</c:v>
                </c:pt>
                <c:pt idx="87" formatCode="General">
                  <c:v>5.601109999999998</c:v>
                </c:pt>
                <c:pt idx="88" formatCode="General">
                  <c:v>5.331560000000001</c:v>
                </c:pt>
                <c:pt idx="89" formatCode="General">
                  <c:v>4.30368</c:v>
                </c:pt>
                <c:pt idx="90" formatCode="General">
                  <c:v>3.456739999999998</c:v>
                </c:pt>
                <c:pt idx="91" formatCode="General">
                  <c:v>2.7214</c:v>
                </c:pt>
                <c:pt idx="92" formatCode="General">
                  <c:v>2.56209</c:v>
                </c:pt>
                <c:pt idx="93" formatCode="General">
                  <c:v>1.94412</c:v>
                </c:pt>
                <c:pt idx="94" formatCode="General">
                  <c:v>1.471419999999995</c:v>
                </c:pt>
                <c:pt idx="95" formatCode="General">
                  <c:v>1.07469</c:v>
                </c:pt>
                <c:pt idx="96" formatCode="General">
                  <c:v>0.986210999999997</c:v>
                </c:pt>
                <c:pt idx="97" formatCode="General">
                  <c:v>0.694140000000001</c:v>
                </c:pt>
                <c:pt idx="98" formatCode="General">
                  <c:v>0.457072</c:v>
                </c:pt>
                <c:pt idx="99" formatCode="General">
                  <c:v>0.273920000000001</c:v>
                </c:pt>
                <c:pt idx="100" formatCode="General">
                  <c:v>0.238675</c:v>
                </c:pt>
                <c:pt idx="101" formatCode="General">
                  <c:v>0.119566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Sheet1!$F$2</c:f>
              <c:strCache>
                <c:ptCount val="1"/>
                <c:pt idx="0">
                  <c:v>Factorized</c:v>
                </c:pt>
              </c:strCache>
            </c:strRef>
          </c:tx>
          <c:marker>
            <c:symbol val="none"/>
          </c:marker>
          <c:xVal>
            <c:numRef>
              <c:f>Sheet1!$G$3:$G$1204</c:f>
              <c:numCache>
                <c:formatCode>General</c:formatCode>
                <c:ptCount val="1202"/>
                <c:pt idx="0">
                  <c:v>2.139659999999983</c:v>
                </c:pt>
                <c:pt idx="1">
                  <c:v>12.6992</c:v>
                </c:pt>
                <c:pt idx="2">
                  <c:v>23.9113</c:v>
                </c:pt>
                <c:pt idx="3">
                  <c:v>35.26590000000016</c:v>
                </c:pt>
                <c:pt idx="4">
                  <c:v>37.79470000000001</c:v>
                </c:pt>
                <c:pt idx="5">
                  <c:v>48.9347</c:v>
                </c:pt>
                <c:pt idx="6">
                  <c:v>59.5829</c:v>
                </c:pt>
                <c:pt idx="7">
                  <c:v>70.52559999999998</c:v>
                </c:pt>
                <c:pt idx="8">
                  <c:v>73.17669999999998</c:v>
                </c:pt>
                <c:pt idx="9">
                  <c:v>83.8651</c:v>
                </c:pt>
                <c:pt idx="10">
                  <c:v>94.34060000000002</c:v>
                </c:pt>
                <c:pt idx="11">
                  <c:v>105.189</c:v>
                </c:pt>
                <c:pt idx="12">
                  <c:v>108.028</c:v>
                </c:pt>
                <c:pt idx="13">
                  <c:v>118.628</c:v>
                </c:pt>
                <c:pt idx="14">
                  <c:v>129.8380000000006</c:v>
                </c:pt>
                <c:pt idx="15">
                  <c:v>140.926</c:v>
                </c:pt>
                <c:pt idx="16">
                  <c:v>143.967</c:v>
                </c:pt>
                <c:pt idx="17">
                  <c:v>154.5220000000006</c:v>
                </c:pt>
                <c:pt idx="18">
                  <c:v>165.334</c:v>
                </c:pt>
                <c:pt idx="19">
                  <c:v>176.271</c:v>
                </c:pt>
                <c:pt idx="20">
                  <c:v>178.931</c:v>
                </c:pt>
                <c:pt idx="21">
                  <c:v>189.764</c:v>
                </c:pt>
                <c:pt idx="22">
                  <c:v>200.694</c:v>
                </c:pt>
                <c:pt idx="23">
                  <c:v>212.095</c:v>
                </c:pt>
                <c:pt idx="24">
                  <c:v>215.39</c:v>
                </c:pt>
                <c:pt idx="25">
                  <c:v>225.794</c:v>
                </c:pt>
                <c:pt idx="26">
                  <c:v>236.899</c:v>
                </c:pt>
                <c:pt idx="27">
                  <c:v>247.441</c:v>
                </c:pt>
                <c:pt idx="28">
                  <c:v>250.235</c:v>
                </c:pt>
                <c:pt idx="29">
                  <c:v>261.135</c:v>
                </c:pt>
                <c:pt idx="30">
                  <c:v>271.6400000000007</c:v>
                </c:pt>
                <c:pt idx="31">
                  <c:v>282.015</c:v>
                </c:pt>
                <c:pt idx="32">
                  <c:v>284.459</c:v>
                </c:pt>
                <c:pt idx="33">
                  <c:v>294.9079999999989</c:v>
                </c:pt>
                <c:pt idx="34">
                  <c:v>305.1430000000003</c:v>
                </c:pt>
                <c:pt idx="35">
                  <c:v>316.5969999999982</c:v>
                </c:pt>
                <c:pt idx="36">
                  <c:v>319.601</c:v>
                </c:pt>
                <c:pt idx="37">
                  <c:v>330.677</c:v>
                </c:pt>
                <c:pt idx="38">
                  <c:v>341.156</c:v>
                </c:pt>
                <c:pt idx="39">
                  <c:v>352.0109999999992</c:v>
                </c:pt>
                <c:pt idx="40">
                  <c:v>354.5159999999989</c:v>
                </c:pt>
                <c:pt idx="41">
                  <c:v>364.7939999999982</c:v>
                </c:pt>
                <c:pt idx="42">
                  <c:v>375.3420000000007</c:v>
                </c:pt>
                <c:pt idx="43">
                  <c:v>386.0849999999992</c:v>
                </c:pt>
                <c:pt idx="44">
                  <c:v>388.641</c:v>
                </c:pt>
                <c:pt idx="45">
                  <c:v>399.2339999999982</c:v>
                </c:pt>
                <c:pt idx="46">
                  <c:v>410.7289999999985</c:v>
                </c:pt>
                <c:pt idx="47">
                  <c:v>421.1540000000011</c:v>
                </c:pt>
                <c:pt idx="48">
                  <c:v>423.81</c:v>
                </c:pt>
                <c:pt idx="49">
                  <c:v>434.7949999999989</c:v>
                </c:pt>
                <c:pt idx="50">
                  <c:v>445.4839999999982</c:v>
                </c:pt>
                <c:pt idx="51">
                  <c:v>455.9789999999985</c:v>
                </c:pt>
                <c:pt idx="52">
                  <c:v>458.702</c:v>
                </c:pt>
                <c:pt idx="53">
                  <c:v>469.123</c:v>
                </c:pt>
                <c:pt idx="54">
                  <c:v>479.45</c:v>
                </c:pt>
                <c:pt idx="55">
                  <c:v>489.858</c:v>
                </c:pt>
                <c:pt idx="56">
                  <c:v>492.4679999999989</c:v>
                </c:pt>
                <c:pt idx="57">
                  <c:v>503.009</c:v>
                </c:pt>
                <c:pt idx="58">
                  <c:v>514.0459999999994</c:v>
                </c:pt>
                <c:pt idx="59">
                  <c:v>524.6509999999994</c:v>
                </c:pt>
                <c:pt idx="60">
                  <c:v>527.176</c:v>
                </c:pt>
                <c:pt idx="61">
                  <c:v>537.569</c:v>
                </c:pt>
                <c:pt idx="62">
                  <c:v>547.9629999999964</c:v>
                </c:pt>
                <c:pt idx="63">
                  <c:v>558.2080000000005</c:v>
                </c:pt>
                <c:pt idx="64">
                  <c:v>561.043</c:v>
                </c:pt>
                <c:pt idx="65">
                  <c:v>571.492</c:v>
                </c:pt>
                <c:pt idx="66">
                  <c:v>582.3279999999974</c:v>
                </c:pt>
                <c:pt idx="67">
                  <c:v>593.7669999999994</c:v>
                </c:pt>
                <c:pt idx="68">
                  <c:v>596.6800000000005</c:v>
                </c:pt>
                <c:pt idx="69">
                  <c:v>607.23</c:v>
                </c:pt>
                <c:pt idx="70">
                  <c:v>617.7519999999994</c:v>
                </c:pt>
                <c:pt idx="71">
                  <c:v>628.3359999999974</c:v>
                </c:pt>
                <c:pt idx="72">
                  <c:v>630.9169999999979</c:v>
                </c:pt>
                <c:pt idx="73">
                  <c:v>641.385</c:v>
                </c:pt>
                <c:pt idx="74">
                  <c:v>651.987</c:v>
                </c:pt>
                <c:pt idx="75">
                  <c:v>661.9659999999974</c:v>
                </c:pt>
                <c:pt idx="76">
                  <c:v>664.8639999999979</c:v>
                </c:pt>
                <c:pt idx="77">
                  <c:v>675.07</c:v>
                </c:pt>
                <c:pt idx="78">
                  <c:v>685.393</c:v>
                </c:pt>
                <c:pt idx="79">
                  <c:v>696.809</c:v>
                </c:pt>
                <c:pt idx="80">
                  <c:v>699.491</c:v>
                </c:pt>
                <c:pt idx="81">
                  <c:v>710.1990000000005</c:v>
                </c:pt>
                <c:pt idx="82">
                  <c:v>720.559</c:v>
                </c:pt>
                <c:pt idx="83">
                  <c:v>731.4</c:v>
                </c:pt>
                <c:pt idx="84">
                  <c:v>734.3309999999979</c:v>
                </c:pt>
                <c:pt idx="85">
                  <c:v>744.6619999999979</c:v>
                </c:pt>
                <c:pt idx="86">
                  <c:v>755.5119999999994</c:v>
                </c:pt>
                <c:pt idx="87">
                  <c:v>766.229</c:v>
                </c:pt>
                <c:pt idx="88">
                  <c:v>768.695</c:v>
                </c:pt>
                <c:pt idx="89">
                  <c:v>778.9249999999994</c:v>
                </c:pt>
                <c:pt idx="90">
                  <c:v>789.9509999999979</c:v>
                </c:pt>
                <c:pt idx="91">
                  <c:v>800.424</c:v>
                </c:pt>
                <c:pt idx="92">
                  <c:v>802.999</c:v>
                </c:pt>
                <c:pt idx="93">
                  <c:v>813.8519999999974</c:v>
                </c:pt>
                <c:pt idx="94">
                  <c:v>823.9429999999974</c:v>
                </c:pt>
                <c:pt idx="95">
                  <c:v>834.639</c:v>
                </c:pt>
                <c:pt idx="96">
                  <c:v>837.2230000000005</c:v>
                </c:pt>
                <c:pt idx="97">
                  <c:v>847.8559999999974</c:v>
                </c:pt>
                <c:pt idx="98">
                  <c:v>859.0890000000005</c:v>
                </c:pt>
                <c:pt idx="99">
                  <c:v>869.48</c:v>
                </c:pt>
                <c:pt idx="100">
                  <c:v>872.2760000000005</c:v>
                </c:pt>
                <c:pt idx="101">
                  <c:v>883.423</c:v>
                </c:pt>
                <c:pt idx="102">
                  <c:v>894.291</c:v>
                </c:pt>
                <c:pt idx="103">
                  <c:v>904.3269999999974</c:v>
                </c:pt>
                <c:pt idx="104">
                  <c:v>906.73</c:v>
                </c:pt>
                <c:pt idx="105">
                  <c:v>916.8549999999979</c:v>
                </c:pt>
                <c:pt idx="106">
                  <c:v>927.6269999999994</c:v>
                </c:pt>
                <c:pt idx="107">
                  <c:v>938.2</c:v>
                </c:pt>
                <c:pt idx="108">
                  <c:v>941.04</c:v>
                </c:pt>
                <c:pt idx="109">
                  <c:v>951.706</c:v>
                </c:pt>
                <c:pt idx="110">
                  <c:v>961.9109999999994</c:v>
                </c:pt>
                <c:pt idx="111">
                  <c:v>973.034</c:v>
                </c:pt>
                <c:pt idx="112">
                  <c:v>975.743</c:v>
                </c:pt>
                <c:pt idx="113">
                  <c:v>985.89</c:v>
                </c:pt>
                <c:pt idx="114">
                  <c:v>996.4219999999979</c:v>
                </c:pt>
                <c:pt idx="115">
                  <c:v>1007.07</c:v>
                </c:pt>
                <c:pt idx="116">
                  <c:v>1009.71</c:v>
                </c:pt>
                <c:pt idx="117">
                  <c:v>1020.329999999999</c:v>
                </c:pt>
                <c:pt idx="118">
                  <c:v>1031.0</c:v>
                </c:pt>
                <c:pt idx="119">
                  <c:v>1041.63</c:v>
                </c:pt>
                <c:pt idx="120">
                  <c:v>1044.37</c:v>
                </c:pt>
                <c:pt idx="121">
                  <c:v>1055.29</c:v>
                </c:pt>
                <c:pt idx="122">
                  <c:v>1065.94</c:v>
                </c:pt>
                <c:pt idx="123">
                  <c:v>1075.82</c:v>
                </c:pt>
                <c:pt idx="124">
                  <c:v>1078.4</c:v>
                </c:pt>
                <c:pt idx="125">
                  <c:v>1088.27</c:v>
                </c:pt>
                <c:pt idx="126">
                  <c:v>1098.63</c:v>
                </c:pt>
                <c:pt idx="127">
                  <c:v>1109.73</c:v>
                </c:pt>
                <c:pt idx="128">
                  <c:v>1112.58</c:v>
                </c:pt>
                <c:pt idx="129">
                  <c:v>1123.33</c:v>
                </c:pt>
                <c:pt idx="130">
                  <c:v>1134.5</c:v>
                </c:pt>
                <c:pt idx="131">
                  <c:v>1144.39</c:v>
                </c:pt>
                <c:pt idx="132">
                  <c:v>1147.6</c:v>
                </c:pt>
                <c:pt idx="133">
                  <c:v>1158.02</c:v>
                </c:pt>
                <c:pt idx="134">
                  <c:v>1168.51</c:v>
                </c:pt>
                <c:pt idx="135">
                  <c:v>1179.18</c:v>
                </c:pt>
                <c:pt idx="136">
                  <c:v>1181.79</c:v>
                </c:pt>
                <c:pt idx="137">
                  <c:v>1192.39</c:v>
                </c:pt>
                <c:pt idx="138">
                  <c:v>1203.09</c:v>
                </c:pt>
                <c:pt idx="139">
                  <c:v>1214.14</c:v>
                </c:pt>
                <c:pt idx="140">
                  <c:v>1216.79</c:v>
                </c:pt>
                <c:pt idx="141">
                  <c:v>1227.52</c:v>
                </c:pt>
                <c:pt idx="142">
                  <c:v>1238.82</c:v>
                </c:pt>
                <c:pt idx="143">
                  <c:v>1249.09</c:v>
                </c:pt>
                <c:pt idx="144">
                  <c:v>1251.62</c:v>
                </c:pt>
                <c:pt idx="145">
                  <c:v>1262.2</c:v>
                </c:pt>
                <c:pt idx="146">
                  <c:v>1272.44</c:v>
                </c:pt>
                <c:pt idx="147">
                  <c:v>1283.12</c:v>
                </c:pt>
                <c:pt idx="148">
                  <c:v>1285.68</c:v>
                </c:pt>
                <c:pt idx="149">
                  <c:v>1295.75</c:v>
                </c:pt>
                <c:pt idx="150">
                  <c:v>1305.71</c:v>
                </c:pt>
                <c:pt idx="151">
                  <c:v>1316.85</c:v>
                </c:pt>
                <c:pt idx="152">
                  <c:v>1319.4</c:v>
                </c:pt>
                <c:pt idx="153">
                  <c:v>1329.56</c:v>
                </c:pt>
                <c:pt idx="154">
                  <c:v>1340.38</c:v>
                </c:pt>
                <c:pt idx="155">
                  <c:v>1350.43</c:v>
                </c:pt>
                <c:pt idx="156">
                  <c:v>1353.1</c:v>
                </c:pt>
                <c:pt idx="157">
                  <c:v>1363.38</c:v>
                </c:pt>
                <c:pt idx="158">
                  <c:v>1373.72</c:v>
                </c:pt>
                <c:pt idx="159">
                  <c:v>1384.36</c:v>
                </c:pt>
                <c:pt idx="160">
                  <c:v>1387.03</c:v>
                </c:pt>
                <c:pt idx="161">
                  <c:v>1398.0</c:v>
                </c:pt>
                <c:pt idx="162">
                  <c:v>1408.45</c:v>
                </c:pt>
                <c:pt idx="163">
                  <c:v>1419.84</c:v>
                </c:pt>
                <c:pt idx="164">
                  <c:v>1422.48</c:v>
                </c:pt>
                <c:pt idx="165">
                  <c:v>1432.63</c:v>
                </c:pt>
                <c:pt idx="166">
                  <c:v>1443.0</c:v>
                </c:pt>
                <c:pt idx="167">
                  <c:v>1452.95</c:v>
                </c:pt>
                <c:pt idx="168">
                  <c:v>1455.72</c:v>
                </c:pt>
                <c:pt idx="169">
                  <c:v>1466.41</c:v>
                </c:pt>
                <c:pt idx="170">
                  <c:v>1477.09</c:v>
                </c:pt>
                <c:pt idx="171">
                  <c:v>1487.92</c:v>
                </c:pt>
                <c:pt idx="172">
                  <c:v>1490.63</c:v>
                </c:pt>
                <c:pt idx="173">
                  <c:v>1501.45</c:v>
                </c:pt>
                <c:pt idx="174">
                  <c:v>1512.01</c:v>
                </c:pt>
                <c:pt idx="175">
                  <c:v>1522.57</c:v>
                </c:pt>
                <c:pt idx="176">
                  <c:v>1524.95</c:v>
                </c:pt>
                <c:pt idx="177">
                  <c:v>1535.6</c:v>
                </c:pt>
                <c:pt idx="178">
                  <c:v>1546.3</c:v>
                </c:pt>
                <c:pt idx="179">
                  <c:v>1557.2</c:v>
                </c:pt>
                <c:pt idx="180">
                  <c:v>1559.74</c:v>
                </c:pt>
                <c:pt idx="181">
                  <c:v>1570.34</c:v>
                </c:pt>
                <c:pt idx="182">
                  <c:v>1580.32</c:v>
                </c:pt>
                <c:pt idx="183">
                  <c:v>1590.45</c:v>
                </c:pt>
                <c:pt idx="184">
                  <c:v>1592.9</c:v>
                </c:pt>
                <c:pt idx="185">
                  <c:v>1603.9</c:v>
                </c:pt>
                <c:pt idx="186">
                  <c:v>1613.84</c:v>
                </c:pt>
                <c:pt idx="187">
                  <c:v>1624.16</c:v>
                </c:pt>
                <c:pt idx="188">
                  <c:v>1626.57</c:v>
                </c:pt>
                <c:pt idx="189">
                  <c:v>1637.32</c:v>
                </c:pt>
                <c:pt idx="190">
                  <c:v>1647.8</c:v>
                </c:pt>
                <c:pt idx="191">
                  <c:v>1658.88</c:v>
                </c:pt>
                <c:pt idx="192">
                  <c:v>1661.57</c:v>
                </c:pt>
                <c:pt idx="193">
                  <c:v>1672.5</c:v>
                </c:pt>
                <c:pt idx="194">
                  <c:v>1683.25</c:v>
                </c:pt>
                <c:pt idx="195">
                  <c:v>1694.3</c:v>
                </c:pt>
                <c:pt idx="196">
                  <c:v>1696.91</c:v>
                </c:pt>
                <c:pt idx="197">
                  <c:v>1707.71</c:v>
                </c:pt>
                <c:pt idx="198">
                  <c:v>1718.11</c:v>
                </c:pt>
                <c:pt idx="199">
                  <c:v>1728.41</c:v>
                </c:pt>
                <c:pt idx="200">
                  <c:v>1731.06</c:v>
                </c:pt>
                <c:pt idx="201">
                  <c:v>1742.09</c:v>
                </c:pt>
                <c:pt idx="202">
                  <c:v>1752.14</c:v>
                </c:pt>
                <c:pt idx="203">
                  <c:v>1762.51</c:v>
                </c:pt>
                <c:pt idx="204">
                  <c:v>1765.1</c:v>
                </c:pt>
                <c:pt idx="205">
                  <c:v>1775.58</c:v>
                </c:pt>
                <c:pt idx="206">
                  <c:v>1786.39</c:v>
                </c:pt>
                <c:pt idx="207">
                  <c:v>1796.57</c:v>
                </c:pt>
                <c:pt idx="208">
                  <c:v>1799.15</c:v>
                </c:pt>
                <c:pt idx="209">
                  <c:v>1809.93</c:v>
                </c:pt>
                <c:pt idx="210">
                  <c:v>1820.41</c:v>
                </c:pt>
                <c:pt idx="211">
                  <c:v>1831.2</c:v>
                </c:pt>
                <c:pt idx="212">
                  <c:v>1833.89</c:v>
                </c:pt>
                <c:pt idx="213">
                  <c:v>1844.47</c:v>
                </c:pt>
                <c:pt idx="214">
                  <c:v>1855.54</c:v>
                </c:pt>
                <c:pt idx="215">
                  <c:v>1866.53</c:v>
                </c:pt>
                <c:pt idx="216">
                  <c:v>1869.04</c:v>
                </c:pt>
                <c:pt idx="217">
                  <c:v>1879.29</c:v>
                </c:pt>
                <c:pt idx="218">
                  <c:v>1889.46</c:v>
                </c:pt>
                <c:pt idx="219">
                  <c:v>1900.18</c:v>
                </c:pt>
                <c:pt idx="220">
                  <c:v>1902.83</c:v>
                </c:pt>
                <c:pt idx="221">
                  <c:v>1913.84</c:v>
                </c:pt>
                <c:pt idx="222">
                  <c:v>1924.48</c:v>
                </c:pt>
                <c:pt idx="223">
                  <c:v>1935.07</c:v>
                </c:pt>
                <c:pt idx="224">
                  <c:v>1937.74</c:v>
                </c:pt>
                <c:pt idx="225">
                  <c:v>1948.32</c:v>
                </c:pt>
                <c:pt idx="226">
                  <c:v>1959.12</c:v>
                </c:pt>
                <c:pt idx="227">
                  <c:v>1969.44</c:v>
                </c:pt>
                <c:pt idx="228">
                  <c:v>1972.19</c:v>
                </c:pt>
                <c:pt idx="229">
                  <c:v>1982.7</c:v>
                </c:pt>
                <c:pt idx="230">
                  <c:v>1993.14</c:v>
                </c:pt>
                <c:pt idx="231">
                  <c:v>2003.29</c:v>
                </c:pt>
                <c:pt idx="232">
                  <c:v>2006.01</c:v>
                </c:pt>
                <c:pt idx="233">
                  <c:v>2016.61</c:v>
                </c:pt>
                <c:pt idx="234">
                  <c:v>2027.05</c:v>
                </c:pt>
                <c:pt idx="235">
                  <c:v>2038.48</c:v>
                </c:pt>
                <c:pt idx="236">
                  <c:v>2040.99</c:v>
                </c:pt>
                <c:pt idx="237">
                  <c:v>2050.98</c:v>
                </c:pt>
                <c:pt idx="238">
                  <c:v>2061.11</c:v>
                </c:pt>
                <c:pt idx="239">
                  <c:v>2071.72</c:v>
                </c:pt>
                <c:pt idx="240">
                  <c:v>2074.11</c:v>
                </c:pt>
                <c:pt idx="241">
                  <c:v>2084.82</c:v>
                </c:pt>
                <c:pt idx="242">
                  <c:v>2095.51</c:v>
                </c:pt>
                <c:pt idx="243">
                  <c:v>2106.08</c:v>
                </c:pt>
                <c:pt idx="244">
                  <c:v>2108.8</c:v>
                </c:pt>
                <c:pt idx="245">
                  <c:v>2119.26</c:v>
                </c:pt>
                <c:pt idx="246">
                  <c:v>2129.9</c:v>
                </c:pt>
                <c:pt idx="247">
                  <c:v>2140.55</c:v>
                </c:pt>
                <c:pt idx="248">
                  <c:v>2143.09</c:v>
                </c:pt>
                <c:pt idx="249">
                  <c:v>2153.470000000001</c:v>
                </c:pt>
                <c:pt idx="250">
                  <c:v>2163.930000000001</c:v>
                </c:pt>
                <c:pt idx="251">
                  <c:v>2174.5</c:v>
                </c:pt>
                <c:pt idx="252">
                  <c:v>2177.12</c:v>
                </c:pt>
                <c:pt idx="253">
                  <c:v>2187.17</c:v>
                </c:pt>
                <c:pt idx="254">
                  <c:v>2197.23</c:v>
                </c:pt>
                <c:pt idx="255">
                  <c:v>2207.14</c:v>
                </c:pt>
                <c:pt idx="256">
                  <c:v>2209.54</c:v>
                </c:pt>
                <c:pt idx="257">
                  <c:v>2220.310000000002</c:v>
                </c:pt>
                <c:pt idx="258">
                  <c:v>2231.22</c:v>
                </c:pt>
                <c:pt idx="259">
                  <c:v>2242.29</c:v>
                </c:pt>
                <c:pt idx="260">
                  <c:v>2244.910000000001</c:v>
                </c:pt>
                <c:pt idx="261">
                  <c:v>2255.16</c:v>
                </c:pt>
                <c:pt idx="262">
                  <c:v>2265.38</c:v>
                </c:pt>
                <c:pt idx="263">
                  <c:v>2275.850000000002</c:v>
                </c:pt>
                <c:pt idx="264">
                  <c:v>2278.78</c:v>
                </c:pt>
                <c:pt idx="265">
                  <c:v>2289.03</c:v>
                </c:pt>
                <c:pt idx="266">
                  <c:v>2299.310000000002</c:v>
                </c:pt>
                <c:pt idx="267">
                  <c:v>2309.99</c:v>
                </c:pt>
                <c:pt idx="268">
                  <c:v>2312.42</c:v>
                </c:pt>
                <c:pt idx="269">
                  <c:v>2322.7</c:v>
                </c:pt>
                <c:pt idx="270">
                  <c:v>2332.54</c:v>
                </c:pt>
                <c:pt idx="271">
                  <c:v>2343.08</c:v>
                </c:pt>
                <c:pt idx="272">
                  <c:v>2345.49</c:v>
                </c:pt>
                <c:pt idx="273">
                  <c:v>2356.06</c:v>
                </c:pt>
                <c:pt idx="274">
                  <c:v>2366.69</c:v>
                </c:pt>
                <c:pt idx="275">
                  <c:v>2377.19</c:v>
                </c:pt>
                <c:pt idx="276">
                  <c:v>2380.01</c:v>
                </c:pt>
                <c:pt idx="277">
                  <c:v>2390.6</c:v>
                </c:pt>
                <c:pt idx="278">
                  <c:v>2401.42</c:v>
                </c:pt>
                <c:pt idx="279">
                  <c:v>2411.810000000002</c:v>
                </c:pt>
                <c:pt idx="280">
                  <c:v>2414.450000000001</c:v>
                </c:pt>
                <c:pt idx="281">
                  <c:v>2425.34</c:v>
                </c:pt>
                <c:pt idx="282">
                  <c:v>2435.970000000001</c:v>
                </c:pt>
                <c:pt idx="283">
                  <c:v>2447.23</c:v>
                </c:pt>
                <c:pt idx="284">
                  <c:v>2450.02</c:v>
                </c:pt>
                <c:pt idx="285">
                  <c:v>2460.830000000002</c:v>
                </c:pt>
                <c:pt idx="286">
                  <c:v>2471.02</c:v>
                </c:pt>
                <c:pt idx="287">
                  <c:v>2482.4</c:v>
                </c:pt>
                <c:pt idx="288">
                  <c:v>2485.09</c:v>
                </c:pt>
                <c:pt idx="289">
                  <c:v>2495.04</c:v>
                </c:pt>
                <c:pt idx="290">
                  <c:v>2505.71</c:v>
                </c:pt>
                <c:pt idx="291">
                  <c:v>2515.98</c:v>
                </c:pt>
                <c:pt idx="292">
                  <c:v>2518.75</c:v>
                </c:pt>
                <c:pt idx="293">
                  <c:v>2529.25</c:v>
                </c:pt>
                <c:pt idx="294">
                  <c:v>2539.810000000002</c:v>
                </c:pt>
                <c:pt idx="295">
                  <c:v>2550.13</c:v>
                </c:pt>
                <c:pt idx="296">
                  <c:v>2553.44</c:v>
                </c:pt>
                <c:pt idx="297">
                  <c:v>2563.79</c:v>
                </c:pt>
                <c:pt idx="298">
                  <c:v>2574.59</c:v>
                </c:pt>
                <c:pt idx="299">
                  <c:v>2584.84</c:v>
                </c:pt>
                <c:pt idx="300">
                  <c:v>2587.38</c:v>
                </c:pt>
                <c:pt idx="301">
                  <c:v>2597.970000000001</c:v>
                </c:pt>
                <c:pt idx="302">
                  <c:v>2608.64</c:v>
                </c:pt>
                <c:pt idx="303">
                  <c:v>2619.02</c:v>
                </c:pt>
                <c:pt idx="304">
                  <c:v>2621.68</c:v>
                </c:pt>
                <c:pt idx="305">
                  <c:v>2632.430000000001</c:v>
                </c:pt>
                <c:pt idx="306">
                  <c:v>2643.22</c:v>
                </c:pt>
                <c:pt idx="307">
                  <c:v>2653.69</c:v>
                </c:pt>
                <c:pt idx="308">
                  <c:v>2656.42</c:v>
                </c:pt>
                <c:pt idx="309">
                  <c:v>2666.92</c:v>
                </c:pt>
                <c:pt idx="310">
                  <c:v>2678.15</c:v>
                </c:pt>
                <c:pt idx="311">
                  <c:v>2688.6</c:v>
                </c:pt>
                <c:pt idx="312">
                  <c:v>2691.2</c:v>
                </c:pt>
                <c:pt idx="313">
                  <c:v>2701.69</c:v>
                </c:pt>
                <c:pt idx="314">
                  <c:v>2711.77</c:v>
                </c:pt>
                <c:pt idx="315">
                  <c:v>2722.1</c:v>
                </c:pt>
                <c:pt idx="316">
                  <c:v>2724.74</c:v>
                </c:pt>
                <c:pt idx="317">
                  <c:v>2735.6</c:v>
                </c:pt>
                <c:pt idx="318">
                  <c:v>2745.57</c:v>
                </c:pt>
                <c:pt idx="319">
                  <c:v>2756.370000000002</c:v>
                </c:pt>
                <c:pt idx="320">
                  <c:v>2758.98</c:v>
                </c:pt>
                <c:pt idx="321">
                  <c:v>2769.34</c:v>
                </c:pt>
                <c:pt idx="322">
                  <c:v>2779.98</c:v>
                </c:pt>
                <c:pt idx="323">
                  <c:v>2790.48</c:v>
                </c:pt>
                <c:pt idx="324">
                  <c:v>2793.12</c:v>
                </c:pt>
                <c:pt idx="325">
                  <c:v>2803.71</c:v>
                </c:pt>
                <c:pt idx="326">
                  <c:v>2815.25</c:v>
                </c:pt>
                <c:pt idx="327">
                  <c:v>2825.26</c:v>
                </c:pt>
                <c:pt idx="328">
                  <c:v>2827.71</c:v>
                </c:pt>
                <c:pt idx="329">
                  <c:v>2837.8</c:v>
                </c:pt>
                <c:pt idx="330">
                  <c:v>2848.21</c:v>
                </c:pt>
                <c:pt idx="331">
                  <c:v>2858.6</c:v>
                </c:pt>
                <c:pt idx="332">
                  <c:v>2861.12</c:v>
                </c:pt>
                <c:pt idx="333">
                  <c:v>2871.56</c:v>
                </c:pt>
                <c:pt idx="334">
                  <c:v>2882.01</c:v>
                </c:pt>
                <c:pt idx="335">
                  <c:v>2892.470000000001</c:v>
                </c:pt>
                <c:pt idx="336">
                  <c:v>2895.08</c:v>
                </c:pt>
                <c:pt idx="337">
                  <c:v>2905.870000000002</c:v>
                </c:pt>
                <c:pt idx="338">
                  <c:v>2916.34</c:v>
                </c:pt>
                <c:pt idx="339">
                  <c:v>2927.24</c:v>
                </c:pt>
                <c:pt idx="340">
                  <c:v>2929.92</c:v>
                </c:pt>
                <c:pt idx="341">
                  <c:v>2940.28</c:v>
                </c:pt>
                <c:pt idx="342">
                  <c:v>2951.44</c:v>
                </c:pt>
                <c:pt idx="343">
                  <c:v>2962.27</c:v>
                </c:pt>
                <c:pt idx="344">
                  <c:v>2964.84</c:v>
                </c:pt>
                <c:pt idx="345">
                  <c:v>2975.22</c:v>
                </c:pt>
                <c:pt idx="346">
                  <c:v>2985.63</c:v>
                </c:pt>
                <c:pt idx="347">
                  <c:v>2995.75</c:v>
                </c:pt>
                <c:pt idx="348">
                  <c:v>2998.48</c:v>
                </c:pt>
                <c:pt idx="349">
                  <c:v>3008.79</c:v>
                </c:pt>
                <c:pt idx="350">
                  <c:v>3019.05</c:v>
                </c:pt>
                <c:pt idx="351">
                  <c:v>3029.9</c:v>
                </c:pt>
                <c:pt idx="352">
                  <c:v>3032.76</c:v>
                </c:pt>
                <c:pt idx="353">
                  <c:v>3043.910000000001</c:v>
                </c:pt>
                <c:pt idx="354">
                  <c:v>3053.69</c:v>
                </c:pt>
                <c:pt idx="355">
                  <c:v>3064.36</c:v>
                </c:pt>
                <c:pt idx="356">
                  <c:v>3066.92</c:v>
                </c:pt>
                <c:pt idx="357">
                  <c:v>3077.22</c:v>
                </c:pt>
                <c:pt idx="358">
                  <c:v>3087.9</c:v>
                </c:pt>
                <c:pt idx="359">
                  <c:v>3098.22</c:v>
                </c:pt>
                <c:pt idx="360">
                  <c:v>3100.92</c:v>
                </c:pt>
                <c:pt idx="361">
                  <c:v>3111.46</c:v>
                </c:pt>
                <c:pt idx="362">
                  <c:v>3122.5</c:v>
                </c:pt>
                <c:pt idx="363">
                  <c:v>3133.36</c:v>
                </c:pt>
                <c:pt idx="364">
                  <c:v>3135.870000000002</c:v>
                </c:pt>
                <c:pt idx="365">
                  <c:v>3146.17</c:v>
                </c:pt>
                <c:pt idx="366">
                  <c:v>3156.52</c:v>
                </c:pt>
                <c:pt idx="367">
                  <c:v>3166.870000000002</c:v>
                </c:pt>
                <c:pt idx="368">
                  <c:v>3169.46</c:v>
                </c:pt>
                <c:pt idx="369">
                  <c:v>3179.67</c:v>
                </c:pt>
                <c:pt idx="370">
                  <c:v>3190.16</c:v>
                </c:pt>
                <c:pt idx="371">
                  <c:v>3200.64</c:v>
                </c:pt>
                <c:pt idx="372">
                  <c:v>3203.01</c:v>
                </c:pt>
                <c:pt idx="373">
                  <c:v>3213.52</c:v>
                </c:pt>
                <c:pt idx="374">
                  <c:v>3223.870000000002</c:v>
                </c:pt>
                <c:pt idx="375">
                  <c:v>3234.42</c:v>
                </c:pt>
                <c:pt idx="376">
                  <c:v>3236.98</c:v>
                </c:pt>
                <c:pt idx="377">
                  <c:v>3247.66</c:v>
                </c:pt>
                <c:pt idx="378">
                  <c:v>3258.51</c:v>
                </c:pt>
                <c:pt idx="379">
                  <c:v>3270.11</c:v>
                </c:pt>
                <c:pt idx="380">
                  <c:v>3272.64</c:v>
                </c:pt>
                <c:pt idx="381">
                  <c:v>3282.8</c:v>
                </c:pt>
                <c:pt idx="382">
                  <c:v>3293.32</c:v>
                </c:pt>
                <c:pt idx="383">
                  <c:v>3303.49</c:v>
                </c:pt>
                <c:pt idx="384">
                  <c:v>3306.390000000001</c:v>
                </c:pt>
                <c:pt idx="385">
                  <c:v>3316.84</c:v>
                </c:pt>
                <c:pt idx="386">
                  <c:v>3327.390000000001</c:v>
                </c:pt>
                <c:pt idx="387">
                  <c:v>3338.27</c:v>
                </c:pt>
                <c:pt idx="388">
                  <c:v>3340.94</c:v>
                </c:pt>
                <c:pt idx="389">
                  <c:v>3350.77</c:v>
                </c:pt>
                <c:pt idx="390">
                  <c:v>3360.68</c:v>
                </c:pt>
                <c:pt idx="391">
                  <c:v>3370.52</c:v>
                </c:pt>
                <c:pt idx="392">
                  <c:v>3373.05</c:v>
                </c:pt>
                <c:pt idx="393">
                  <c:v>3383.2</c:v>
                </c:pt>
                <c:pt idx="394">
                  <c:v>3393.74</c:v>
                </c:pt>
                <c:pt idx="395">
                  <c:v>3403.390000000001</c:v>
                </c:pt>
                <c:pt idx="396">
                  <c:v>3405.970000000001</c:v>
                </c:pt>
                <c:pt idx="397">
                  <c:v>3416.76</c:v>
                </c:pt>
                <c:pt idx="398">
                  <c:v>3426.55</c:v>
                </c:pt>
                <c:pt idx="399">
                  <c:v>3436.88</c:v>
                </c:pt>
                <c:pt idx="400">
                  <c:v>3439.59</c:v>
                </c:pt>
                <c:pt idx="401">
                  <c:v>3449.870000000002</c:v>
                </c:pt>
                <c:pt idx="402">
                  <c:v>3460.79</c:v>
                </c:pt>
                <c:pt idx="403">
                  <c:v>3471.1</c:v>
                </c:pt>
                <c:pt idx="404">
                  <c:v>3473.7</c:v>
                </c:pt>
                <c:pt idx="405">
                  <c:v>3484.24</c:v>
                </c:pt>
                <c:pt idx="406">
                  <c:v>3494.410000000001</c:v>
                </c:pt>
                <c:pt idx="407">
                  <c:v>3505.17</c:v>
                </c:pt>
                <c:pt idx="408">
                  <c:v>3507.74</c:v>
                </c:pt>
              </c:numCache>
            </c:numRef>
          </c:xVal>
          <c:yVal>
            <c:numRef>
              <c:f>Sheet1!$I$3:$I$1204</c:f>
              <c:numCache>
                <c:formatCode>0.00E+00</c:formatCode>
                <c:ptCount val="1202"/>
                <c:pt idx="0">
                  <c:v>2.343E7</c:v>
                </c:pt>
                <c:pt idx="1">
                  <c:v>2.19386E7</c:v>
                </c:pt>
                <c:pt idx="2">
                  <c:v>2.03156E7</c:v>
                </c:pt>
                <c:pt idx="3">
                  <c:v>1.86385E7</c:v>
                </c:pt>
                <c:pt idx="4">
                  <c:v>1.82937E7</c:v>
                </c:pt>
                <c:pt idx="5">
                  <c:v>1.651E7</c:v>
                </c:pt>
                <c:pt idx="6">
                  <c:v>1.4718E7</c:v>
                </c:pt>
                <c:pt idx="7">
                  <c:v>1.28926E7</c:v>
                </c:pt>
                <c:pt idx="8">
                  <c:v>1.23914E7</c:v>
                </c:pt>
                <c:pt idx="9">
                  <c:v>1.04721E7</c:v>
                </c:pt>
                <c:pt idx="10">
                  <c:v>8.53092E6</c:v>
                </c:pt>
                <c:pt idx="11">
                  <c:v>6.77162E6</c:v>
                </c:pt>
                <c:pt idx="12">
                  <c:v>6.42536E6</c:v>
                </c:pt>
                <c:pt idx="13">
                  <c:v>5.74894E6</c:v>
                </c:pt>
                <c:pt idx="14">
                  <c:v>5.1219E6</c:v>
                </c:pt>
                <c:pt idx="15">
                  <c:v>4.54967E6</c:v>
                </c:pt>
                <c:pt idx="16">
                  <c:v>4.37812E6</c:v>
                </c:pt>
                <c:pt idx="17">
                  <c:v>3.89282E6</c:v>
                </c:pt>
                <c:pt idx="18">
                  <c:v>3.46604E6</c:v>
                </c:pt>
                <c:pt idx="19">
                  <c:v>3.06096E6</c:v>
                </c:pt>
                <c:pt idx="20">
                  <c:v>2.98384E6</c:v>
                </c:pt>
                <c:pt idx="21">
                  <c:v>2.67853E6</c:v>
                </c:pt>
                <c:pt idx="22">
                  <c:v>2.41568E6</c:v>
                </c:pt>
                <c:pt idx="23">
                  <c:v>2.18099E6</c:v>
                </c:pt>
                <c:pt idx="24">
                  <c:v>2.12609E6</c:v>
                </c:pt>
                <c:pt idx="25">
                  <c:v>1.92737E6</c:v>
                </c:pt>
                <c:pt idx="26">
                  <c:v>1.74358E6</c:v>
                </c:pt>
                <c:pt idx="27">
                  <c:v>1.60307E6</c:v>
                </c:pt>
                <c:pt idx="28">
                  <c:v>1.56963E6</c:v>
                </c:pt>
                <c:pt idx="29">
                  <c:v>1.44776E6</c:v>
                </c:pt>
                <c:pt idx="30">
                  <c:v>1.33313E6</c:v>
                </c:pt>
                <c:pt idx="31">
                  <c:v>1.23525E6</c:v>
                </c:pt>
                <c:pt idx="32">
                  <c:v>1.21101E6</c:v>
                </c:pt>
                <c:pt idx="33">
                  <c:v>1.11968E6</c:v>
                </c:pt>
                <c:pt idx="34">
                  <c:v>1.03739E6</c:v>
                </c:pt>
                <c:pt idx="35" formatCode="General">
                  <c:v>950078.0</c:v>
                </c:pt>
                <c:pt idx="36" formatCode="General">
                  <c:v>930376.0</c:v>
                </c:pt>
                <c:pt idx="37" formatCode="General">
                  <c:v>856055.0</c:v>
                </c:pt>
                <c:pt idx="38" formatCode="General">
                  <c:v>796239.0</c:v>
                </c:pt>
                <c:pt idx="39" formatCode="General">
                  <c:v>739032.0</c:v>
                </c:pt>
                <c:pt idx="40" formatCode="General">
                  <c:v>727175.0</c:v>
                </c:pt>
                <c:pt idx="41" formatCode="General">
                  <c:v>675135.0</c:v>
                </c:pt>
                <c:pt idx="42" formatCode="General">
                  <c:v>627786.0</c:v>
                </c:pt>
                <c:pt idx="43" formatCode="General">
                  <c:v>584035.0</c:v>
                </c:pt>
                <c:pt idx="44" formatCode="General">
                  <c:v>573427.0</c:v>
                </c:pt>
                <c:pt idx="45" formatCode="General">
                  <c:v>532126.0</c:v>
                </c:pt>
                <c:pt idx="46" formatCode="General">
                  <c:v>490501.0</c:v>
                </c:pt>
                <c:pt idx="47" formatCode="General">
                  <c:v>457089.0</c:v>
                </c:pt>
                <c:pt idx="48" formatCode="General">
                  <c:v>449335.0</c:v>
                </c:pt>
                <c:pt idx="49" formatCode="General">
                  <c:v>417322.0</c:v>
                </c:pt>
                <c:pt idx="50" formatCode="General">
                  <c:v>388468.0</c:v>
                </c:pt>
                <c:pt idx="51" formatCode="General">
                  <c:v>360294.0</c:v>
                </c:pt>
                <c:pt idx="52" formatCode="General">
                  <c:v>353657.0</c:v>
                </c:pt>
                <c:pt idx="53" formatCode="General">
                  <c:v>330334.0</c:v>
                </c:pt>
                <c:pt idx="54" formatCode="General">
                  <c:v>307364.0</c:v>
                </c:pt>
                <c:pt idx="55" formatCode="General">
                  <c:v>286854.0</c:v>
                </c:pt>
                <c:pt idx="56" formatCode="General">
                  <c:v>281817.0</c:v>
                </c:pt>
                <c:pt idx="57" formatCode="General">
                  <c:v>263710.0</c:v>
                </c:pt>
                <c:pt idx="58" formatCode="General">
                  <c:v>244241.0</c:v>
                </c:pt>
                <c:pt idx="59" formatCode="General">
                  <c:v>228082.0</c:v>
                </c:pt>
                <c:pt idx="60" formatCode="General">
                  <c:v>224274.0</c:v>
                </c:pt>
                <c:pt idx="61" formatCode="General">
                  <c:v>209953.0</c:v>
                </c:pt>
                <c:pt idx="62" formatCode="General">
                  <c:v>195260.0</c:v>
                </c:pt>
                <c:pt idx="63" formatCode="General">
                  <c:v>182324.0</c:v>
                </c:pt>
                <c:pt idx="64" formatCode="General">
                  <c:v>179427.0</c:v>
                </c:pt>
                <c:pt idx="65" formatCode="General">
                  <c:v>166862.0</c:v>
                </c:pt>
                <c:pt idx="66" formatCode="General">
                  <c:v>155445.0</c:v>
                </c:pt>
                <c:pt idx="67" formatCode="General">
                  <c:v>143101.0</c:v>
                </c:pt>
                <c:pt idx="68" formatCode="General">
                  <c:v>140862.0</c:v>
                </c:pt>
                <c:pt idx="69" formatCode="General">
                  <c:v>131109.0</c:v>
                </c:pt>
                <c:pt idx="70" formatCode="General">
                  <c:v>122204.0</c:v>
                </c:pt>
                <c:pt idx="71" formatCode="General">
                  <c:v>113952.0</c:v>
                </c:pt>
                <c:pt idx="72" formatCode="General">
                  <c:v>111951.0</c:v>
                </c:pt>
                <c:pt idx="73" formatCode="General">
                  <c:v>104200.0</c:v>
                </c:pt>
                <c:pt idx="74" formatCode="General">
                  <c:v>97661.8</c:v>
                </c:pt>
                <c:pt idx="75" formatCode="General">
                  <c:v>91306.9</c:v>
                </c:pt>
                <c:pt idx="76" formatCode="General">
                  <c:v>89625.6</c:v>
                </c:pt>
                <c:pt idx="77" formatCode="General">
                  <c:v>83877.2</c:v>
                </c:pt>
                <c:pt idx="78" formatCode="General">
                  <c:v>78651.7</c:v>
                </c:pt>
                <c:pt idx="79" formatCode="General">
                  <c:v>73018.8</c:v>
                </c:pt>
                <c:pt idx="80" formatCode="General">
                  <c:v>71805.4</c:v>
                </c:pt>
                <c:pt idx="81" formatCode="General">
                  <c:v>66936.9</c:v>
                </c:pt>
                <c:pt idx="82" formatCode="General">
                  <c:v>62603.8</c:v>
                </c:pt>
                <c:pt idx="83" formatCode="General">
                  <c:v>58369.6</c:v>
                </c:pt>
                <c:pt idx="84" formatCode="General">
                  <c:v>57204.5</c:v>
                </c:pt>
                <c:pt idx="85" formatCode="General">
                  <c:v>53502.6</c:v>
                </c:pt>
                <c:pt idx="86" formatCode="General">
                  <c:v>50113.4</c:v>
                </c:pt>
                <c:pt idx="87" formatCode="General">
                  <c:v>46757.5</c:v>
                </c:pt>
                <c:pt idx="88" formatCode="General">
                  <c:v>46013.9</c:v>
                </c:pt>
                <c:pt idx="89" formatCode="General">
                  <c:v>43198.3</c:v>
                </c:pt>
                <c:pt idx="90" formatCode="General">
                  <c:v>40124.3</c:v>
                </c:pt>
                <c:pt idx="91" formatCode="General">
                  <c:v>37486.2</c:v>
                </c:pt>
                <c:pt idx="92" formatCode="General">
                  <c:v>36856.0</c:v>
                </c:pt>
                <c:pt idx="93" formatCode="General">
                  <c:v>34222.5</c:v>
                </c:pt>
                <c:pt idx="94" formatCode="General">
                  <c:v>32082.5</c:v>
                </c:pt>
                <c:pt idx="95" formatCode="General">
                  <c:v>29961.0</c:v>
                </c:pt>
                <c:pt idx="96" formatCode="General">
                  <c:v>29526.9</c:v>
                </c:pt>
                <c:pt idx="97" formatCode="General">
                  <c:v>27661.8</c:v>
                </c:pt>
                <c:pt idx="98" formatCode="General">
                  <c:v>25719.0</c:v>
                </c:pt>
                <c:pt idx="99" formatCode="General">
                  <c:v>24065.1</c:v>
                </c:pt>
                <c:pt idx="100" formatCode="General">
                  <c:v>23644.4</c:v>
                </c:pt>
                <c:pt idx="101" formatCode="General">
                  <c:v>22072.7</c:v>
                </c:pt>
                <c:pt idx="102" formatCode="General">
                  <c:v>20550.3</c:v>
                </c:pt>
                <c:pt idx="103" formatCode="General">
                  <c:v>19256.2</c:v>
                </c:pt>
                <c:pt idx="104" formatCode="General">
                  <c:v>18986.0</c:v>
                </c:pt>
                <c:pt idx="105" formatCode="General">
                  <c:v>17841.7</c:v>
                </c:pt>
                <c:pt idx="106" formatCode="General">
                  <c:v>16685.3</c:v>
                </c:pt>
                <c:pt idx="107" formatCode="General">
                  <c:v>15613.4</c:v>
                </c:pt>
                <c:pt idx="108" formatCode="General">
                  <c:v>15348.6</c:v>
                </c:pt>
                <c:pt idx="109" formatCode="General">
                  <c:v>14330.8</c:v>
                </c:pt>
                <c:pt idx="110" formatCode="General">
                  <c:v>13496.0</c:v>
                </c:pt>
                <c:pt idx="111" formatCode="General">
                  <c:v>12619.5</c:v>
                </c:pt>
                <c:pt idx="112" formatCode="General">
                  <c:v>12411.6</c:v>
                </c:pt>
                <c:pt idx="113" formatCode="General">
                  <c:v>11635.9</c:v>
                </c:pt>
                <c:pt idx="114" formatCode="General">
                  <c:v>10925.2</c:v>
                </c:pt>
                <c:pt idx="115" formatCode="General">
                  <c:v>10213.6</c:v>
                </c:pt>
                <c:pt idx="116" formatCode="General">
                  <c:v>10063.1</c:v>
                </c:pt>
                <c:pt idx="117" formatCode="General">
                  <c:v>9460.99</c:v>
                </c:pt>
                <c:pt idx="118" formatCode="General">
                  <c:v>8897.389999999872</c:v>
                </c:pt>
                <c:pt idx="119" formatCode="General">
                  <c:v>8341.78</c:v>
                </c:pt>
                <c:pt idx="120" formatCode="General">
                  <c:v>8225.240000000008</c:v>
                </c:pt>
                <c:pt idx="121" formatCode="General">
                  <c:v>7699.75</c:v>
                </c:pt>
                <c:pt idx="122" formatCode="General">
                  <c:v>7224.99</c:v>
                </c:pt>
                <c:pt idx="123" formatCode="General">
                  <c:v>6804.06</c:v>
                </c:pt>
                <c:pt idx="124" formatCode="General">
                  <c:v>6697.54</c:v>
                </c:pt>
                <c:pt idx="125" formatCode="General">
                  <c:v>6328.77</c:v>
                </c:pt>
                <c:pt idx="126" formatCode="General">
                  <c:v>5946.24</c:v>
                </c:pt>
                <c:pt idx="127" formatCode="General">
                  <c:v>5573.360000000002</c:v>
                </c:pt>
                <c:pt idx="128" formatCode="General">
                  <c:v>5476.160000000004</c:v>
                </c:pt>
                <c:pt idx="129" formatCode="General">
                  <c:v>5149.21</c:v>
                </c:pt>
                <c:pt idx="130" formatCode="General">
                  <c:v>4822.98</c:v>
                </c:pt>
                <c:pt idx="131" formatCode="General">
                  <c:v>4550.38</c:v>
                </c:pt>
                <c:pt idx="132" formatCode="General">
                  <c:v>4466.400000000001</c:v>
                </c:pt>
                <c:pt idx="133" formatCode="General">
                  <c:v>4196.55</c:v>
                </c:pt>
                <c:pt idx="134" formatCode="General">
                  <c:v>3934.9</c:v>
                </c:pt>
                <c:pt idx="135" formatCode="General">
                  <c:v>3694.17</c:v>
                </c:pt>
                <c:pt idx="136" formatCode="General">
                  <c:v>3636.24</c:v>
                </c:pt>
                <c:pt idx="137" formatCode="General">
                  <c:v>3399.53</c:v>
                </c:pt>
                <c:pt idx="138" formatCode="General">
                  <c:v>3197.66</c:v>
                </c:pt>
                <c:pt idx="139" formatCode="General">
                  <c:v>2987.9</c:v>
                </c:pt>
                <c:pt idx="140" formatCode="General">
                  <c:v>2939.04</c:v>
                </c:pt>
                <c:pt idx="141" formatCode="General">
                  <c:v>2764.01</c:v>
                </c:pt>
                <c:pt idx="142" formatCode="General">
                  <c:v>2585.61</c:v>
                </c:pt>
                <c:pt idx="143" formatCode="General">
                  <c:v>2440.65</c:v>
                </c:pt>
                <c:pt idx="144" formatCode="General">
                  <c:v>2406.06</c:v>
                </c:pt>
                <c:pt idx="145" formatCode="General">
                  <c:v>2264.950000000001</c:v>
                </c:pt>
                <c:pt idx="146" formatCode="General">
                  <c:v>2144.23</c:v>
                </c:pt>
                <c:pt idx="147" formatCode="General">
                  <c:v>2013.07</c:v>
                </c:pt>
                <c:pt idx="148" formatCode="General">
                  <c:v>1986.66</c:v>
                </c:pt>
                <c:pt idx="149" formatCode="General">
                  <c:v>1885.6</c:v>
                </c:pt>
                <c:pt idx="150" formatCode="General">
                  <c:v>1784.26</c:v>
                </c:pt>
                <c:pt idx="151" formatCode="General">
                  <c:v>1675.43</c:v>
                </c:pt>
                <c:pt idx="152" formatCode="General">
                  <c:v>1651.33</c:v>
                </c:pt>
                <c:pt idx="153" formatCode="General">
                  <c:v>1557.74</c:v>
                </c:pt>
                <c:pt idx="154" formatCode="General">
                  <c:v>1465.47</c:v>
                </c:pt>
                <c:pt idx="155" formatCode="General">
                  <c:v>1385.61</c:v>
                </c:pt>
                <c:pt idx="156" formatCode="General">
                  <c:v>1365.7</c:v>
                </c:pt>
                <c:pt idx="157" formatCode="General">
                  <c:v>1289.24</c:v>
                </c:pt>
                <c:pt idx="158" formatCode="General">
                  <c:v>1219.65</c:v>
                </c:pt>
                <c:pt idx="159" formatCode="General">
                  <c:v>1155.97</c:v>
                </c:pt>
                <c:pt idx="160" formatCode="General">
                  <c:v>1136.84</c:v>
                </c:pt>
                <c:pt idx="161" formatCode="General">
                  <c:v>1072.63</c:v>
                </c:pt>
                <c:pt idx="162" formatCode="General">
                  <c:v>1016.48</c:v>
                </c:pt>
                <c:pt idx="163" formatCode="General">
                  <c:v>954.4689999999994</c:v>
                </c:pt>
                <c:pt idx="164" formatCode="General">
                  <c:v>941.518</c:v>
                </c:pt>
                <c:pt idx="165" formatCode="General">
                  <c:v>892.5930000000005</c:v>
                </c:pt>
                <c:pt idx="166" formatCode="General">
                  <c:v>844.5980000000005</c:v>
                </c:pt>
                <c:pt idx="167" formatCode="General">
                  <c:v>800.601</c:v>
                </c:pt>
                <c:pt idx="168" formatCode="General">
                  <c:v>788.03</c:v>
                </c:pt>
                <c:pt idx="169" formatCode="General">
                  <c:v>747.529</c:v>
                </c:pt>
                <c:pt idx="170" formatCode="General">
                  <c:v>708.396</c:v>
                </c:pt>
                <c:pt idx="171" formatCode="General">
                  <c:v>669.0</c:v>
                </c:pt>
                <c:pt idx="172" formatCode="General">
                  <c:v>659.586</c:v>
                </c:pt>
                <c:pt idx="173" formatCode="General">
                  <c:v>623.898</c:v>
                </c:pt>
                <c:pt idx="174" formatCode="General">
                  <c:v>589.8439999999994</c:v>
                </c:pt>
                <c:pt idx="175" formatCode="General">
                  <c:v>557.664</c:v>
                </c:pt>
                <c:pt idx="176" formatCode="General">
                  <c:v>550.543</c:v>
                </c:pt>
                <c:pt idx="177" formatCode="General">
                  <c:v>519.4689999999994</c:v>
                </c:pt>
                <c:pt idx="178" formatCode="General">
                  <c:v>492.8109999999995</c:v>
                </c:pt>
                <c:pt idx="179" formatCode="General">
                  <c:v>467.86</c:v>
                </c:pt>
                <c:pt idx="180" formatCode="General">
                  <c:v>461.616</c:v>
                </c:pt>
                <c:pt idx="181" formatCode="General">
                  <c:v>438.603</c:v>
                </c:pt>
                <c:pt idx="182" formatCode="General">
                  <c:v>418.4909999999969</c:v>
                </c:pt>
                <c:pt idx="183" formatCode="General">
                  <c:v>397.676</c:v>
                </c:pt>
                <c:pt idx="184" formatCode="General">
                  <c:v>393.2239999999986</c:v>
                </c:pt>
                <c:pt idx="185" formatCode="General">
                  <c:v>371.002</c:v>
                </c:pt>
                <c:pt idx="186" formatCode="General">
                  <c:v>353.195</c:v>
                </c:pt>
                <c:pt idx="187" formatCode="General">
                  <c:v>334.8379999999989</c:v>
                </c:pt>
                <c:pt idx="188" formatCode="General">
                  <c:v>330.7189999999986</c:v>
                </c:pt>
                <c:pt idx="189" formatCode="General">
                  <c:v>314.108</c:v>
                </c:pt>
                <c:pt idx="190" formatCode="General">
                  <c:v>299.2169999999982</c:v>
                </c:pt>
                <c:pt idx="191" formatCode="General">
                  <c:v>284.4319999999973</c:v>
                </c:pt>
                <c:pt idx="192" formatCode="General">
                  <c:v>280.8319999999986</c:v>
                </c:pt>
                <c:pt idx="193" formatCode="General">
                  <c:v>266.4699999999995</c:v>
                </c:pt>
                <c:pt idx="194" formatCode="General">
                  <c:v>252.877</c:v>
                </c:pt>
                <c:pt idx="195" formatCode="General">
                  <c:v>239.366</c:v>
                </c:pt>
                <c:pt idx="196" formatCode="General">
                  <c:v>236.547</c:v>
                </c:pt>
                <c:pt idx="197" formatCode="General">
                  <c:v>223.566</c:v>
                </c:pt>
                <c:pt idx="198" formatCode="General">
                  <c:v>213.046</c:v>
                </c:pt>
                <c:pt idx="199" formatCode="General">
                  <c:v>203.139</c:v>
                </c:pt>
                <c:pt idx="200" formatCode="General">
                  <c:v>200.945</c:v>
                </c:pt>
                <c:pt idx="201" formatCode="General">
                  <c:v>191.4920000000004</c:v>
                </c:pt>
                <c:pt idx="202" formatCode="General">
                  <c:v>183.16</c:v>
                </c:pt>
                <c:pt idx="203" formatCode="General">
                  <c:v>174.567</c:v>
                </c:pt>
                <c:pt idx="204" formatCode="General">
                  <c:v>172.459</c:v>
                </c:pt>
                <c:pt idx="205" formatCode="General">
                  <c:v>164.25</c:v>
                </c:pt>
                <c:pt idx="206" formatCode="General">
                  <c:v>155.789</c:v>
                </c:pt>
                <c:pt idx="207" formatCode="General">
                  <c:v>148.378</c:v>
                </c:pt>
                <c:pt idx="208" formatCode="General">
                  <c:v>146.282</c:v>
                </c:pt>
                <c:pt idx="209" formatCode="General">
                  <c:v>139.568</c:v>
                </c:pt>
                <c:pt idx="210" formatCode="General">
                  <c:v>133.253</c:v>
                </c:pt>
                <c:pt idx="211" formatCode="General">
                  <c:v>127.185</c:v>
                </c:pt>
                <c:pt idx="212" formatCode="General">
                  <c:v>125.602</c:v>
                </c:pt>
                <c:pt idx="213" formatCode="General">
                  <c:v>119.847</c:v>
                </c:pt>
                <c:pt idx="214" formatCode="General">
                  <c:v>113.955</c:v>
                </c:pt>
                <c:pt idx="215" formatCode="General">
                  <c:v>107.833</c:v>
                </c:pt>
                <c:pt idx="216" formatCode="General">
                  <c:v>106.335</c:v>
                </c:pt>
                <c:pt idx="217" formatCode="General">
                  <c:v>101.776</c:v>
                </c:pt>
                <c:pt idx="218" formatCode="General">
                  <c:v>96.96730000000002</c:v>
                </c:pt>
                <c:pt idx="219" formatCode="General">
                  <c:v>92.3817</c:v>
                </c:pt>
                <c:pt idx="220" formatCode="General">
                  <c:v>91.27849999999998</c:v>
                </c:pt>
                <c:pt idx="221" formatCode="General">
                  <c:v>87.3143</c:v>
                </c:pt>
                <c:pt idx="222" formatCode="General">
                  <c:v>83.34490000000002</c:v>
                </c:pt>
                <c:pt idx="223" formatCode="General">
                  <c:v>79.55</c:v>
                </c:pt>
                <c:pt idx="224" formatCode="General">
                  <c:v>78.65559999999998</c:v>
                </c:pt>
                <c:pt idx="225" formatCode="General">
                  <c:v>75.0086</c:v>
                </c:pt>
                <c:pt idx="226" formatCode="General">
                  <c:v>70.9544</c:v>
                </c:pt>
                <c:pt idx="227" formatCode="General">
                  <c:v>67.51350000000002</c:v>
                </c:pt>
                <c:pt idx="228" formatCode="General">
                  <c:v>66.74050000000002</c:v>
                </c:pt>
                <c:pt idx="229" formatCode="General">
                  <c:v>63.8736</c:v>
                </c:pt>
                <c:pt idx="230" formatCode="General">
                  <c:v>61.23830000000018</c:v>
                </c:pt>
                <c:pt idx="231" formatCode="General">
                  <c:v>58.9114</c:v>
                </c:pt>
                <c:pt idx="232" formatCode="General">
                  <c:v>58.1606</c:v>
                </c:pt>
                <c:pt idx="233" formatCode="General">
                  <c:v>55.822</c:v>
                </c:pt>
                <c:pt idx="234" formatCode="General">
                  <c:v>53.42990000000001</c:v>
                </c:pt>
                <c:pt idx="235" formatCode="General">
                  <c:v>50.9703</c:v>
                </c:pt>
                <c:pt idx="236" formatCode="General">
                  <c:v>50.231</c:v>
                </c:pt>
                <c:pt idx="237" formatCode="General">
                  <c:v>47.9303</c:v>
                </c:pt>
                <c:pt idx="238" formatCode="General">
                  <c:v>45.90940000000001</c:v>
                </c:pt>
                <c:pt idx="239" formatCode="General">
                  <c:v>44.0358</c:v>
                </c:pt>
                <c:pt idx="240" formatCode="General">
                  <c:v>43.6138</c:v>
                </c:pt>
                <c:pt idx="241" formatCode="General">
                  <c:v>41.8834</c:v>
                </c:pt>
                <c:pt idx="242" formatCode="General">
                  <c:v>40.1872</c:v>
                </c:pt>
                <c:pt idx="243" formatCode="General">
                  <c:v>38.3716</c:v>
                </c:pt>
                <c:pt idx="244" formatCode="General">
                  <c:v>37.9365</c:v>
                </c:pt>
                <c:pt idx="245" formatCode="General">
                  <c:v>36.26530000000018</c:v>
                </c:pt>
                <c:pt idx="246" formatCode="General">
                  <c:v>34.5373</c:v>
                </c:pt>
                <c:pt idx="247" formatCode="General">
                  <c:v>32.7509</c:v>
                </c:pt>
                <c:pt idx="248" formatCode="General">
                  <c:v>32.42720000000001</c:v>
                </c:pt>
                <c:pt idx="249" formatCode="General">
                  <c:v>31.0211</c:v>
                </c:pt>
                <c:pt idx="250" formatCode="General">
                  <c:v>29.8717</c:v>
                </c:pt>
                <c:pt idx="251" formatCode="General">
                  <c:v>28.7546</c:v>
                </c:pt>
                <c:pt idx="252" formatCode="General">
                  <c:v>28.46449999999988</c:v>
                </c:pt>
                <c:pt idx="253" formatCode="General">
                  <c:v>27.38869999999982</c:v>
                </c:pt>
                <c:pt idx="254" formatCode="General">
                  <c:v>26.29859999999988</c:v>
                </c:pt>
                <c:pt idx="255" formatCode="General">
                  <c:v>25.1602</c:v>
                </c:pt>
                <c:pt idx="256" formatCode="General">
                  <c:v>24.87829999999997</c:v>
                </c:pt>
                <c:pt idx="257" formatCode="General">
                  <c:v>23.6844</c:v>
                </c:pt>
                <c:pt idx="258" formatCode="General">
                  <c:v>22.67580000000003</c:v>
                </c:pt>
                <c:pt idx="259" formatCode="General">
                  <c:v>21.6721</c:v>
                </c:pt>
                <c:pt idx="260" formatCode="General">
                  <c:v>21.45929999999992</c:v>
                </c:pt>
                <c:pt idx="261" formatCode="General">
                  <c:v>20.7011</c:v>
                </c:pt>
                <c:pt idx="262" formatCode="General">
                  <c:v>19.94759999999988</c:v>
                </c:pt>
                <c:pt idx="263" formatCode="General">
                  <c:v>19.13020000000003</c:v>
                </c:pt>
                <c:pt idx="264" formatCode="General">
                  <c:v>18.9184999999999</c:v>
                </c:pt>
                <c:pt idx="265" formatCode="General">
                  <c:v>18.14569999999988</c:v>
                </c:pt>
                <c:pt idx="266" formatCode="General">
                  <c:v>17.2080999999999</c:v>
                </c:pt>
                <c:pt idx="267" formatCode="General">
                  <c:v>16.46249999999968</c:v>
                </c:pt>
                <c:pt idx="268" formatCode="General">
                  <c:v>16.26289999999991</c:v>
                </c:pt>
                <c:pt idx="269" formatCode="General">
                  <c:v>15.6125</c:v>
                </c:pt>
                <c:pt idx="270" formatCode="General">
                  <c:v>15.0912</c:v>
                </c:pt>
                <c:pt idx="271" formatCode="General">
                  <c:v>14.5325</c:v>
                </c:pt>
                <c:pt idx="272" formatCode="General">
                  <c:v>14.4232</c:v>
                </c:pt>
                <c:pt idx="273" formatCode="General">
                  <c:v>13.88590000000002</c:v>
                </c:pt>
                <c:pt idx="274" formatCode="General">
                  <c:v>13.3233</c:v>
                </c:pt>
                <c:pt idx="275" formatCode="General">
                  <c:v>12.7212</c:v>
                </c:pt>
                <c:pt idx="276" formatCode="General">
                  <c:v>12.5382</c:v>
                </c:pt>
                <c:pt idx="277" formatCode="General">
                  <c:v>12.0027</c:v>
                </c:pt>
                <c:pt idx="278" formatCode="General">
                  <c:v>11.36160000000002</c:v>
                </c:pt>
                <c:pt idx="279" formatCode="General">
                  <c:v>10.9433</c:v>
                </c:pt>
                <c:pt idx="280" formatCode="General">
                  <c:v>10.8443</c:v>
                </c:pt>
                <c:pt idx="281" formatCode="General">
                  <c:v>10.4187</c:v>
                </c:pt>
                <c:pt idx="282" formatCode="General">
                  <c:v>10.02240000000002</c:v>
                </c:pt>
                <c:pt idx="283" formatCode="General">
                  <c:v>9.608219999999997</c:v>
                </c:pt>
                <c:pt idx="284" formatCode="General">
                  <c:v>9.493020000000001</c:v>
                </c:pt>
                <c:pt idx="285" formatCode="General">
                  <c:v>9.035390000000001</c:v>
                </c:pt>
                <c:pt idx="286" formatCode="General">
                  <c:v>8.684790000000001</c:v>
                </c:pt>
                <c:pt idx="287" formatCode="General">
                  <c:v>8.256350000000001</c:v>
                </c:pt>
                <c:pt idx="288" formatCode="General">
                  <c:v>8.177040000000003</c:v>
                </c:pt>
                <c:pt idx="289" formatCode="General">
                  <c:v>7.853709999999999</c:v>
                </c:pt>
                <c:pt idx="290" formatCode="General">
                  <c:v>7.56385</c:v>
                </c:pt>
                <c:pt idx="291" formatCode="General">
                  <c:v>7.28461</c:v>
                </c:pt>
                <c:pt idx="292" formatCode="General">
                  <c:v>7.2155</c:v>
                </c:pt>
                <c:pt idx="293" formatCode="General">
                  <c:v>6.932460000000003</c:v>
                </c:pt>
                <c:pt idx="294" formatCode="General">
                  <c:v>6.661019999999985</c:v>
                </c:pt>
                <c:pt idx="295" formatCode="General">
                  <c:v>6.376600000000003</c:v>
                </c:pt>
                <c:pt idx="296" formatCode="General">
                  <c:v>6.27423</c:v>
                </c:pt>
                <c:pt idx="297" formatCode="General">
                  <c:v>5.991470000000001</c:v>
                </c:pt>
                <c:pt idx="298" formatCode="General">
                  <c:v>5.7237</c:v>
                </c:pt>
                <c:pt idx="299" formatCode="General">
                  <c:v>5.52223</c:v>
                </c:pt>
                <c:pt idx="300" formatCode="General">
                  <c:v>5.471330000000013</c:v>
                </c:pt>
                <c:pt idx="301" formatCode="General">
                  <c:v>5.268889999999987</c:v>
                </c:pt>
                <c:pt idx="302" formatCode="General">
                  <c:v>5.052309999999999</c:v>
                </c:pt>
                <c:pt idx="303" formatCode="General">
                  <c:v>4.844749999999999</c:v>
                </c:pt>
                <c:pt idx="304" formatCode="General">
                  <c:v>4.79153</c:v>
                </c:pt>
                <c:pt idx="305" formatCode="General">
                  <c:v>4.572589999999995</c:v>
                </c:pt>
                <c:pt idx="306" formatCode="General">
                  <c:v>4.360809999999986</c:v>
                </c:pt>
                <c:pt idx="307" formatCode="General">
                  <c:v>4.18067</c:v>
                </c:pt>
                <c:pt idx="308" formatCode="General">
                  <c:v>4.12625</c:v>
                </c:pt>
                <c:pt idx="309" formatCode="General">
                  <c:v>3.973259999999997</c:v>
                </c:pt>
                <c:pt idx="310" formatCode="General">
                  <c:v>3.82063</c:v>
                </c:pt>
                <c:pt idx="311" formatCode="General">
                  <c:v>3.675449999999981</c:v>
                </c:pt>
                <c:pt idx="312" formatCode="General">
                  <c:v>3.64252</c:v>
                </c:pt>
                <c:pt idx="313" formatCode="General">
                  <c:v>3.48152</c:v>
                </c:pt>
                <c:pt idx="314" formatCode="General">
                  <c:v>3.335589999999997</c:v>
                </c:pt>
                <c:pt idx="315" formatCode="General">
                  <c:v>3.20394</c:v>
                </c:pt>
                <c:pt idx="316" formatCode="General">
                  <c:v>3.1748</c:v>
                </c:pt>
                <c:pt idx="317" formatCode="General">
                  <c:v>3.02524</c:v>
                </c:pt>
                <c:pt idx="318" formatCode="General">
                  <c:v>2.915969999999983</c:v>
                </c:pt>
                <c:pt idx="319" formatCode="General">
                  <c:v>2.806339999999999</c:v>
                </c:pt>
                <c:pt idx="320" formatCode="General">
                  <c:v>2.781430000000001</c:v>
                </c:pt>
                <c:pt idx="321" formatCode="General">
                  <c:v>2.678249999999997</c:v>
                </c:pt>
                <c:pt idx="322" formatCode="General">
                  <c:v>2.56252</c:v>
                </c:pt>
                <c:pt idx="323" formatCode="General">
                  <c:v>2.44462</c:v>
                </c:pt>
                <c:pt idx="324" formatCode="General">
                  <c:v>2.41899</c:v>
                </c:pt>
                <c:pt idx="325" formatCode="General">
                  <c:v>2.32078</c:v>
                </c:pt>
                <c:pt idx="326" formatCode="General">
                  <c:v>2.202930000000001</c:v>
                </c:pt>
                <c:pt idx="327" formatCode="General">
                  <c:v>2.11532</c:v>
                </c:pt>
                <c:pt idx="328" formatCode="General">
                  <c:v>2.098469999999997</c:v>
                </c:pt>
                <c:pt idx="329" formatCode="General">
                  <c:v>2.0253</c:v>
                </c:pt>
                <c:pt idx="330" formatCode="General">
                  <c:v>1.945589999999999</c:v>
                </c:pt>
                <c:pt idx="331" formatCode="General">
                  <c:v>1.86509</c:v>
                </c:pt>
                <c:pt idx="332" formatCode="General">
                  <c:v>1.84296</c:v>
                </c:pt>
                <c:pt idx="333" formatCode="General">
                  <c:v>1.75409</c:v>
                </c:pt>
                <c:pt idx="334" formatCode="General">
                  <c:v>1.68071</c:v>
                </c:pt>
                <c:pt idx="335" formatCode="General">
                  <c:v>1.61007</c:v>
                </c:pt>
                <c:pt idx="336" formatCode="General">
                  <c:v>1.59545</c:v>
                </c:pt>
                <c:pt idx="337" formatCode="General">
                  <c:v>1.52338</c:v>
                </c:pt>
                <c:pt idx="338" formatCode="General">
                  <c:v>1.465309999999995</c:v>
                </c:pt>
                <c:pt idx="339" formatCode="General">
                  <c:v>1.40376999999999</c:v>
                </c:pt>
                <c:pt idx="340" formatCode="General">
                  <c:v>1.38981</c:v>
                </c:pt>
                <c:pt idx="341" formatCode="General">
                  <c:v>1.321469999999995</c:v>
                </c:pt>
                <c:pt idx="342" formatCode="General">
                  <c:v>1.266629999999995</c:v>
                </c:pt>
                <c:pt idx="343" formatCode="General">
                  <c:v>1.21008</c:v>
                </c:pt>
                <c:pt idx="344" formatCode="General">
                  <c:v>1.1991</c:v>
                </c:pt>
                <c:pt idx="345" formatCode="General">
                  <c:v>1.15319</c:v>
                </c:pt>
                <c:pt idx="346" formatCode="General">
                  <c:v>1.10439</c:v>
                </c:pt>
                <c:pt idx="347" formatCode="General">
                  <c:v>1.06216</c:v>
                </c:pt>
                <c:pt idx="348" formatCode="General">
                  <c:v>1.05047</c:v>
                </c:pt>
                <c:pt idx="349" formatCode="General">
                  <c:v>1.00826</c:v>
                </c:pt>
                <c:pt idx="350" formatCode="General">
                  <c:v>0.958326</c:v>
                </c:pt>
                <c:pt idx="351" formatCode="General">
                  <c:v>0.91829</c:v>
                </c:pt>
                <c:pt idx="352" formatCode="General">
                  <c:v>0.901317999999997</c:v>
                </c:pt>
                <c:pt idx="353" formatCode="General">
                  <c:v>0.859731000000002</c:v>
                </c:pt>
                <c:pt idx="354" formatCode="General">
                  <c:v>0.828927000000001</c:v>
                </c:pt>
                <c:pt idx="355" formatCode="General">
                  <c:v>0.793109000000001</c:v>
                </c:pt>
                <c:pt idx="356" formatCode="General">
                  <c:v>0.784251999999999</c:v>
                </c:pt>
                <c:pt idx="357" formatCode="General">
                  <c:v>0.754113</c:v>
                </c:pt>
                <c:pt idx="358" formatCode="General">
                  <c:v>0.720007000000001</c:v>
                </c:pt>
                <c:pt idx="359" formatCode="General">
                  <c:v>0.684846000000001</c:v>
                </c:pt>
                <c:pt idx="360" formatCode="General">
                  <c:v>0.675437000000001</c:v>
                </c:pt>
                <c:pt idx="361" formatCode="General">
                  <c:v>0.643293000000002</c:v>
                </c:pt>
                <c:pt idx="362" formatCode="General">
                  <c:v>0.616233</c:v>
                </c:pt>
                <c:pt idx="363" formatCode="General">
                  <c:v>0.586366999999996</c:v>
                </c:pt>
                <c:pt idx="364" formatCode="General">
                  <c:v>0.581306999999996</c:v>
                </c:pt>
                <c:pt idx="365" formatCode="General">
                  <c:v>0.560118</c:v>
                </c:pt>
                <c:pt idx="366" formatCode="General">
                  <c:v>0.535413999999997</c:v>
                </c:pt>
                <c:pt idx="367" formatCode="General">
                  <c:v>0.512229</c:v>
                </c:pt>
                <c:pt idx="368" formatCode="General">
                  <c:v>0.506302999999997</c:v>
                </c:pt>
                <c:pt idx="369" formatCode="General">
                  <c:v>0.478644</c:v>
                </c:pt>
                <c:pt idx="370" formatCode="General">
                  <c:v>0.45855</c:v>
                </c:pt>
                <c:pt idx="371" formatCode="General">
                  <c:v>0.437560000000001</c:v>
                </c:pt>
                <c:pt idx="372" formatCode="General">
                  <c:v>0.433757</c:v>
                </c:pt>
                <c:pt idx="373" formatCode="General">
                  <c:v>0.416692</c:v>
                </c:pt>
                <c:pt idx="374" formatCode="General">
                  <c:v>0.398634</c:v>
                </c:pt>
                <c:pt idx="375" formatCode="General">
                  <c:v>0.381923000000001</c:v>
                </c:pt>
                <c:pt idx="376" formatCode="General">
                  <c:v>0.377231</c:v>
                </c:pt>
                <c:pt idx="377" formatCode="General">
                  <c:v>0.357312000000001</c:v>
                </c:pt>
                <c:pt idx="378" formatCode="General">
                  <c:v>0.341152</c:v>
                </c:pt>
                <c:pt idx="379" formatCode="General">
                  <c:v>0.322746</c:v>
                </c:pt>
                <c:pt idx="380" formatCode="General">
                  <c:v>0.319696</c:v>
                </c:pt>
                <c:pt idx="381" formatCode="General">
                  <c:v>0.304357</c:v>
                </c:pt>
                <c:pt idx="382" formatCode="General">
                  <c:v>0.290187</c:v>
                </c:pt>
                <c:pt idx="383" formatCode="General">
                  <c:v>0.276402</c:v>
                </c:pt>
                <c:pt idx="384" formatCode="General">
                  <c:v>0.272979</c:v>
                </c:pt>
                <c:pt idx="385" formatCode="General">
                  <c:v>0.261051</c:v>
                </c:pt>
                <c:pt idx="386" formatCode="General">
                  <c:v>0.248166</c:v>
                </c:pt>
                <c:pt idx="387" formatCode="General">
                  <c:v>0.235856</c:v>
                </c:pt>
                <c:pt idx="388" formatCode="General">
                  <c:v>0.233325</c:v>
                </c:pt>
                <c:pt idx="389" formatCode="General">
                  <c:v>0.221489</c:v>
                </c:pt>
                <c:pt idx="390" formatCode="General">
                  <c:v>0.212351</c:v>
                </c:pt>
                <c:pt idx="391" formatCode="General">
                  <c:v>0.20283</c:v>
                </c:pt>
                <c:pt idx="392" formatCode="General">
                  <c:v>0.200464</c:v>
                </c:pt>
                <c:pt idx="393" formatCode="General">
                  <c:v>0.191064</c:v>
                </c:pt>
                <c:pt idx="394" formatCode="General">
                  <c:v>0.180681</c:v>
                </c:pt>
                <c:pt idx="395" formatCode="General">
                  <c:v>0.173782</c:v>
                </c:pt>
                <c:pt idx="396" formatCode="General">
                  <c:v>0.171823</c:v>
                </c:pt>
                <c:pt idx="397" formatCode="General">
                  <c:v>0.162523</c:v>
                </c:pt>
                <c:pt idx="398" formatCode="General">
                  <c:v>0.155247000000001</c:v>
                </c:pt>
                <c:pt idx="399" formatCode="General">
                  <c:v>0.146795</c:v>
                </c:pt>
                <c:pt idx="400" formatCode="General">
                  <c:v>0.144956</c:v>
                </c:pt>
                <c:pt idx="401" formatCode="General">
                  <c:v>0.137686</c:v>
                </c:pt>
                <c:pt idx="402" formatCode="General">
                  <c:v>0.130195</c:v>
                </c:pt>
                <c:pt idx="403" formatCode="General">
                  <c:v>0.124174</c:v>
                </c:pt>
                <c:pt idx="404" formatCode="General">
                  <c:v>0.122798</c:v>
                </c:pt>
                <c:pt idx="405" formatCode="General">
                  <c:v>0.116981</c:v>
                </c:pt>
                <c:pt idx="406" formatCode="General">
                  <c:v>0.109465</c:v>
                </c:pt>
                <c:pt idx="407" formatCode="General">
                  <c:v>0.103725</c:v>
                </c:pt>
                <c:pt idx="408" formatCode="General">
                  <c:v>0.102205</c:v>
                </c:pt>
              </c:numCache>
            </c:numRef>
          </c:yVal>
          <c:smooth val="0"/>
        </c:ser>
        <c:ser>
          <c:idx val="2"/>
          <c:order val="2"/>
          <c:tx>
            <c:v>GraphLab 1</c:v>
          </c:tx>
          <c:marker>
            <c:symbol val="none"/>
          </c:marker>
          <c:xVal>
            <c:numRef>
              <c:f>Sheet1!$L$3:$L$1204</c:f>
              <c:numCache>
                <c:formatCode>General</c:formatCode>
                <c:ptCount val="1202"/>
                <c:pt idx="0">
                  <c:v>1.8666</c:v>
                </c:pt>
                <c:pt idx="1">
                  <c:v>12.467</c:v>
                </c:pt>
                <c:pt idx="2">
                  <c:v>23.2685999999998</c:v>
                </c:pt>
                <c:pt idx="3">
                  <c:v>33.9727</c:v>
                </c:pt>
                <c:pt idx="4">
                  <c:v>36.5159</c:v>
                </c:pt>
                <c:pt idx="5">
                  <c:v>47.66820000000001</c:v>
                </c:pt>
                <c:pt idx="6">
                  <c:v>58.0559</c:v>
                </c:pt>
                <c:pt idx="7">
                  <c:v>68.20490000000002</c:v>
                </c:pt>
                <c:pt idx="8">
                  <c:v>71.135</c:v>
                </c:pt>
                <c:pt idx="9">
                  <c:v>81.93730000000002</c:v>
                </c:pt>
                <c:pt idx="10">
                  <c:v>92.7624</c:v>
                </c:pt>
                <c:pt idx="11">
                  <c:v>102.968</c:v>
                </c:pt>
                <c:pt idx="12">
                  <c:v>105.472</c:v>
                </c:pt>
                <c:pt idx="13">
                  <c:v>116.845</c:v>
                </c:pt>
                <c:pt idx="14">
                  <c:v>127.239</c:v>
                </c:pt>
                <c:pt idx="15">
                  <c:v>138.3020000000006</c:v>
                </c:pt>
                <c:pt idx="16">
                  <c:v>140.913</c:v>
                </c:pt>
                <c:pt idx="17">
                  <c:v>151.478</c:v>
                </c:pt>
                <c:pt idx="18">
                  <c:v>162.144</c:v>
                </c:pt>
                <c:pt idx="19">
                  <c:v>172.4520000000006</c:v>
                </c:pt>
                <c:pt idx="20">
                  <c:v>175.2439999999995</c:v>
                </c:pt>
                <c:pt idx="21">
                  <c:v>186.05</c:v>
                </c:pt>
                <c:pt idx="22">
                  <c:v>197.089</c:v>
                </c:pt>
                <c:pt idx="23">
                  <c:v>208.508</c:v>
                </c:pt>
                <c:pt idx="24">
                  <c:v>211.3250000000002</c:v>
                </c:pt>
                <c:pt idx="25">
                  <c:v>222.141</c:v>
                </c:pt>
                <c:pt idx="26">
                  <c:v>233.143</c:v>
                </c:pt>
                <c:pt idx="27">
                  <c:v>244.106</c:v>
                </c:pt>
                <c:pt idx="28">
                  <c:v>247.017</c:v>
                </c:pt>
                <c:pt idx="29">
                  <c:v>257.8709999999994</c:v>
                </c:pt>
                <c:pt idx="30">
                  <c:v>269.4799999999989</c:v>
                </c:pt>
                <c:pt idx="31">
                  <c:v>280.86</c:v>
                </c:pt>
                <c:pt idx="32">
                  <c:v>283.7029999999995</c:v>
                </c:pt>
                <c:pt idx="33">
                  <c:v>294.4769999999982</c:v>
                </c:pt>
                <c:pt idx="34">
                  <c:v>305.4409999999995</c:v>
                </c:pt>
                <c:pt idx="35">
                  <c:v>315.5859999999989</c:v>
                </c:pt>
                <c:pt idx="36">
                  <c:v>318.2879999999989</c:v>
                </c:pt>
                <c:pt idx="37">
                  <c:v>329.0329999999989</c:v>
                </c:pt>
                <c:pt idx="38">
                  <c:v>339.96</c:v>
                </c:pt>
                <c:pt idx="39">
                  <c:v>351.128</c:v>
                </c:pt>
                <c:pt idx="40">
                  <c:v>354.01</c:v>
                </c:pt>
                <c:pt idx="41">
                  <c:v>364.5229999999992</c:v>
                </c:pt>
                <c:pt idx="42">
                  <c:v>375.846</c:v>
                </c:pt>
                <c:pt idx="43">
                  <c:v>386.7989999999982</c:v>
                </c:pt>
                <c:pt idx="44">
                  <c:v>389.2269999999982</c:v>
                </c:pt>
                <c:pt idx="45">
                  <c:v>399.8979999999992</c:v>
                </c:pt>
                <c:pt idx="46">
                  <c:v>411.257</c:v>
                </c:pt>
                <c:pt idx="47">
                  <c:v>422.4429999999996</c:v>
                </c:pt>
                <c:pt idx="48">
                  <c:v>425.2319999999982</c:v>
                </c:pt>
                <c:pt idx="49">
                  <c:v>436.6359999999992</c:v>
                </c:pt>
                <c:pt idx="50">
                  <c:v>447.052</c:v>
                </c:pt>
                <c:pt idx="51">
                  <c:v>457.189</c:v>
                </c:pt>
                <c:pt idx="52">
                  <c:v>459.813</c:v>
                </c:pt>
                <c:pt idx="53">
                  <c:v>470.702</c:v>
                </c:pt>
                <c:pt idx="54">
                  <c:v>481.834</c:v>
                </c:pt>
                <c:pt idx="55">
                  <c:v>492.379</c:v>
                </c:pt>
                <c:pt idx="56">
                  <c:v>495.4069999999982</c:v>
                </c:pt>
                <c:pt idx="57">
                  <c:v>505.851</c:v>
                </c:pt>
                <c:pt idx="58">
                  <c:v>516.289000000003</c:v>
                </c:pt>
                <c:pt idx="59">
                  <c:v>527.471</c:v>
                </c:pt>
                <c:pt idx="60">
                  <c:v>530.069</c:v>
                </c:pt>
                <c:pt idx="61">
                  <c:v>540.611</c:v>
                </c:pt>
                <c:pt idx="62">
                  <c:v>551.994</c:v>
                </c:pt>
                <c:pt idx="63">
                  <c:v>562.474</c:v>
                </c:pt>
                <c:pt idx="64">
                  <c:v>565.4549999999994</c:v>
                </c:pt>
                <c:pt idx="65">
                  <c:v>575.9730000000005</c:v>
                </c:pt>
                <c:pt idx="66">
                  <c:v>586.374</c:v>
                </c:pt>
                <c:pt idx="67">
                  <c:v>597.256</c:v>
                </c:pt>
                <c:pt idx="68">
                  <c:v>600.11</c:v>
                </c:pt>
                <c:pt idx="69">
                  <c:v>611.489</c:v>
                </c:pt>
                <c:pt idx="70">
                  <c:v>621.9459999999979</c:v>
                </c:pt>
                <c:pt idx="71">
                  <c:v>633.3359999999974</c:v>
                </c:pt>
                <c:pt idx="72">
                  <c:v>636.226</c:v>
                </c:pt>
                <c:pt idx="73">
                  <c:v>647.0569999999979</c:v>
                </c:pt>
                <c:pt idx="74">
                  <c:v>657.76</c:v>
                </c:pt>
                <c:pt idx="75">
                  <c:v>668.6419999999994</c:v>
                </c:pt>
                <c:pt idx="76">
                  <c:v>671.8569999999974</c:v>
                </c:pt>
                <c:pt idx="77">
                  <c:v>682.1609999999994</c:v>
                </c:pt>
                <c:pt idx="78">
                  <c:v>692.7080000000005</c:v>
                </c:pt>
                <c:pt idx="79">
                  <c:v>704.6130000000005</c:v>
                </c:pt>
                <c:pt idx="80">
                  <c:v>707.3499999999979</c:v>
                </c:pt>
                <c:pt idx="81">
                  <c:v>718.76</c:v>
                </c:pt>
                <c:pt idx="82">
                  <c:v>729.716</c:v>
                </c:pt>
                <c:pt idx="83">
                  <c:v>739.989</c:v>
                </c:pt>
                <c:pt idx="84">
                  <c:v>742.5830000000005</c:v>
                </c:pt>
                <c:pt idx="85">
                  <c:v>753.619</c:v>
                </c:pt>
                <c:pt idx="86">
                  <c:v>764.511</c:v>
                </c:pt>
                <c:pt idx="87">
                  <c:v>775.62</c:v>
                </c:pt>
                <c:pt idx="88">
                  <c:v>778.4499999999994</c:v>
                </c:pt>
                <c:pt idx="89">
                  <c:v>789.393</c:v>
                </c:pt>
                <c:pt idx="90">
                  <c:v>800.236</c:v>
                </c:pt>
                <c:pt idx="91">
                  <c:v>811.1559999999994</c:v>
                </c:pt>
                <c:pt idx="92">
                  <c:v>813.883</c:v>
                </c:pt>
                <c:pt idx="93">
                  <c:v>824.625</c:v>
                </c:pt>
                <c:pt idx="94">
                  <c:v>835.205</c:v>
                </c:pt>
                <c:pt idx="95">
                  <c:v>847.249</c:v>
                </c:pt>
                <c:pt idx="96">
                  <c:v>849.9629999999964</c:v>
                </c:pt>
                <c:pt idx="97">
                  <c:v>860.9569999999974</c:v>
                </c:pt>
                <c:pt idx="98">
                  <c:v>871.6619999999979</c:v>
                </c:pt>
                <c:pt idx="99">
                  <c:v>882.258</c:v>
                </c:pt>
                <c:pt idx="100">
                  <c:v>885.236</c:v>
                </c:pt>
                <c:pt idx="101">
                  <c:v>896.3409999999974</c:v>
                </c:pt>
                <c:pt idx="102">
                  <c:v>907.145</c:v>
                </c:pt>
                <c:pt idx="103">
                  <c:v>917.7130000000005</c:v>
                </c:pt>
                <c:pt idx="104">
                  <c:v>920.5319999999994</c:v>
                </c:pt>
                <c:pt idx="105">
                  <c:v>931.789000000003</c:v>
                </c:pt>
                <c:pt idx="106">
                  <c:v>942.99</c:v>
                </c:pt>
                <c:pt idx="107">
                  <c:v>953.681</c:v>
                </c:pt>
                <c:pt idx="108">
                  <c:v>956.375</c:v>
                </c:pt>
                <c:pt idx="109">
                  <c:v>968.1750000000005</c:v>
                </c:pt>
                <c:pt idx="110">
                  <c:v>978.9369999999974</c:v>
                </c:pt>
                <c:pt idx="111">
                  <c:v>990.8009999999994</c:v>
                </c:pt>
                <c:pt idx="112">
                  <c:v>993.413</c:v>
                </c:pt>
                <c:pt idx="113">
                  <c:v>1003.949999999999</c:v>
                </c:pt>
                <c:pt idx="114">
                  <c:v>1014.57</c:v>
                </c:pt>
                <c:pt idx="115">
                  <c:v>1025.01</c:v>
                </c:pt>
                <c:pt idx="116">
                  <c:v>1027.72</c:v>
                </c:pt>
                <c:pt idx="117">
                  <c:v>1038.94</c:v>
                </c:pt>
                <c:pt idx="118">
                  <c:v>1050.28</c:v>
                </c:pt>
                <c:pt idx="119">
                  <c:v>1061.04</c:v>
                </c:pt>
                <c:pt idx="120">
                  <c:v>1064.17</c:v>
                </c:pt>
                <c:pt idx="121">
                  <c:v>1074.54</c:v>
                </c:pt>
                <c:pt idx="122">
                  <c:v>1085.35</c:v>
                </c:pt>
                <c:pt idx="123">
                  <c:v>1095.92</c:v>
                </c:pt>
                <c:pt idx="124">
                  <c:v>1099.63</c:v>
                </c:pt>
                <c:pt idx="125">
                  <c:v>1110.33</c:v>
                </c:pt>
                <c:pt idx="126">
                  <c:v>1120.83</c:v>
                </c:pt>
                <c:pt idx="127">
                  <c:v>1132.72</c:v>
                </c:pt>
                <c:pt idx="128">
                  <c:v>1135.49</c:v>
                </c:pt>
                <c:pt idx="129">
                  <c:v>1146.16</c:v>
                </c:pt>
                <c:pt idx="130">
                  <c:v>1156.9</c:v>
                </c:pt>
                <c:pt idx="131">
                  <c:v>1167.38</c:v>
                </c:pt>
                <c:pt idx="132">
                  <c:v>1170.06</c:v>
                </c:pt>
                <c:pt idx="133">
                  <c:v>1181.15</c:v>
                </c:pt>
                <c:pt idx="134">
                  <c:v>1191.8</c:v>
                </c:pt>
                <c:pt idx="135">
                  <c:v>1202.3</c:v>
                </c:pt>
                <c:pt idx="136">
                  <c:v>1205.35</c:v>
                </c:pt>
                <c:pt idx="137">
                  <c:v>1215.89</c:v>
                </c:pt>
                <c:pt idx="138">
                  <c:v>1226.55</c:v>
                </c:pt>
                <c:pt idx="139">
                  <c:v>1237.77</c:v>
                </c:pt>
                <c:pt idx="140">
                  <c:v>1241.25</c:v>
                </c:pt>
                <c:pt idx="141">
                  <c:v>1252.28</c:v>
                </c:pt>
                <c:pt idx="142">
                  <c:v>1263.04</c:v>
                </c:pt>
                <c:pt idx="143">
                  <c:v>1274.89</c:v>
                </c:pt>
                <c:pt idx="144">
                  <c:v>1277.42</c:v>
                </c:pt>
                <c:pt idx="145">
                  <c:v>1289.29</c:v>
                </c:pt>
                <c:pt idx="146">
                  <c:v>1300.12</c:v>
                </c:pt>
                <c:pt idx="147">
                  <c:v>1310.64</c:v>
                </c:pt>
                <c:pt idx="148">
                  <c:v>1313.56</c:v>
                </c:pt>
                <c:pt idx="149">
                  <c:v>1324.66</c:v>
                </c:pt>
                <c:pt idx="150">
                  <c:v>1335.29</c:v>
                </c:pt>
                <c:pt idx="151">
                  <c:v>1346.38</c:v>
                </c:pt>
                <c:pt idx="152">
                  <c:v>1348.96</c:v>
                </c:pt>
                <c:pt idx="153">
                  <c:v>1360.22</c:v>
                </c:pt>
                <c:pt idx="154">
                  <c:v>1370.66</c:v>
                </c:pt>
                <c:pt idx="155">
                  <c:v>1381.8</c:v>
                </c:pt>
                <c:pt idx="156">
                  <c:v>1384.46</c:v>
                </c:pt>
                <c:pt idx="157">
                  <c:v>1395.38</c:v>
                </c:pt>
                <c:pt idx="158">
                  <c:v>1406.53</c:v>
                </c:pt>
                <c:pt idx="159">
                  <c:v>1418.71</c:v>
                </c:pt>
                <c:pt idx="160">
                  <c:v>1422.0</c:v>
                </c:pt>
                <c:pt idx="161">
                  <c:v>1432.5</c:v>
                </c:pt>
                <c:pt idx="162">
                  <c:v>1442.88</c:v>
                </c:pt>
                <c:pt idx="163">
                  <c:v>1452.86</c:v>
                </c:pt>
                <c:pt idx="164">
                  <c:v>1455.35</c:v>
                </c:pt>
                <c:pt idx="165">
                  <c:v>1466.82</c:v>
                </c:pt>
                <c:pt idx="166">
                  <c:v>1478.11</c:v>
                </c:pt>
                <c:pt idx="167">
                  <c:v>1488.99</c:v>
                </c:pt>
                <c:pt idx="168">
                  <c:v>1491.61</c:v>
                </c:pt>
                <c:pt idx="169">
                  <c:v>1501.98</c:v>
                </c:pt>
                <c:pt idx="170">
                  <c:v>1512.91</c:v>
                </c:pt>
                <c:pt idx="171">
                  <c:v>1523.55</c:v>
                </c:pt>
                <c:pt idx="172">
                  <c:v>1526.25</c:v>
                </c:pt>
                <c:pt idx="173">
                  <c:v>1537.14</c:v>
                </c:pt>
                <c:pt idx="174">
                  <c:v>1547.66</c:v>
                </c:pt>
                <c:pt idx="175">
                  <c:v>1559.39</c:v>
                </c:pt>
                <c:pt idx="176">
                  <c:v>1562.48</c:v>
                </c:pt>
                <c:pt idx="177">
                  <c:v>1573.35</c:v>
                </c:pt>
                <c:pt idx="178">
                  <c:v>1584.07</c:v>
                </c:pt>
                <c:pt idx="179">
                  <c:v>1594.39</c:v>
                </c:pt>
                <c:pt idx="180">
                  <c:v>1597.22</c:v>
                </c:pt>
                <c:pt idx="181">
                  <c:v>1608.0</c:v>
                </c:pt>
                <c:pt idx="182">
                  <c:v>1618.51</c:v>
                </c:pt>
                <c:pt idx="183">
                  <c:v>1629.3</c:v>
                </c:pt>
                <c:pt idx="184">
                  <c:v>1631.93</c:v>
                </c:pt>
                <c:pt idx="185">
                  <c:v>1642.37</c:v>
                </c:pt>
                <c:pt idx="186">
                  <c:v>1653.32</c:v>
                </c:pt>
                <c:pt idx="187">
                  <c:v>1663.66</c:v>
                </c:pt>
                <c:pt idx="188">
                  <c:v>1666.75</c:v>
                </c:pt>
                <c:pt idx="189">
                  <c:v>1677.78</c:v>
                </c:pt>
                <c:pt idx="190">
                  <c:v>1689.43</c:v>
                </c:pt>
                <c:pt idx="191">
                  <c:v>1700.32</c:v>
                </c:pt>
                <c:pt idx="192">
                  <c:v>1703.11</c:v>
                </c:pt>
                <c:pt idx="193">
                  <c:v>1714.43</c:v>
                </c:pt>
                <c:pt idx="194">
                  <c:v>1725.02</c:v>
                </c:pt>
                <c:pt idx="195">
                  <c:v>1735.75</c:v>
                </c:pt>
                <c:pt idx="196">
                  <c:v>1738.3</c:v>
                </c:pt>
                <c:pt idx="197">
                  <c:v>1749.13</c:v>
                </c:pt>
                <c:pt idx="198">
                  <c:v>1759.87</c:v>
                </c:pt>
                <c:pt idx="199">
                  <c:v>1771.44</c:v>
                </c:pt>
                <c:pt idx="200">
                  <c:v>1774.24</c:v>
                </c:pt>
                <c:pt idx="201">
                  <c:v>1785.13</c:v>
                </c:pt>
                <c:pt idx="202">
                  <c:v>1795.7</c:v>
                </c:pt>
                <c:pt idx="203">
                  <c:v>1806.82</c:v>
                </c:pt>
                <c:pt idx="204">
                  <c:v>1809.83</c:v>
                </c:pt>
                <c:pt idx="205">
                  <c:v>1820.34</c:v>
                </c:pt>
                <c:pt idx="206">
                  <c:v>1831.81</c:v>
                </c:pt>
                <c:pt idx="207">
                  <c:v>1842.66</c:v>
                </c:pt>
                <c:pt idx="208">
                  <c:v>1845.42</c:v>
                </c:pt>
                <c:pt idx="209">
                  <c:v>1856.34</c:v>
                </c:pt>
                <c:pt idx="210">
                  <c:v>1867.07</c:v>
                </c:pt>
                <c:pt idx="211">
                  <c:v>1877.29</c:v>
                </c:pt>
                <c:pt idx="212">
                  <c:v>1880.12</c:v>
                </c:pt>
                <c:pt idx="213">
                  <c:v>1891.39</c:v>
                </c:pt>
                <c:pt idx="214">
                  <c:v>1902.36</c:v>
                </c:pt>
                <c:pt idx="215">
                  <c:v>1913.54</c:v>
                </c:pt>
                <c:pt idx="216">
                  <c:v>1916.53</c:v>
                </c:pt>
                <c:pt idx="217">
                  <c:v>1927.92</c:v>
                </c:pt>
                <c:pt idx="218">
                  <c:v>1938.94</c:v>
                </c:pt>
                <c:pt idx="219">
                  <c:v>1950.16</c:v>
                </c:pt>
                <c:pt idx="220">
                  <c:v>1952.84</c:v>
                </c:pt>
                <c:pt idx="221">
                  <c:v>1964.01</c:v>
                </c:pt>
                <c:pt idx="222">
                  <c:v>1975.25</c:v>
                </c:pt>
                <c:pt idx="223">
                  <c:v>1986.35</c:v>
                </c:pt>
                <c:pt idx="224">
                  <c:v>1988.9</c:v>
                </c:pt>
                <c:pt idx="225">
                  <c:v>2000.09</c:v>
                </c:pt>
                <c:pt idx="226">
                  <c:v>2010.69</c:v>
                </c:pt>
                <c:pt idx="227">
                  <c:v>2021.34</c:v>
                </c:pt>
                <c:pt idx="228">
                  <c:v>2023.96</c:v>
                </c:pt>
                <c:pt idx="229">
                  <c:v>2034.98</c:v>
                </c:pt>
                <c:pt idx="230">
                  <c:v>2045.77</c:v>
                </c:pt>
                <c:pt idx="231">
                  <c:v>2056.410000000001</c:v>
                </c:pt>
                <c:pt idx="232">
                  <c:v>2058.910000000001</c:v>
                </c:pt>
                <c:pt idx="233">
                  <c:v>2069.950000000001</c:v>
                </c:pt>
                <c:pt idx="234">
                  <c:v>2080.59</c:v>
                </c:pt>
                <c:pt idx="235">
                  <c:v>2091.430000000001</c:v>
                </c:pt>
                <c:pt idx="236">
                  <c:v>2094.09</c:v>
                </c:pt>
                <c:pt idx="237">
                  <c:v>2104.75</c:v>
                </c:pt>
                <c:pt idx="238">
                  <c:v>2116.78</c:v>
                </c:pt>
                <c:pt idx="239">
                  <c:v>2127.49</c:v>
                </c:pt>
                <c:pt idx="240">
                  <c:v>2130.27</c:v>
                </c:pt>
                <c:pt idx="241">
                  <c:v>2141.02</c:v>
                </c:pt>
                <c:pt idx="242">
                  <c:v>2151.34</c:v>
                </c:pt>
                <c:pt idx="243">
                  <c:v>2161.51</c:v>
                </c:pt>
                <c:pt idx="244">
                  <c:v>2164.49</c:v>
                </c:pt>
                <c:pt idx="245">
                  <c:v>2175.13</c:v>
                </c:pt>
                <c:pt idx="246">
                  <c:v>2186.470000000001</c:v>
                </c:pt>
                <c:pt idx="247">
                  <c:v>2197.44</c:v>
                </c:pt>
                <c:pt idx="248">
                  <c:v>2199.910000000001</c:v>
                </c:pt>
                <c:pt idx="249">
                  <c:v>2210.4</c:v>
                </c:pt>
                <c:pt idx="250">
                  <c:v>2221.29</c:v>
                </c:pt>
                <c:pt idx="251">
                  <c:v>2232.2</c:v>
                </c:pt>
                <c:pt idx="252">
                  <c:v>2234.9</c:v>
                </c:pt>
                <c:pt idx="253">
                  <c:v>2245.73</c:v>
                </c:pt>
                <c:pt idx="254">
                  <c:v>2257.54</c:v>
                </c:pt>
                <c:pt idx="255">
                  <c:v>2268.58</c:v>
                </c:pt>
                <c:pt idx="256">
                  <c:v>2271.48</c:v>
                </c:pt>
                <c:pt idx="257">
                  <c:v>2282.59</c:v>
                </c:pt>
                <c:pt idx="258">
                  <c:v>2292.69</c:v>
                </c:pt>
                <c:pt idx="259">
                  <c:v>2303.61</c:v>
                </c:pt>
                <c:pt idx="260">
                  <c:v>2306.13</c:v>
                </c:pt>
                <c:pt idx="261">
                  <c:v>2317.53</c:v>
                </c:pt>
                <c:pt idx="262">
                  <c:v>2327.51</c:v>
                </c:pt>
                <c:pt idx="263">
                  <c:v>2338.78</c:v>
                </c:pt>
                <c:pt idx="264">
                  <c:v>2341.310000000002</c:v>
                </c:pt>
                <c:pt idx="265">
                  <c:v>2351.64</c:v>
                </c:pt>
                <c:pt idx="266">
                  <c:v>2362.52</c:v>
                </c:pt>
                <c:pt idx="267">
                  <c:v>2373.63</c:v>
                </c:pt>
                <c:pt idx="268">
                  <c:v>2376.46</c:v>
                </c:pt>
                <c:pt idx="269">
                  <c:v>2387.72</c:v>
                </c:pt>
                <c:pt idx="270">
                  <c:v>2399.3</c:v>
                </c:pt>
                <c:pt idx="271">
                  <c:v>2410.12</c:v>
                </c:pt>
                <c:pt idx="272">
                  <c:v>2413.12</c:v>
                </c:pt>
                <c:pt idx="273">
                  <c:v>2423.59</c:v>
                </c:pt>
                <c:pt idx="274">
                  <c:v>2434.0</c:v>
                </c:pt>
                <c:pt idx="275">
                  <c:v>2444.73</c:v>
                </c:pt>
                <c:pt idx="276">
                  <c:v>2447.4</c:v>
                </c:pt>
                <c:pt idx="277">
                  <c:v>2458.330000000002</c:v>
                </c:pt>
                <c:pt idx="278">
                  <c:v>2468.94</c:v>
                </c:pt>
                <c:pt idx="279">
                  <c:v>2479.890000000001</c:v>
                </c:pt>
                <c:pt idx="280">
                  <c:v>2482.74</c:v>
                </c:pt>
                <c:pt idx="281">
                  <c:v>2493.2</c:v>
                </c:pt>
                <c:pt idx="282">
                  <c:v>2503.890000000001</c:v>
                </c:pt>
                <c:pt idx="283">
                  <c:v>2514.24</c:v>
                </c:pt>
                <c:pt idx="284">
                  <c:v>2517.18</c:v>
                </c:pt>
                <c:pt idx="285">
                  <c:v>2529.06</c:v>
                </c:pt>
                <c:pt idx="286">
                  <c:v>2540.55</c:v>
                </c:pt>
                <c:pt idx="287">
                  <c:v>2550.79</c:v>
                </c:pt>
                <c:pt idx="288">
                  <c:v>2553.450000000001</c:v>
                </c:pt>
                <c:pt idx="289">
                  <c:v>2564.390000000001</c:v>
                </c:pt>
                <c:pt idx="290">
                  <c:v>2575.27</c:v>
                </c:pt>
                <c:pt idx="291">
                  <c:v>2585.96</c:v>
                </c:pt>
                <c:pt idx="292">
                  <c:v>2588.52</c:v>
                </c:pt>
                <c:pt idx="293">
                  <c:v>2599.78</c:v>
                </c:pt>
                <c:pt idx="294">
                  <c:v>2611.17</c:v>
                </c:pt>
                <c:pt idx="295">
                  <c:v>2622.55</c:v>
                </c:pt>
                <c:pt idx="296">
                  <c:v>2625.25</c:v>
                </c:pt>
                <c:pt idx="297">
                  <c:v>2636.14</c:v>
                </c:pt>
                <c:pt idx="298">
                  <c:v>2646.950000000001</c:v>
                </c:pt>
                <c:pt idx="299">
                  <c:v>2657.05</c:v>
                </c:pt>
                <c:pt idx="300">
                  <c:v>2659.930000000001</c:v>
                </c:pt>
                <c:pt idx="301">
                  <c:v>2671.67</c:v>
                </c:pt>
                <c:pt idx="302">
                  <c:v>2683.09</c:v>
                </c:pt>
                <c:pt idx="303">
                  <c:v>2693.44</c:v>
                </c:pt>
                <c:pt idx="304">
                  <c:v>2696.21</c:v>
                </c:pt>
                <c:pt idx="305">
                  <c:v>2707.36</c:v>
                </c:pt>
                <c:pt idx="306">
                  <c:v>2717.810000000002</c:v>
                </c:pt>
                <c:pt idx="307">
                  <c:v>2728.4</c:v>
                </c:pt>
                <c:pt idx="308">
                  <c:v>2731.23</c:v>
                </c:pt>
                <c:pt idx="309">
                  <c:v>2742.13</c:v>
                </c:pt>
                <c:pt idx="310">
                  <c:v>2752.84</c:v>
                </c:pt>
                <c:pt idx="311">
                  <c:v>2764.4</c:v>
                </c:pt>
                <c:pt idx="312">
                  <c:v>2766.930000000001</c:v>
                </c:pt>
                <c:pt idx="313">
                  <c:v>2777.48</c:v>
                </c:pt>
                <c:pt idx="314">
                  <c:v>2788.68</c:v>
                </c:pt>
                <c:pt idx="315">
                  <c:v>2799.430000000001</c:v>
                </c:pt>
                <c:pt idx="316">
                  <c:v>2802.04</c:v>
                </c:pt>
                <c:pt idx="317">
                  <c:v>2814.55</c:v>
                </c:pt>
                <c:pt idx="318">
                  <c:v>2825.410000000001</c:v>
                </c:pt>
                <c:pt idx="319">
                  <c:v>2836.07</c:v>
                </c:pt>
                <c:pt idx="320">
                  <c:v>2839.01</c:v>
                </c:pt>
                <c:pt idx="321">
                  <c:v>2849.13</c:v>
                </c:pt>
                <c:pt idx="322">
                  <c:v>2859.62</c:v>
                </c:pt>
                <c:pt idx="323">
                  <c:v>2870.66</c:v>
                </c:pt>
                <c:pt idx="324">
                  <c:v>2873.410000000001</c:v>
                </c:pt>
                <c:pt idx="325">
                  <c:v>2884.11</c:v>
                </c:pt>
                <c:pt idx="326">
                  <c:v>2895.46</c:v>
                </c:pt>
                <c:pt idx="327">
                  <c:v>2906.62</c:v>
                </c:pt>
                <c:pt idx="328">
                  <c:v>2909.330000000002</c:v>
                </c:pt>
                <c:pt idx="329">
                  <c:v>2919.890000000001</c:v>
                </c:pt>
                <c:pt idx="330">
                  <c:v>2930.950000000001</c:v>
                </c:pt>
                <c:pt idx="331">
                  <c:v>2941.25</c:v>
                </c:pt>
                <c:pt idx="332">
                  <c:v>2943.84</c:v>
                </c:pt>
                <c:pt idx="333">
                  <c:v>2956.16</c:v>
                </c:pt>
                <c:pt idx="334">
                  <c:v>2967.14</c:v>
                </c:pt>
                <c:pt idx="335">
                  <c:v>2977.54</c:v>
                </c:pt>
                <c:pt idx="336">
                  <c:v>2980.6</c:v>
                </c:pt>
                <c:pt idx="337">
                  <c:v>2991.310000000002</c:v>
                </c:pt>
                <c:pt idx="338">
                  <c:v>3001.72</c:v>
                </c:pt>
                <c:pt idx="339">
                  <c:v>3012.59</c:v>
                </c:pt>
                <c:pt idx="340">
                  <c:v>3015.2</c:v>
                </c:pt>
                <c:pt idx="341">
                  <c:v>3026.72</c:v>
                </c:pt>
                <c:pt idx="342">
                  <c:v>3037.57</c:v>
                </c:pt>
                <c:pt idx="343">
                  <c:v>3048.58</c:v>
                </c:pt>
                <c:pt idx="344">
                  <c:v>3051.22</c:v>
                </c:pt>
                <c:pt idx="345">
                  <c:v>3062.03</c:v>
                </c:pt>
                <c:pt idx="346">
                  <c:v>3073.32</c:v>
                </c:pt>
                <c:pt idx="347">
                  <c:v>3084.64</c:v>
                </c:pt>
                <c:pt idx="348">
                  <c:v>3087.22</c:v>
                </c:pt>
                <c:pt idx="349">
                  <c:v>3098.64</c:v>
                </c:pt>
                <c:pt idx="350">
                  <c:v>3109.04</c:v>
                </c:pt>
                <c:pt idx="351">
                  <c:v>3119.46</c:v>
                </c:pt>
                <c:pt idx="352">
                  <c:v>3122.25</c:v>
                </c:pt>
                <c:pt idx="353">
                  <c:v>3133.02</c:v>
                </c:pt>
                <c:pt idx="354">
                  <c:v>3143.77</c:v>
                </c:pt>
                <c:pt idx="355">
                  <c:v>3154.350000000002</c:v>
                </c:pt>
                <c:pt idx="356">
                  <c:v>3157.23</c:v>
                </c:pt>
                <c:pt idx="357">
                  <c:v>3168.62</c:v>
                </c:pt>
                <c:pt idx="358">
                  <c:v>3179.78</c:v>
                </c:pt>
                <c:pt idx="359">
                  <c:v>3190.62</c:v>
                </c:pt>
                <c:pt idx="360">
                  <c:v>3193.02</c:v>
                </c:pt>
                <c:pt idx="361">
                  <c:v>3203.16</c:v>
                </c:pt>
                <c:pt idx="362">
                  <c:v>3213.53</c:v>
                </c:pt>
                <c:pt idx="363">
                  <c:v>3224.42</c:v>
                </c:pt>
                <c:pt idx="364">
                  <c:v>3226.96</c:v>
                </c:pt>
                <c:pt idx="365">
                  <c:v>3239.08</c:v>
                </c:pt>
                <c:pt idx="366">
                  <c:v>3249.14</c:v>
                </c:pt>
                <c:pt idx="367">
                  <c:v>3259.890000000001</c:v>
                </c:pt>
                <c:pt idx="368">
                  <c:v>3262.44</c:v>
                </c:pt>
                <c:pt idx="369">
                  <c:v>3273.25</c:v>
                </c:pt>
                <c:pt idx="370">
                  <c:v>3283.67</c:v>
                </c:pt>
                <c:pt idx="371">
                  <c:v>3293.74</c:v>
                </c:pt>
                <c:pt idx="372">
                  <c:v>3296.34</c:v>
                </c:pt>
                <c:pt idx="373">
                  <c:v>3308.350000000002</c:v>
                </c:pt>
                <c:pt idx="374">
                  <c:v>3319.74</c:v>
                </c:pt>
                <c:pt idx="375">
                  <c:v>3330.51</c:v>
                </c:pt>
                <c:pt idx="376">
                  <c:v>3333.04</c:v>
                </c:pt>
                <c:pt idx="377">
                  <c:v>3343.5</c:v>
                </c:pt>
                <c:pt idx="378">
                  <c:v>3353.930000000001</c:v>
                </c:pt>
                <c:pt idx="379">
                  <c:v>3364.5</c:v>
                </c:pt>
                <c:pt idx="380">
                  <c:v>3367.28</c:v>
                </c:pt>
                <c:pt idx="381">
                  <c:v>3378.73</c:v>
                </c:pt>
                <c:pt idx="382">
                  <c:v>3389.310000000002</c:v>
                </c:pt>
                <c:pt idx="383">
                  <c:v>3399.66</c:v>
                </c:pt>
                <c:pt idx="384">
                  <c:v>3402.810000000002</c:v>
                </c:pt>
                <c:pt idx="385">
                  <c:v>3413.38</c:v>
                </c:pt>
                <c:pt idx="386">
                  <c:v>3423.69</c:v>
                </c:pt>
                <c:pt idx="387">
                  <c:v>3434.24</c:v>
                </c:pt>
                <c:pt idx="388">
                  <c:v>3436.76</c:v>
                </c:pt>
                <c:pt idx="389">
                  <c:v>3447.4</c:v>
                </c:pt>
                <c:pt idx="390">
                  <c:v>3458.56</c:v>
                </c:pt>
                <c:pt idx="391">
                  <c:v>3469.72</c:v>
                </c:pt>
                <c:pt idx="392">
                  <c:v>3472.46</c:v>
                </c:pt>
                <c:pt idx="393">
                  <c:v>3483.25</c:v>
                </c:pt>
                <c:pt idx="394">
                  <c:v>3493.67</c:v>
                </c:pt>
                <c:pt idx="395">
                  <c:v>3504.15</c:v>
                </c:pt>
                <c:pt idx="396">
                  <c:v>3507.63</c:v>
                </c:pt>
                <c:pt idx="397">
                  <c:v>3518.28</c:v>
                </c:pt>
                <c:pt idx="398">
                  <c:v>3529.15</c:v>
                </c:pt>
                <c:pt idx="399">
                  <c:v>3539.26</c:v>
                </c:pt>
                <c:pt idx="400">
                  <c:v>3541.99</c:v>
                </c:pt>
                <c:pt idx="401">
                  <c:v>3553.05</c:v>
                </c:pt>
                <c:pt idx="402">
                  <c:v>3563.62</c:v>
                </c:pt>
                <c:pt idx="403">
                  <c:v>3574.03</c:v>
                </c:pt>
                <c:pt idx="404">
                  <c:v>3576.82</c:v>
                </c:pt>
                <c:pt idx="405">
                  <c:v>3587.66</c:v>
                </c:pt>
                <c:pt idx="406">
                  <c:v>3598.53</c:v>
                </c:pt>
                <c:pt idx="407">
                  <c:v>3609.5</c:v>
                </c:pt>
                <c:pt idx="408">
                  <c:v>3612.21</c:v>
                </c:pt>
                <c:pt idx="409">
                  <c:v>3624.0</c:v>
                </c:pt>
                <c:pt idx="410">
                  <c:v>3634.8</c:v>
                </c:pt>
                <c:pt idx="411">
                  <c:v>3646.13</c:v>
                </c:pt>
                <c:pt idx="412">
                  <c:v>3648.61</c:v>
                </c:pt>
                <c:pt idx="413">
                  <c:v>3658.88</c:v>
                </c:pt>
                <c:pt idx="414">
                  <c:v>3669.29</c:v>
                </c:pt>
                <c:pt idx="415">
                  <c:v>3680.08</c:v>
                </c:pt>
                <c:pt idx="416">
                  <c:v>3683.21</c:v>
                </c:pt>
                <c:pt idx="417">
                  <c:v>3694.61</c:v>
                </c:pt>
                <c:pt idx="418">
                  <c:v>3704.7</c:v>
                </c:pt>
                <c:pt idx="419">
                  <c:v>3714.99</c:v>
                </c:pt>
                <c:pt idx="420">
                  <c:v>3717.57</c:v>
                </c:pt>
                <c:pt idx="421">
                  <c:v>3728.27</c:v>
                </c:pt>
                <c:pt idx="422">
                  <c:v>3739.22</c:v>
                </c:pt>
                <c:pt idx="423">
                  <c:v>3750.310000000002</c:v>
                </c:pt>
                <c:pt idx="424">
                  <c:v>3753.02</c:v>
                </c:pt>
                <c:pt idx="425">
                  <c:v>3764.46</c:v>
                </c:pt>
                <c:pt idx="426">
                  <c:v>3775.07</c:v>
                </c:pt>
                <c:pt idx="427">
                  <c:v>3786.74</c:v>
                </c:pt>
                <c:pt idx="428">
                  <c:v>3789.350000000002</c:v>
                </c:pt>
                <c:pt idx="429">
                  <c:v>3800.4</c:v>
                </c:pt>
                <c:pt idx="430">
                  <c:v>3811.27</c:v>
                </c:pt>
                <c:pt idx="431">
                  <c:v>3822.370000000002</c:v>
                </c:pt>
                <c:pt idx="432">
                  <c:v>3824.950000000001</c:v>
                </c:pt>
                <c:pt idx="433">
                  <c:v>3835.52</c:v>
                </c:pt>
                <c:pt idx="434">
                  <c:v>3846.12</c:v>
                </c:pt>
                <c:pt idx="435">
                  <c:v>3856.9</c:v>
                </c:pt>
                <c:pt idx="436">
                  <c:v>3859.52</c:v>
                </c:pt>
                <c:pt idx="437">
                  <c:v>3870.810000000002</c:v>
                </c:pt>
                <c:pt idx="438">
                  <c:v>3882.3</c:v>
                </c:pt>
                <c:pt idx="439">
                  <c:v>3893.58</c:v>
                </c:pt>
                <c:pt idx="440">
                  <c:v>3896.330000000002</c:v>
                </c:pt>
                <c:pt idx="441">
                  <c:v>3907.390000000001</c:v>
                </c:pt>
                <c:pt idx="442">
                  <c:v>3919.330000000002</c:v>
                </c:pt>
                <c:pt idx="443">
                  <c:v>3929.61</c:v>
                </c:pt>
                <c:pt idx="444">
                  <c:v>3932.5</c:v>
                </c:pt>
                <c:pt idx="445">
                  <c:v>3943.430000000001</c:v>
                </c:pt>
                <c:pt idx="446">
                  <c:v>3954.26</c:v>
                </c:pt>
                <c:pt idx="447">
                  <c:v>3965.38</c:v>
                </c:pt>
                <c:pt idx="448">
                  <c:v>3968.71</c:v>
                </c:pt>
                <c:pt idx="449">
                  <c:v>3979.370000000002</c:v>
                </c:pt>
                <c:pt idx="450">
                  <c:v>3989.870000000002</c:v>
                </c:pt>
                <c:pt idx="451">
                  <c:v>4000.49</c:v>
                </c:pt>
                <c:pt idx="452">
                  <c:v>4003.26</c:v>
                </c:pt>
                <c:pt idx="453">
                  <c:v>4014.66</c:v>
                </c:pt>
                <c:pt idx="454">
                  <c:v>4025.79</c:v>
                </c:pt>
                <c:pt idx="455">
                  <c:v>4036.86</c:v>
                </c:pt>
                <c:pt idx="456">
                  <c:v>4039.430000000001</c:v>
                </c:pt>
                <c:pt idx="457">
                  <c:v>4051.7</c:v>
                </c:pt>
                <c:pt idx="458">
                  <c:v>4062.14</c:v>
                </c:pt>
                <c:pt idx="459">
                  <c:v>4072.78</c:v>
                </c:pt>
                <c:pt idx="460">
                  <c:v>4075.25</c:v>
                </c:pt>
                <c:pt idx="461">
                  <c:v>4086.6</c:v>
                </c:pt>
                <c:pt idx="462">
                  <c:v>4097.43</c:v>
                </c:pt>
                <c:pt idx="463">
                  <c:v>4108.05</c:v>
                </c:pt>
                <c:pt idx="464">
                  <c:v>4110.78</c:v>
                </c:pt>
                <c:pt idx="465">
                  <c:v>4121.14</c:v>
                </c:pt>
                <c:pt idx="466">
                  <c:v>4131.39</c:v>
                </c:pt>
                <c:pt idx="467">
                  <c:v>4142.73</c:v>
                </c:pt>
                <c:pt idx="468">
                  <c:v>4145.43</c:v>
                </c:pt>
                <c:pt idx="469">
                  <c:v>4156.57</c:v>
                </c:pt>
                <c:pt idx="470">
                  <c:v>4167.06</c:v>
                </c:pt>
                <c:pt idx="471">
                  <c:v>4178.110000000002</c:v>
                </c:pt>
                <c:pt idx="472">
                  <c:v>4180.67</c:v>
                </c:pt>
                <c:pt idx="473">
                  <c:v>4192.13</c:v>
                </c:pt>
                <c:pt idx="474">
                  <c:v>4202.64</c:v>
                </c:pt>
                <c:pt idx="475">
                  <c:v>4213.48</c:v>
                </c:pt>
                <c:pt idx="476">
                  <c:v>4216.07</c:v>
                </c:pt>
                <c:pt idx="477">
                  <c:v>4226.93</c:v>
                </c:pt>
                <c:pt idx="478">
                  <c:v>4237.860000000002</c:v>
                </c:pt>
                <c:pt idx="479">
                  <c:v>4248.650000000002</c:v>
                </c:pt>
                <c:pt idx="480">
                  <c:v>4251.37</c:v>
                </c:pt>
                <c:pt idx="481">
                  <c:v>4261.64</c:v>
                </c:pt>
                <c:pt idx="482">
                  <c:v>4272.18</c:v>
                </c:pt>
                <c:pt idx="483">
                  <c:v>4283.07</c:v>
                </c:pt>
                <c:pt idx="484">
                  <c:v>4286.06</c:v>
                </c:pt>
                <c:pt idx="485">
                  <c:v>4296.900000000001</c:v>
                </c:pt>
                <c:pt idx="486">
                  <c:v>4307.95</c:v>
                </c:pt>
                <c:pt idx="487">
                  <c:v>4318.74</c:v>
                </c:pt>
                <c:pt idx="488">
                  <c:v>4321.48</c:v>
                </c:pt>
                <c:pt idx="489">
                  <c:v>4332.34</c:v>
                </c:pt>
                <c:pt idx="490">
                  <c:v>4342.79</c:v>
                </c:pt>
                <c:pt idx="491">
                  <c:v>4354.03</c:v>
                </c:pt>
                <c:pt idx="492">
                  <c:v>4356.360000000002</c:v>
                </c:pt>
                <c:pt idx="493">
                  <c:v>4366.74</c:v>
                </c:pt>
                <c:pt idx="494">
                  <c:v>4377.26</c:v>
                </c:pt>
                <c:pt idx="495">
                  <c:v>4388.190000000001</c:v>
                </c:pt>
                <c:pt idx="496">
                  <c:v>4390.73</c:v>
                </c:pt>
                <c:pt idx="497">
                  <c:v>4401.45</c:v>
                </c:pt>
                <c:pt idx="498">
                  <c:v>4411.99</c:v>
                </c:pt>
                <c:pt idx="499">
                  <c:v>4423.160000000004</c:v>
                </c:pt>
                <c:pt idx="500">
                  <c:v>4425.75</c:v>
                </c:pt>
                <c:pt idx="501">
                  <c:v>4436.99</c:v>
                </c:pt>
                <c:pt idx="502">
                  <c:v>4448.690000000001</c:v>
                </c:pt>
                <c:pt idx="503">
                  <c:v>4459.47</c:v>
                </c:pt>
                <c:pt idx="504">
                  <c:v>4462.6</c:v>
                </c:pt>
                <c:pt idx="505">
                  <c:v>4472.91</c:v>
                </c:pt>
                <c:pt idx="506">
                  <c:v>4483.360000000002</c:v>
                </c:pt>
                <c:pt idx="507">
                  <c:v>4493.84</c:v>
                </c:pt>
                <c:pt idx="508">
                  <c:v>4496.67</c:v>
                </c:pt>
                <c:pt idx="509">
                  <c:v>4507.610000000002</c:v>
                </c:pt>
                <c:pt idx="510">
                  <c:v>4518.27</c:v>
                </c:pt>
                <c:pt idx="511">
                  <c:v>4529.05</c:v>
                </c:pt>
                <c:pt idx="512">
                  <c:v>4531.88</c:v>
                </c:pt>
                <c:pt idx="513">
                  <c:v>4542.110000000002</c:v>
                </c:pt>
                <c:pt idx="514">
                  <c:v>4553.09</c:v>
                </c:pt>
                <c:pt idx="515">
                  <c:v>4564.55</c:v>
                </c:pt>
                <c:pt idx="516">
                  <c:v>4567.150000000002</c:v>
                </c:pt>
                <c:pt idx="517">
                  <c:v>4578.38</c:v>
                </c:pt>
                <c:pt idx="518">
                  <c:v>4589.84</c:v>
                </c:pt>
                <c:pt idx="519">
                  <c:v>4600.46</c:v>
                </c:pt>
                <c:pt idx="520">
                  <c:v>4603.08</c:v>
                </c:pt>
                <c:pt idx="521">
                  <c:v>4613.63</c:v>
                </c:pt>
                <c:pt idx="522">
                  <c:v>4624.120000000004</c:v>
                </c:pt>
                <c:pt idx="523">
                  <c:v>4634.620000000004</c:v>
                </c:pt>
                <c:pt idx="524">
                  <c:v>4637.320000000002</c:v>
                </c:pt>
                <c:pt idx="525">
                  <c:v>4647.59</c:v>
                </c:pt>
                <c:pt idx="526">
                  <c:v>4658.56</c:v>
                </c:pt>
                <c:pt idx="527">
                  <c:v>4668.660000000004</c:v>
                </c:pt>
                <c:pt idx="528">
                  <c:v>4671.53</c:v>
                </c:pt>
                <c:pt idx="529">
                  <c:v>4681.97</c:v>
                </c:pt>
                <c:pt idx="530">
                  <c:v>4693.78</c:v>
                </c:pt>
                <c:pt idx="531">
                  <c:v>4705.18</c:v>
                </c:pt>
                <c:pt idx="532">
                  <c:v>4707.89</c:v>
                </c:pt>
                <c:pt idx="533">
                  <c:v>4719.320000000002</c:v>
                </c:pt>
                <c:pt idx="534">
                  <c:v>4730.14</c:v>
                </c:pt>
                <c:pt idx="535">
                  <c:v>4740.68</c:v>
                </c:pt>
                <c:pt idx="536">
                  <c:v>4743.360000000002</c:v>
                </c:pt>
                <c:pt idx="537">
                  <c:v>4753.96</c:v>
                </c:pt>
                <c:pt idx="538">
                  <c:v>4764.660000000004</c:v>
                </c:pt>
                <c:pt idx="539">
                  <c:v>4775.05</c:v>
                </c:pt>
                <c:pt idx="540">
                  <c:v>4777.77</c:v>
                </c:pt>
                <c:pt idx="541">
                  <c:v>4788.04</c:v>
                </c:pt>
                <c:pt idx="542">
                  <c:v>4799.3</c:v>
                </c:pt>
                <c:pt idx="543">
                  <c:v>4810.04</c:v>
                </c:pt>
                <c:pt idx="544">
                  <c:v>4812.81</c:v>
                </c:pt>
                <c:pt idx="545">
                  <c:v>4824.110000000002</c:v>
                </c:pt>
                <c:pt idx="546">
                  <c:v>4834.900000000001</c:v>
                </c:pt>
                <c:pt idx="547">
                  <c:v>4846.23</c:v>
                </c:pt>
                <c:pt idx="548">
                  <c:v>4848.860000000002</c:v>
                </c:pt>
                <c:pt idx="549">
                  <c:v>4859.900000000001</c:v>
                </c:pt>
                <c:pt idx="550">
                  <c:v>4870.92</c:v>
                </c:pt>
                <c:pt idx="551">
                  <c:v>4881.18</c:v>
                </c:pt>
                <c:pt idx="552">
                  <c:v>4883.860000000002</c:v>
                </c:pt>
                <c:pt idx="553">
                  <c:v>4894.77</c:v>
                </c:pt>
                <c:pt idx="554">
                  <c:v>4905.610000000002</c:v>
                </c:pt>
                <c:pt idx="555">
                  <c:v>4916.22</c:v>
                </c:pt>
                <c:pt idx="556">
                  <c:v>4918.660000000004</c:v>
                </c:pt>
                <c:pt idx="557">
                  <c:v>4929.150000000002</c:v>
                </c:pt>
                <c:pt idx="558">
                  <c:v>4940.06</c:v>
                </c:pt>
                <c:pt idx="559">
                  <c:v>4951.6</c:v>
                </c:pt>
                <c:pt idx="560">
                  <c:v>4954.21</c:v>
                </c:pt>
                <c:pt idx="561">
                  <c:v>4965.360000000002</c:v>
                </c:pt>
                <c:pt idx="562">
                  <c:v>4976.28</c:v>
                </c:pt>
                <c:pt idx="563">
                  <c:v>4986.45</c:v>
                </c:pt>
                <c:pt idx="564">
                  <c:v>4989.49</c:v>
                </c:pt>
                <c:pt idx="565">
                  <c:v>5000.26</c:v>
                </c:pt>
                <c:pt idx="566">
                  <c:v>5010.51</c:v>
                </c:pt>
                <c:pt idx="567">
                  <c:v>5021.28</c:v>
                </c:pt>
                <c:pt idx="568">
                  <c:v>5023.95</c:v>
                </c:pt>
                <c:pt idx="569">
                  <c:v>5034.48</c:v>
                </c:pt>
                <c:pt idx="570">
                  <c:v>5044.89</c:v>
                </c:pt>
                <c:pt idx="571">
                  <c:v>5055.08</c:v>
                </c:pt>
                <c:pt idx="572">
                  <c:v>5057.73</c:v>
                </c:pt>
                <c:pt idx="573">
                  <c:v>5068.98</c:v>
                </c:pt>
                <c:pt idx="574">
                  <c:v>5080.01</c:v>
                </c:pt>
                <c:pt idx="575">
                  <c:v>5091.28</c:v>
                </c:pt>
                <c:pt idx="576">
                  <c:v>5094.07</c:v>
                </c:pt>
                <c:pt idx="577">
                  <c:v>5104.73</c:v>
                </c:pt>
                <c:pt idx="578">
                  <c:v>5115.76</c:v>
                </c:pt>
                <c:pt idx="579">
                  <c:v>5126.01</c:v>
                </c:pt>
                <c:pt idx="580">
                  <c:v>5128.820000000002</c:v>
                </c:pt>
                <c:pt idx="581">
                  <c:v>5139.190000000001</c:v>
                </c:pt>
                <c:pt idx="582">
                  <c:v>5149.820000000002</c:v>
                </c:pt>
                <c:pt idx="583">
                  <c:v>5160.87</c:v>
                </c:pt>
                <c:pt idx="584">
                  <c:v>5163.39</c:v>
                </c:pt>
                <c:pt idx="585">
                  <c:v>5173.84</c:v>
                </c:pt>
                <c:pt idx="586">
                  <c:v>5184.620000000004</c:v>
                </c:pt>
                <c:pt idx="587">
                  <c:v>5196.22</c:v>
                </c:pt>
                <c:pt idx="588">
                  <c:v>5198.77</c:v>
                </c:pt>
                <c:pt idx="589">
                  <c:v>5210.03</c:v>
                </c:pt>
                <c:pt idx="590">
                  <c:v>5221.42</c:v>
                </c:pt>
                <c:pt idx="591">
                  <c:v>5232.18</c:v>
                </c:pt>
                <c:pt idx="592">
                  <c:v>5234.650000000002</c:v>
                </c:pt>
                <c:pt idx="593">
                  <c:v>5245.25</c:v>
                </c:pt>
                <c:pt idx="594">
                  <c:v>5255.38</c:v>
                </c:pt>
                <c:pt idx="595">
                  <c:v>5265.77</c:v>
                </c:pt>
                <c:pt idx="596">
                  <c:v>5268.42</c:v>
                </c:pt>
                <c:pt idx="597">
                  <c:v>5278.97</c:v>
                </c:pt>
                <c:pt idx="598">
                  <c:v>5289.45</c:v>
                </c:pt>
                <c:pt idx="599">
                  <c:v>5299.72</c:v>
                </c:pt>
                <c:pt idx="600">
                  <c:v>5302.650000000002</c:v>
                </c:pt>
                <c:pt idx="601">
                  <c:v>5313.95</c:v>
                </c:pt>
                <c:pt idx="602">
                  <c:v>5325.110000000002</c:v>
                </c:pt>
                <c:pt idx="603">
                  <c:v>5336.34</c:v>
                </c:pt>
                <c:pt idx="604">
                  <c:v>5338.87</c:v>
                </c:pt>
                <c:pt idx="605">
                  <c:v>5349.67</c:v>
                </c:pt>
                <c:pt idx="606">
                  <c:v>5360.46</c:v>
                </c:pt>
                <c:pt idx="607">
                  <c:v>5370.76</c:v>
                </c:pt>
                <c:pt idx="608">
                  <c:v>5373.44</c:v>
                </c:pt>
                <c:pt idx="609">
                  <c:v>5383.79</c:v>
                </c:pt>
                <c:pt idx="610">
                  <c:v>5394.59</c:v>
                </c:pt>
                <c:pt idx="611">
                  <c:v>5405.26</c:v>
                </c:pt>
                <c:pt idx="612">
                  <c:v>5407.87</c:v>
                </c:pt>
                <c:pt idx="613">
                  <c:v>5418.46</c:v>
                </c:pt>
                <c:pt idx="614">
                  <c:v>5429.96</c:v>
                </c:pt>
                <c:pt idx="615">
                  <c:v>5440.85</c:v>
                </c:pt>
                <c:pt idx="616">
                  <c:v>5443.8</c:v>
                </c:pt>
                <c:pt idx="617">
                  <c:v>5454.73</c:v>
                </c:pt>
                <c:pt idx="618">
                  <c:v>5465.110000000002</c:v>
                </c:pt>
                <c:pt idx="619">
                  <c:v>5476.02</c:v>
                </c:pt>
                <c:pt idx="620">
                  <c:v>5478.93</c:v>
                </c:pt>
                <c:pt idx="621">
                  <c:v>5489.3</c:v>
                </c:pt>
                <c:pt idx="622">
                  <c:v>5499.91</c:v>
                </c:pt>
                <c:pt idx="623">
                  <c:v>5510.9</c:v>
                </c:pt>
                <c:pt idx="624">
                  <c:v>5513.52</c:v>
                </c:pt>
                <c:pt idx="625">
                  <c:v>5523.650000000002</c:v>
                </c:pt>
                <c:pt idx="626">
                  <c:v>5534.25</c:v>
                </c:pt>
                <c:pt idx="627">
                  <c:v>5545.59</c:v>
                </c:pt>
                <c:pt idx="628">
                  <c:v>5548.52</c:v>
                </c:pt>
                <c:pt idx="629">
                  <c:v>5559.52</c:v>
                </c:pt>
                <c:pt idx="630">
                  <c:v>5569.94</c:v>
                </c:pt>
                <c:pt idx="631">
                  <c:v>5580.23</c:v>
                </c:pt>
                <c:pt idx="632">
                  <c:v>5582.91</c:v>
                </c:pt>
                <c:pt idx="633">
                  <c:v>5593.99</c:v>
                </c:pt>
                <c:pt idx="634">
                  <c:v>5604.39</c:v>
                </c:pt>
                <c:pt idx="635">
                  <c:v>5614.59</c:v>
                </c:pt>
                <c:pt idx="636">
                  <c:v>5617.05</c:v>
                </c:pt>
                <c:pt idx="637">
                  <c:v>5627.39</c:v>
                </c:pt>
                <c:pt idx="638">
                  <c:v>5637.73</c:v>
                </c:pt>
              </c:numCache>
            </c:numRef>
          </c:xVal>
          <c:yVal>
            <c:numRef>
              <c:f>Sheet1!$N$3:$N$1204</c:f>
              <c:numCache>
                <c:formatCode>0.00E+00</c:formatCode>
                <c:ptCount val="1202"/>
                <c:pt idx="0">
                  <c:v>2.35222E7</c:v>
                </c:pt>
                <c:pt idx="1">
                  <c:v>2.24554E7</c:v>
                </c:pt>
                <c:pt idx="2">
                  <c:v>2.13672E7</c:v>
                </c:pt>
                <c:pt idx="3">
                  <c:v>2.03725E7</c:v>
                </c:pt>
                <c:pt idx="4">
                  <c:v>2.01085E7</c:v>
                </c:pt>
                <c:pt idx="5">
                  <c:v>1.91044E7</c:v>
                </c:pt>
                <c:pt idx="6">
                  <c:v>1.80709E7</c:v>
                </c:pt>
                <c:pt idx="7">
                  <c:v>1.70067E7</c:v>
                </c:pt>
                <c:pt idx="8">
                  <c:v>1.6764E7</c:v>
                </c:pt>
                <c:pt idx="9">
                  <c:v>1.57117E7</c:v>
                </c:pt>
                <c:pt idx="10">
                  <c:v>1.45881E7</c:v>
                </c:pt>
                <c:pt idx="11">
                  <c:v>1.33966E7</c:v>
                </c:pt>
                <c:pt idx="12">
                  <c:v>1.31035E7</c:v>
                </c:pt>
                <c:pt idx="13">
                  <c:v>1.19709E7</c:v>
                </c:pt>
                <c:pt idx="14">
                  <c:v>1.07648E7</c:v>
                </c:pt>
                <c:pt idx="15">
                  <c:v>9.46945E6</c:v>
                </c:pt>
                <c:pt idx="16">
                  <c:v>9.21978E6</c:v>
                </c:pt>
                <c:pt idx="17">
                  <c:v>8.05378E6</c:v>
                </c:pt>
                <c:pt idx="18">
                  <c:v>6.95513E6</c:v>
                </c:pt>
                <c:pt idx="19">
                  <c:v>6.23536E6</c:v>
                </c:pt>
                <c:pt idx="20">
                  <c:v>6.1138E6</c:v>
                </c:pt>
                <c:pt idx="21">
                  <c:v>5.72591E6</c:v>
                </c:pt>
                <c:pt idx="22">
                  <c:v>5.3588E6</c:v>
                </c:pt>
                <c:pt idx="23">
                  <c:v>4.93576E6</c:v>
                </c:pt>
                <c:pt idx="24">
                  <c:v>4.8171E6</c:v>
                </c:pt>
                <c:pt idx="25">
                  <c:v>4.46586E6</c:v>
                </c:pt>
                <c:pt idx="26">
                  <c:v>4.09209E6</c:v>
                </c:pt>
                <c:pt idx="27">
                  <c:v>3.79394E6</c:v>
                </c:pt>
                <c:pt idx="28">
                  <c:v>3.70161E6</c:v>
                </c:pt>
                <c:pt idx="29">
                  <c:v>3.41964E6</c:v>
                </c:pt>
                <c:pt idx="30">
                  <c:v>3.1807E6</c:v>
                </c:pt>
                <c:pt idx="31">
                  <c:v>2.95901E6</c:v>
                </c:pt>
                <c:pt idx="32">
                  <c:v>2.90628E6</c:v>
                </c:pt>
                <c:pt idx="33">
                  <c:v>2.72655E6</c:v>
                </c:pt>
                <c:pt idx="34">
                  <c:v>2.52505E6</c:v>
                </c:pt>
                <c:pt idx="35">
                  <c:v>2.37629E6</c:v>
                </c:pt>
                <c:pt idx="36">
                  <c:v>2.34373E6</c:v>
                </c:pt>
                <c:pt idx="37">
                  <c:v>2.19783E6</c:v>
                </c:pt>
                <c:pt idx="38">
                  <c:v>2.06426E6</c:v>
                </c:pt>
                <c:pt idx="39">
                  <c:v>1.95173E6</c:v>
                </c:pt>
                <c:pt idx="40">
                  <c:v>1.9147E6</c:v>
                </c:pt>
                <c:pt idx="41">
                  <c:v>1.80549E6</c:v>
                </c:pt>
                <c:pt idx="42">
                  <c:v>1.69846E6</c:v>
                </c:pt>
                <c:pt idx="43">
                  <c:v>1.61111E6</c:v>
                </c:pt>
                <c:pt idx="44">
                  <c:v>1.58536E6</c:v>
                </c:pt>
                <c:pt idx="45">
                  <c:v>1.49915E6</c:v>
                </c:pt>
                <c:pt idx="46">
                  <c:v>1.42544E6</c:v>
                </c:pt>
                <c:pt idx="47">
                  <c:v>1.34751E6</c:v>
                </c:pt>
                <c:pt idx="48">
                  <c:v>1.3316E6</c:v>
                </c:pt>
                <c:pt idx="49">
                  <c:v>1.25993E6</c:v>
                </c:pt>
                <c:pt idx="50">
                  <c:v>1.19933E6</c:v>
                </c:pt>
                <c:pt idx="51">
                  <c:v>1.14002E6</c:v>
                </c:pt>
                <c:pt idx="52">
                  <c:v>1.12154E6</c:v>
                </c:pt>
                <c:pt idx="53">
                  <c:v>1.06388E6</c:v>
                </c:pt>
                <c:pt idx="54">
                  <c:v>1.00841E6</c:v>
                </c:pt>
                <c:pt idx="55" formatCode="General">
                  <c:v>960080.0</c:v>
                </c:pt>
                <c:pt idx="56" formatCode="General">
                  <c:v>946941.0</c:v>
                </c:pt>
                <c:pt idx="57" formatCode="General">
                  <c:v>900450.0</c:v>
                </c:pt>
                <c:pt idx="58" formatCode="General">
                  <c:v>858024.0</c:v>
                </c:pt>
                <c:pt idx="59" formatCode="General">
                  <c:v>811137.0</c:v>
                </c:pt>
                <c:pt idx="60" formatCode="General">
                  <c:v>802259.0</c:v>
                </c:pt>
                <c:pt idx="61" formatCode="General">
                  <c:v>765226.0</c:v>
                </c:pt>
                <c:pt idx="62" formatCode="General">
                  <c:v>730342.0</c:v>
                </c:pt>
                <c:pt idx="63" formatCode="General">
                  <c:v>695963.0</c:v>
                </c:pt>
                <c:pt idx="64" formatCode="General">
                  <c:v>690190.0</c:v>
                </c:pt>
                <c:pt idx="65" formatCode="General">
                  <c:v>658145.0</c:v>
                </c:pt>
                <c:pt idx="66" formatCode="General">
                  <c:v>628870.0</c:v>
                </c:pt>
                <c:pt idx="67" formatCode="General">
                  <c:v>598612.0</c:v>
                </c:pt>
                <c:pt idx="68" formatCode="General">
                  <c:v>591980.0</c:v>
                </c:pt>
                <c:pt idx="69" formatCode="General">
                  <c:v>560598.0</c:v>
                </c:pt>
                <c:pt idx="70" formatCode="General">
                  <c:v>535397.0</c:v>
                </c:pt>
                <c:pt idx="71" formatCode="General">
                  <c:v>508732.0</c:v>
                </c:pt>
                <c:pt idx="72" formatCode="General">
                  <c:v>501894.0</c:v>
                </c:pt>
                <c:pt idx="73" formatCode="General">
                  <c:v>477835.0</c:v>
                </c:pt>
                <c:pt idx="74" formatCode="General">
                  <c:v>455048.0</c:v>
                </c:pt>
                <c:pt idx="75" formatCode="General">
                  <c:v>433557.0</c:v>
                </c:pt>
                <c:pt idx="76" formatCode="General">
                  <c:v>427951.0</c:v>
                </c:pt>
                <c:pt idx="77" formatCode="General">
                  <c:v>408589.0</c:v>
                </c:pt>
                <c:pt idx="78" formatCode="General">
                  <c:v>390190.0</c:v>
                </c:pt>
                <c:pt idx="79" formatCode="General">
                  <c:v>371692.0</c:v>
                </c:pt>
                <c:pt idx="80" formatCode="General">
                  <c:v>367608.0</c:v>
                </c:pt>
                <c:pt idx="81" formatCode="General">
                  <c:v>351679.0</c:v>
                </c:pt>
                <c:pt idx="82" formatCode="General">
                  <c:v>336011.0</c:v>
                </c:pt>
                <c:pt idx="83" formatCode="General">
                  <c:v>320606.0</c:v>
                </c:pt>
                <c:pt idx="84" formatCode="General">
                  <c:v>317095.0</c:v>
                </c:pt>
                <c:pt idx="85" formatCode="General">
                  <c:v>300566.0</c:v>
                </c:pt>
                <c:pt idx="86" formatCode="General">
                  <c:v>286177.0</c:v>
                </c:pt>
                <c:pt idx="87" formatCode="General">
                  <c:v>273207.0</c:v>
                </c:pt>
                <c:pt idx="88" formatCode="General">
                  <c:v>269412.0</c:v>
                </c:pt>
                <c:pt idx="89" formatCode="General">
                  <c:v>256941.0</c:v>
                </c:pt>
                <c:pt idx="90" formatCode="General">
                  <c:v>244813.0</c:v>
                </c:pt>
                <c:pt idx="91" formatCode="General">
                  <c:v>233625.0</c:v>
                </c:pt>
                <c:pt idx="92" formatCode="General">
                  <c:v>231070.0</c:v>
                </c:pt>
                <c:pt idx="93" formatCode="General">
                  <c:v>220883.0</c:v>
                </c:pt>
                <c:pt idx="94" formatCode="General">
                  <c:v>210633.0</c:v>
                </c:pt>
                <c:pt idx="95" formatCode="General">
                  <c:v>201685.0</c:v>
                </c:pt>
                <c:pt idx="96" formatCode="General">
                  <c:v>199572.0</c:v>
                </c:pt>
                <c:pt idx="97" formatCode="General">
                  <c:v>190608.0</c:v>
                </c:pt>
                <c:pt idx="98" formatCode="General">
                  <c:v>181718.0</c:v>
                </c:pt>
                <c:pt idx="99" formatCode="General">
                  <c:v>173348.0</c:v>
                </c:pt>
                <c:pt idx="100" formatCode="General">
                  <c:v>171139.0</c:v>
                </c:pt>
                <c:pt idx="101" formatCode="General">
                  <c:v>162870.0</c:v>
                </c:pt>
                <c:pt idx="102" formatCode="General">
                  <c:v>155641.0</c:v>
                </c:pt>
                <c:pt idx="103" formatCode="General">
                  <c:v>148710.0</c:v>
                </c:pt>
                <c:pt idx="104" formatCode="General">
                  <c:v>146776.0</c:v>
                </c:pt>
                <c:pt idx="105" formatCode="General">
                  <c:v>140017.0</c:v>
                </c:pt>
                <c:pt idx="106" formatCode="General">
                  <c:v>133366.0</c:v>
                </c:pt>
                <c:pt idx="107" formatCode="General">
                  <c:v>127335.0</c:v>
                </c:pt>
                <c:pt idx="108" formatCode="General">
                  <c:v>126115.0</c:v>
                </c:pt>
                <c:pt idx="109" formatCode="General">
                  <c:v>120280.0</c:v>
                </c:pt>
                <c:pt idx="110" formatCode="General">
                  <c:v>114911.0</c:v>
                </c:pt>
                <c:pt idx="111" formatCode="General">
                  <c:v>109945.0</c:v>
                </c:pt>
                <c:pt idx="112" formatCode="General">
                  <c:v>108594.0</c:v>
                </c:pt>
                <c:pt idx="113" formatCode="General">
                  <c:v>104273.0</c:v>
                </c:pt>
                <c:pt idx="114" formatCode="General">
                  <c:v>99445.5</c:v>
                </c:pt>
                <c:pt idx="115" formatCode="General">
                  <c:v>95160.4</c:v>
                </c:pt>
                <c:pt idx="116" formatCode="General">
                  <c:v>94033.6</c:v>
                </c:pt>
                <c:pt idx="117" formatCode="General">
                  <c:v>89594.4</c:v>
                </c:pt>
                <c:pt idx="118" formatCode="General">
                  <c:v>85403.8</c:v>
                </c:pt>
                <c:pt idx="119" formatCode="General">
                  <c:v>81794.6</c:v>
                </c:pt>
                <c:pt idx="120" formatCode="General">
                  <c:v>80927.8</c:v>
                </c:pt>
                <c:pt idx="121" formatCode="General">
                  <c:v>77219.7</c:v>
                </c:pt>
                <c:pt idx="122" formatCode="General">
                  <c:v>73810.8</c:v>
                </c:pt>
                <c:pt idx="123" formatCode="General">
                  <c:v>70411.2</c:v>
                </c:pt>
                <c:pt idx="124" formatCode="General">
                  <c:v>69661.8</c:v>
                </c:pt>
                <c:pt idx="125" formatCode="General">
                  <c:v>66602.4</c:v>
                </c:pt>
                <c:pt idx="126" formatCode="General">
                  <c:v>63846.8</c:v>
                </c:pt>
                <c:pt idx="127" formatCode="General">
                  <c:v>61085.6</c:v>
                </c:pt>
                <c:pt idx="128" formatCode="General">
                  <c:v>60481.1</c:v>
                </c:pt>
                <c:pt idx="129" formatCode="General">
                  <c:v>58020.5</c:v>
                </c:pt>
                <c:pt idx="130" formatCode="General">
                  <c:v>55343.7</c:v>
                </c:pt>
                <c:pt idx="131" formatCode="General">
                  <c:v>52788.5</c:v>
                </c:pt>
                <c:pt idx="132" formatCode="General">
                  <c:v>52125.6</c:v>
                </c:pt>
                <c:pt idx="133" formatCode="General">
                  <c:v>49766.5</c:v>
                </c:pt>
                <c:pt idx="134" formatCode="General">
                  <c:v>47760.5</c:v>
                </c:pt>
                <c:pt idx="135" formatCode="General">
                  <c:v>45776.6</c:v>
                </c:pt>
                <c:pt idx="136" formatCode="General">
                  <c:v>45253.0</c:v>
                </c:pt>
                <c:pt idx="137" formatCode="General">
                  <c:v>43241.9</c:v>
                </c:pt>
                <c:pt idx="138" formatCode="General">
                  <c:v>41379.5</c:v>
                </c:pt>
                <c:pt idx="139" formatCode="General">
                  <c:v>39524.3</c:v>
                </c:pt>
                <c:pt idx="140" formatCode="General">
                  <c:v>39093.7</c:v>
                </c:pt>
                <c:pt idx="141" formatCode="General">
                  <c:v>37311.3</c:v>
                </c:pt>
                <c:pt idx="142" formatCode="General">
                  <c:v>35749.4</c:v>
                </c:pt>
                <c:pt idx="143" formatCode="General">
                  <c:v>34280.1</c:v>
                </c:pt>
                <c:pt idx="144" formatCode="General">
                  <c:v>33867.6</c:v>
                </c:pt>
                <c:pt idx="145" formatCode="General">
                  <c:v>32401.59999999991</c:v>
                </c:pt>
                <c:pt idx="146" formatCode="General">
                  <c:v>30878.9</c:v>
                </c:pt>
                <c:pt idx="147" formatCode="General">
                  <c:v>29474.0</c:v>
                </c:pt>
                <c:pt idx="148" formatCode="General">
                  <c:v>29070.1</c:v>
                </c:pt>
                <c:pt idx="149" formatCode="General">
                  <c:v>27871.1</c:v>
                </c:pt>
                <c:pt idx="150" formatCode="General">
                  <c:v>26773.5</c:v>
                </c:pt>
                <c:pt idx="151" formatCode="General">
                  <c:v>25563.0</c:v>
                </c:pt>
                <c:pt idx="152" formatCode="General">
                  <c:v>25271.7</c:v>
                </c:pt>
                <c:pt idx="153" formatCode="General">
                  <c:v>24144.3</c:v>
                </c:pt>
                <c:pt idx="154" formatCode="General">
                  <c:v>23147.3</c:v>
                </c:pt>
                <c:pt idx="155" formatCode="General">
                  <c:v>22174.3</c:v>
                </c:pt>
                <c:pt idx="156" formatCode="General">
                  <c:v>21933.7</c:v>
                </c:pt>
                <c:pt idx="157" formatCode="General">
                  <c:v>21025.4</c:v>
                </c:pt>
                <c:pt idx="158" formatCode="General">
                  <c:v>20109.9</c:v>
                </c:pt>
                <c:pt idx="159" formatCode="General">
                  <c:v>19255.8</c:v>
                </c:pt>
                <c:pt idx="160" formatCode="General">
                  <c:v>19053.2</c:v>
                </c:pt>
                <c:pt idx="161" formatCode="General">
                  <c:v>18314.4</c:v>
                </c:pt>
                <c:pt idx="162" formatCode="General">
                  <c:v>17512.2</c:v>
                </c:pt>
                <c:pt idx="163" formatCode="General">
                  <c:v>16814.9</c:v>
                </c:pt>
                <c:pt idx="164" formatCode="General">
                  <c:v>16631.9</c:v>
                </c:pt>
                <c:pt idx="165" formatCode="General">
                  <c:v>15892.8</c:v>
                </c:pt>
                <c:pt idx="166" formatCode="General">
                  <c:v>15200.1</c:v>
                </c:pt>
                <c:pt idx="167" formatCode="General">
                  <c:v>14572.6</c:v>
                </c:pt>
                <c:pt idx="168" formatCode="General">
                  <c:v>14417.6</c:v>
                </c:pt>
                <c:pt idx="169" formatCode="General">
                  <c:v>13852.0</c:v>
                </c:pt>
                <c:pt idx="170" formatCode="General">
                  <c:v>13289.8</c:v>
                </c:pt>
                <c:pt idx="171" formatCode="General">
                  <c:v>12754.7</c:v>
                </c:pt>
                <c:pt idx="172" formatCode="General">
                  <c:v>12641.2</c:v>
                </c:pt>
                <c:pt idx="173" formatCode="General">
                  <c:v>12113.6</c:v>
                </c:pt>
                <c:pt idx="174" formatCode="General">
                  <c:v>11620.6</c:v>
                </c:pt>
                <c:pt idx="175" formatCode="General">
                  <c:v>11143.4</c:v>
                </c:pt>
                <c:pt idx="176" formatCode="General">
                  <c:v>11028.4</c:v>
                </c:pt>
                <c:pt idx="177" formatCode="General">
                  <c:v>10589.1</c:v>
                </c:pt>
                <c:pt idx="178" formatCode="General">
                  <c:v>10149.2</c:v>
                </c:pt>
                <c:pt idx="179" formatCode="General">
                  <c:v>9703.99</c:v>
                </c:pt>
                <c:pt idx="180" formatCode="General">
                  <c:v>9617.740000000008</c:v>
                </c:pt>
                <c:pt idx="181" formatCode="General">
                  <c:v>9246.99</c:v>
                </c:pt>
                <c:pt idx="182" formatCode="General">
                  <c:v>8872.2</c:v>
                </c:pt>
                <c:pt idx="183" formatCode="General">
                  <c:v>8509.879999999868</c:v>
                </c:pt>
                <c:pt idx="184" formatCode="General">
                  <c:v>8432.52</c:v>
                </c:pt>
                <c:pt idx="185" formatCode="General">
                  <c:v>8085.75</c:v>
                </c:pt>
                <c:pt idx="186" formatCode="General">
                  <c:v>7743.49</c:v>
                </c:pt>
                <c:pt idx="187" formatCode="General">
                  <c:v>7448.34</c:v>
                </c:pt>
                <c:pt idx="188" formatCode="General">
                  <c:v>7381.93</c:v>
                </c:pt>
                <c:pt idx="189" formatCode="General">
                  <c:v>7063.91</c:v>
                </c:pt>
                <c:pt idx="190" formatCode="General">
                  <c:v>6785.07</c:v>
                </c:pt>
                <c:pt idx="191" formatCode="General">
                  <c:v>6529.01</c:v>
                </c:pt>
                <c:pt idx="192" formatCode="General">
                  <c:v>6462.26</c:v>
                </c:pt>
                <c:pt idx="193" formatCode="General">
                  <c:v>6210.72</c:v>
                </c:pt>
                <c:pt idx="194" formatCode="General">
                  <c:v>5936.860000000002</c:v>
                </c:pt>
                <c:pt idx="195" formatCode="General">
                  <c:v>5688.2</c:v>
                </c:pt>
                <c:pt idx="196" formatCode="General">
                  <c:v>5632.96</c:v>
                </c:pt>
                <c:pt idx="197" formatCode="General">
                  <c:v>5421.59</c:v>
                </c:pt>
                <c:pt idx="198" formatCode="General">
                  <c:v>5202.27</c:v>
                </c:pt>
                <c:pt idx="199" formatCode="General">
                  <c:v>4979.05</c:v>
                </c:pt>
                <c:pt idx="200" formatCode="General">
                  <c:v>4920.8</c:v>
                </c:pt>
                <c:pt idx="201" formatCode="General">
                  <c:v>4724.89</c:v>
                </c:pt>
                <c:pt idx="202" formatCode="General">
                  <c:v>4537.150000000002</c:v>
                </c:pt>
                <c:pt idx="203" formatCode="General">
                  <c:v>4360.63</c:v>
                </c:pt>
                <c:pt idx="204" formatCode="General">
                  <c:v>4319.84</c:v>
                </c:pt>
                <c:pt idx="205" formatCode="General">
                  <c:v>4153.03</c:v>
                </c:pt>
                <c:pt idx="206" formatCode="General">
                  <c:v>3998.07</c:v>
                </c:pt>
                <c:pt idx="207" formatCode="General">
                  <c:v>3850.09</c:v>
                </c:pt>
                <c:pt idx="208" formatCode="General">
                  <c:v>3817.71</c:v>
                </c:pt>
                <c:pt idx="209" formatCode="General">
                  <c:v>3681.51</c:v>
                </c:pt>
                <c:pt idx="210" formatCode="General">
                  <c:v>3516.5</c:v>
                </c:pt>
                <c:pt idx="211" formatCode="General">
                  <c:v>3374.830000000002</c:v>
                </c:pt>
                <c:pt idx="212" formatCode="General">
                  <c:v>3342.79</c:v>
                </c:pt>
                <c:pt idx="213" formatCode="General">
                  <c:v>3209.970000000001</c:v>
                </c:pt>
                <c:pt idx="214" formatCode="General">
                  <c:v>3088.310000000002</c:v>
                </c:pt>
                <c:pt idx="215" formatCode="General">
                  <c:v>2955.7</c:v>
                </c:pt>
                <c:pt idx="216" formatCode="General">
                  <c:v>2926.370000000002</c:v>
                </c:pt>
                <c:pt idx="217" formatCode="General">
                  <c:v>2808.86</c:v>
                </c:pt>
                <c:pt idx="218" formatCode="General">
                  <c:v>2700.950000000001</c:v>
                </c:pt>
                <c:pt idx="219" formatCode="General">
                  <c:v>2598.08</c:v>
                </c:pt>
                <c:pt idx="220" formatCode="General">
                  <c:v>2574.330000000002</c:v>
                </c:pt>
                <c:pt idx="221" formatCode="General">
                  <c:v>2477.34</c:v>
                </c:pt>
                <c:pt idx="222" formatCode="General">
                  <c:v>2389.2</c:v>
                </c:pt>
                <c:pt idx="223" formatCode="General">
                  <c:v>2304.910000000001</c:v>
                </c:pt>
                <c:pt idx="224" formatCode="General">
                  <c:v>2282.84</c:v>
                </c:pt>
                <c:pt idx="225" formatCode="General">
                  <c:v>2191.810000000002</c:v>
                </c:pt>
                <c:pt idx="226" formatCode="General">
                  <c:v>2099.51</c:v>
                </c:pt>
                <c:pt idx="227" formatCode="General">
                  <c:v>2015.61</c:v>
                </c:pt>
                <c:pt idx="228" formatCode="General">
                  <c:v>1995.09</c:v>
                </c:pt>
                <c:pt idx="229" formatCode="General">
                  <c:v>1924.67</c:v>
                </c:pt>
                <c:pt idx="230" formatCode="General">
                  <c:v>1846.15</c:v>
                </c:pt>
                <c:pt idx="231" formatCode="General">
                  <c:v>1778.81</c:v>
                </c:pt>
                <c:pt idx="232" formatCode="General">
                  <c:v>1761.56</c:v>
                </c:pt>
                <c:pt idx="233" formatCode="General">
                  <c:v>1699.84</c:v>
                </c:pt>
                <c:pt idx="234" formatCode="General">
                  <c:v>1638.24</c:v>
                </c:pt>
                <c:pt idx="235" formatCode="General">
                  <c:v>1580.09</c:v>
                </c:pt>
                <c:pt idx="236" formatCode="General">
                  <c:v>1567.17</c:v>
                </c:pt>
                <c:pt idx="237" formatCode="General">
                  <c:v>1506.92</c:v>
                </c:pt>
                <c:pt idx="238" formatCode="General">
                  <c:v>1456.39</c:v>
                </c:pt>
                <c:pt idx="239" formatCode="General">
                  <c:v>1406.54</c:v>
                </c:pt>
                <c:pt idx="240" formatCode="General">
                  <c:v>1396.32</c:v>
                </c:pt>
                <c:pt idx="241" formatCode="General">
                  <c:v>1346.29</c:v>
                </c:pt>
                <c:pt idx="242" formatCode="General">
                  <c:v>1289.59</c:v>
                </c:pt>
                <c:pt idx="243" formatCode="General">
                  <c:v>1242.25</c:v>
                </c:pt>
                <c:pt idx="244" formatCode="General">
                  <c:v>1229.94</c:v>
                </c:pt>
                <c:pt idx="245" formatCode="General">
                  <c:v>1185.8</c:v>
                </c:pt>
                <c:pt idx="246" formatCode="General">
                  <c:v>1140.8</c:v>
                </c:pt>
                <c:pt idx="247" formatCode="General">
                  <c:v>1098.45</c:v>
                </c:pt>
                <c:pt idx="248" formatCode="General">
                  <c:v>1085.77</c:v>
                </c:pt>
                <c:pt idx="249" formatCode="General">
                  <c:v>1050.45</c:v>
                </c:pt>
                <c:pt idx="250" formatCode="General">
                  <c:v>1015.270000000003</c:v>
                </c:pt>
                <c:pt idx="251" formatCode="General">
                  <c:v>979.4249999999994</c:v>
                </c:pt>
                <c:pt idx="252" formatCode="General">
                  <c:v>971.744</c:v>
                </c:pt>
                <c:pt idx="253" formatCode="General">
                  <c:v>936.706</c:v>
                </c:pt>
                <c:pt idx="254" formatCode="General">
                  <c:v>905.803</c:v>
                </c:pt>
                <c:pt idx="255" formatCode="General">
                  <c:v>873.5609999999979</c:v>
                </c:pt>
                <c:pt idx="256" formatCode="General">
                  <c:v>866.7700000000005</c:v>
                </c:pt>
                <c:pt idx="257" formatCode="General">
                  <c:v>834.9599999999979</c:v>
                </c:pt>
                <c:pt idx="258" formatCode="General">
                  <c:v>799.8509999999974</c:v>
                </c:pt>
                <c:pt idx="259" formatCode="General">
                  <c:v>771.236</c:v>
                </c:pt>
                <c:pt idx="260" formatCode="General">
                  <c:v>763.75</c:v>
                </c:pt>
                <c:pt idx="261" formatCode="General">
                  <c:v>736.9519999999974</c:v>
                </c:pt>
                <c:pt idx="262" formatCode="General">
                  <c:v>710.8199999999994</c:v>
                </c:pt>
                <c:pt idx="263" formatCode="General">
                  <c:v>686.7140000000005</c:v>
                </c:pt>
                <c:pt idx="264" formatCode="General">
                  <c:v>679.134</c:v>
                </c:pt>
                <c:pt idx="265" formatCode="General">
                  <c:v>657.26</c:v>
                </c:pt>
                <c:pt idx="266" formatCode="General">
                  <c:v>636.278000000003</c:v>
                </c:pt>
                <c:pt idx="267" formatCode="General">
                  <c:v>615.2850000000005</c:v>
                </c:pt>
                <c:pt idx="268" formatCode="General">
                  <c:v>610.59</c:v>
                </c:pt>
                <c:pt idx="269" formatCode="General">
                  <c:v>589.4599999999979</c:v>
                </c:pt>
                <c:pt idx="270" formatCode="General">
                  <c:v>571.2140000000005</c:v>
                </c:pt>
                <c:pt idx="271" formatCode="General">
                  <c:v>551.521</c:v>
                </c:pt>
                <c:pt idx="272" formatCode="General">
                  <c:v>547.256</c:v>
                </c:pt>
                <c:pt idx="273" formatCode="General">
                  <c:v>528.4529999999974</c:v>
                </c:pt>
                <c:pt idx="274" formatCode="General">
                  <c:v>506.9879999999985</c:v>
                </c:pt>
                <c:pt idx="275" formatCode="General">
                  <c:v>488.241</c:v>
                </c:pt>
                <c:pt idx="276" formatCode="General">
                  <c:v>484.361</c:v>
                </c:pt>
                <c:pt idx="277" formatCode="General">
                  <c:v>469.4729999999989</c:v>
                </c:pt>
                <c:pt idx="278" formatCode="General">
                  <c:v>452.0129999999995</c:v>
                </c:pt>
                <c:pt idx="279" formatCode="General">
                  <c:v>437.802</c:v>
                </c:pt>
                <c:pt idx="280" formatCode="General">
                  <c:v>432.5590000000003</c:v>
                </c:pt>
                <c:pt idx="281" formatCode="General">
                  <c:v>418.9689999999986</c:v>
                </c:pt>
                <c:pt idx="282" formatCode="General">
                  <c:v>406.5949999999995</c:v>
                </c:pt>
                <c:pt idx="283" formatCode="General">
                  <c:v>393.899</c:v>
                </c:pt>
                <c:pt idx="284" formatCode="General">
                  <c:v>391.116</c:v>
                </c:pt>
                <c:pt idx="285" formatCode="General">
                  <c:v>378.6540000000011</c:v>
                </c:pt>
                <c:pt idx="286" formatCode="General">
                  <c:v>365.959</c:v>
                </c:pt>
                <c:pt idx="287" formatCode="General">
                  <c:v>355.08</c:v>
                </c:pt>
                <c:pt idx="288" formatCode="General">
                  <c:v>352.0209999999989</c:v>
                </c:pt>
                <c:pt idx="289" formatCode="General">
                  <c:v>341.1540000000011</c:v>
                </c:pt>
                <c:pt idx="290" formatCode="General">
                  <c:v>326.214</c:v>
                </c:pt>
                <c:pt idx="291" formatCode="General">
                  <c:v>314.9369999999972</c:v>
                </c:pt>
                <c:pt idx="292" formatCode="General">
                  <c:v>312.2809999999986</c:v>
                </c:pt>
                <c:pt idx="293" formatCode="General">
                  <c:v>301.305</c:v>
                </c:pt>
                <c:pt idx="294" formatCode="General">
                  <c:v>290.8540000000007</c:v>
                </c:pt>
                <c:pt idx="295" formatCode="General">
                  <c:v>280.1</c:v>
                </c:pt>
                <c:pt idx="296" formatCode="General">
                  <c:v>278.017</c:v>
                </c:pt>
                <c:pt idx="297" formatCode="General">
                  <c:v>269.514</c:v>
                </c:pt>
                <c:pt idx="298" formatCode="General">
                  <c:v>261.4829999999984</c:v>
                </c:pt>
                <c:pt idx="299" formatCode="General">
                  <c:v>253.978</c:v>
                </c:pt>
                <c:pt idx="300" formatCode="General">
                  <c:v>252.402</c:v>
                </c:pt>
                <c:pt idx="301" formatCode="General">
                  <c:v>244.205</c:v>
                </c:pt>
                <c:pt idx="302" formatCode="General">
                  <c:v>236.359</c:v>
                </c:pt>
                <c:pt idx="303" formatCode="General">
                  <c:v>229.283</c:v>
                </c:pt>
                <c:pt idx="304" formatCode="General">
                  <c:v>227.599</c:v>
                </c:pt>
                <c:pt idx="305" formatCode="General">
                  <c:v>219.436</c:v>
                </c:pt>
                <c:pt idx="306" formatCode="General">
                  <c:v>211.146</c:v>
                </c:pt>
                <c:pt idx="307" formatCode="General">
                  <c:v>204.196</c:v>
                </c:pt>
                <c:pt idx="308" formatCode="General">
                  <c:v>201.741</c:v>
                </c:pt>
                <c:pt idx="309" formatCode="General">
                  <c:v>195.781</c:v>
                </c:pt>
                <c:pt idx="310" formatCode="General">
                  <c:v>190.26</c:v>
                </c:pt>
                <c:pt idx="311" formatCode="General">
                  <c:v>184.577</c:v>
                </c:pt>
                <c:pt idx="312" formatCode="General">
                  <c:v>183.005</c:v>
                </c:pt>
                <c:pt idx="313" formatCode="General">
                  <c:v>177.267</c:v>
                </c:pt>
                <c:pt idx="314" formatCode="General">
                  <c:v>172.189</c:v>
                </c:pt>
                <c:pt idx="315" formatCode="General">
                  <c:v>167.07</c:v>
                </c:pt>
                <c:pt idx="316" formatCode="General">
                  <c:v>165.869</c:v>
                </c:pt>
                <c:pt idx="317" formatCode="General">
                  <c:v>160.8280000000007</c:v>
                </c:pt>
                <c:pt idx="318" formatCode="General">
                  <c:v>155.842</c:v>
                </c:pt>
                <c:pt idx="319" formatCode="General">
                  <c:v>151.076</c:v>
                </c:pt>
                <c:pt idx="320" formatCode="General">
                  <c:v>149.932</c:v>
                </c:pt>
                <c:pt idx="321" formatCode="General">
                  <c:v>145.159</c:v>
                </c:pt>
                <c:pt idx="322" formatCode="General">
                  <c:v>139.8220000000007</c:v>
                </c:pt>
                <c:pt idx="323" formatCode="General">
                  <c:v>135.259</c:v>
                </c:pt>
                <c:pt idx="324" formatCode="General">
                  <c:v>133.763</c:v>
                </c:pt>
                <c:pt idx="325" formatCode="General">
                  <c:v>129.764</c:v>
                </c:pt>
                <c:pt idx="326" formatCode="General">
                  <c:v>125.659</c:v>
                </c:pt>
                <c:pt idx="327" formatCode="General">
                  <c:v>122.05</c:v>
                </c:pt>
                <c:pt idx="328" formatCode="General">
                  <c:v>120.752</c:v>
                </c:pt>
                <c:pt idx="329" formatCode="General">
                  <c:v>117.428</c:v>
                </c:pt>
                <c:pt idx="330" formatCode="General">
                  <c:v>114.094</c:v>
                </c:pt>
                <c:pt idx="331" formatCode="General">
                  <c:v>110.9940000000003</c:v>
                </c:pt>
                <c:pt idx="332" formatCode="General">
                  <c:v>110.459</c:v>
                </c:pt>
                <c:pt idx="333" formatCode="General">
                  <c:v>106.876</c:v>
                </c:pt>
                <c:pt idx="334" formatCode="General">
                  <c:v>103.863</c:v>
                </c:pt>
                <c:pt idx="335" formatCode="General">
                  <c:v>100.776</c:v>
                </c:pt>
                <c:pt idx="336" formatCode="General">
                  <c:v>99.52899999999998</c:v>
                </c:pt>
                <c:pt idx="337" formatCode="General">
                  <c:v>96.2496000000003</c:v>
                </c:pt>
                <c:pt idx="338" formatCode="General">
                  <c:v>93.2715</c:v>
                </c:pt>
                <c:pt idx="339" formatCode="General">
                  <c:v>90.3964</c:v>
                </c:pt>
                <c:pt idx="340" formatCode="General">
                  <c:v>89.1319</c:v>
                </c:pt>
                <c:pt idx="341" formatCode="General">
                  <c:v>86.75110000000002</c:v>
                </c:pt>
                <c:pt idx="342" formatCode="General">
                  <c:v>84.27089999999998</c:v>
                </c:pt>
                <c:pt idx="343" formatCode="General">
                  <c:v>81.75889999999998</c:v>
                </c:pt>
                <c:pt idx="344" formatCode="General">
                  <c:v>81.19509999999998</c:v>
                </c:pt>
                <c:pt idx="345" formatCode="General">
                  <c:v>78.85899999999998</c:v>
                </c:pt>
                <c:pt idx="346" formatCode="General">
                  <c:v>76.6992</c:v>
                </c:pt>
                <c:pt idx="347" formatCode="General">
                  <c:v>74.6545</c:v>
                </c:pt>
                <c:pt idx="348" formatCode="General">
                  <c:v>74.18379999999995</c:v>
                </c:pt>
                <c:pt idx="349" formatCode="General">
                  <c:v>72.22770000000001</c:v>
                </c:pt>
                <c:pt idx="350" formatCode="General">
                  <c:v>70.2308</c:v>
                </c:pt>
                <c:pt idx="351" formatCode="General">
                  <c:v>67.93560000000002</c:v>
                </c:pt>
                <c:pt idx="352" formatCode="General">
                  <c:v>67.5282</c:v>
                </c:pt>
                <c:pt idx="353" formatCode="General">
                  <c:v>65.5665</c:v>
                </c:pt>
                <c:pt idx="354" formatCode="General">
                  <c:v>63.26360000000001</c:v>
                </c:pt>
                <c:pt idx="355" formatCode="General">
                  <c:v>61.02860000000001</c:v>
                </c:pt>
                <c:pt idx="356" formatCode="General">
                  <c:v>60.5298</c:v>
                </c:pt>
                <c:pt idx="357" formatCode="General">
                  <c:v>58.963</c:v>
                </c:pt>
                <c:pt idx="358" formatCode="General">
                  <c:v>57.29290000000018</c:v>
                </c:pt>
                <c:pt idx="359" formatCode="General">
                  <c:v>55.59010000000011</c:v>
                </c:pt>
                <c:pt idx="360" formatCode="General">
                  <c:v>55.25940000000001</c:v>
                </c:pt>
                <c:pt idx="361" formatCode="General">
                  <c:v>53.8561</c:v>
                </c:pt>
                <c:pt idx="362" formatCode="General">
                  <c:v>52.61</c:v>
                </c:pt>
                <c:pt idx="363" formatCode="General">
                  <c:v>51.3775</c:v>
                </c:pt>
                <c:pt idx="364" formatCode="General">
                  <c:v>50.89230000000001</c:v>
                </c:pt>
                <c:pt idx="365" formatCode="General">
                  <c:v>49.5378</c:v>
                </c:pt>
                <c:pt idx="366" formatCode="General">
                  <c:v>48.18340000000001</c:v>
                </c:pt>
                <c:pt idx="367" formatCode="General">
                  <c:v>46.5758</c:v>
                </c:pt>
                <c:pt idx="368" formatCode="General">
                  <c:v>46.2642</c:v>
                </c:pt>
                <c:pt idx="369" formatCode="General">
                  <c:v>44.9813</c:v>
                </c:pt>
                <c:pt idx="370" formatCode="General">
                  <c:v>43.4462</c:v>
                </c:pt>
                <c:pt idx="371" formatCode="General">
                  <c:v>41.987</c:v>
                </c:pt>
                <c:pt idx="372" formatCode="General">
                  <c:v>41.7092</c:v>
                </c:pt>
                <c:pt idx="373" formatCode="General">
                  <c:v>40.57850000000001</c:v>
                </c:pt>
                <c:pt idx="374" formatCode="General">
                  <c:v>39.3654</c:v>
                </c:pt>
                <c:pt idx="375" formatCode="General">
                  <c:v>38.307</c:v>
                </c:pt>
                <c:pt idx="376" formatCode="General">
                  <c:v>38.1064</c:v>
                </c:pt>
                <c:pt idx="377" formatCode="General">
                  <c:v>37.1218</c:v>
                </c:pt>
                <c:pt idx="378" formatCode="General">
                  <c:v>36.249</c:v>
                </c:pt>
                <c:pt idx="379" formatCode="General">
                  <c:v>35.4153</c:v>
                </c:pt>
                <c:pt idx="380" formatCode="General">
                  <c:v>35.07080000000001</c:v>
                </c:pt>
                <c:pt idx="381" formatCode="General">
                  <c:v>34.1398</c:v>
                </c:pt>
                <c:pt idx="382" formatCode="General">
                  <c:v>32.99440000000001</c:v>
                </c:pt>
                <c:pt idx="383" formatCode="General">
                  <c:v>32.12970000000011</c:v>
                </c:pt>
                <c:pt idx="384" formatCode="General">
                  <c:v>31.94429999999991</c:v>
                </c:pt>
                <c:pt idx="385" formatCode="General">
                  <c:v>31.094</c:v>
                </c:pt>
                <c:pt idx="386" formatCode="General">
                  <c:v>30.04149999999996</c:v>
                </c:pt>
                <c:pt idx="387" formatCode="General">
                  <c:v>29.0243</c:v>
                </c:pt>
                <c:pt idx="388" formatCode="General">
                  <c:v>28.83980000000008</c:v>
                </c:pt>
                <c:pt idx="389" formatCode="General">
                  <c:v>28.22609999999992</c:v>
                </c:pt>
                <c:pt idx="390" formatCode="General">
                  <c:v>27.41700000000003</c:v>
                </c:pt>
                <c:pt idx="391" formatCode="General">
                  <c:v>26.6016</c:v>
                </c:pt>
                <c:pt idx="392" formatCode="General">
                  <c:v>26.4573</c:v>
                </c:pt>
                <c:pt idx="393" formatCode="General">
                  <c:v>25.7791</c:v>
                </c:pt>
                <c:pt idx="394" formatCode="General">
                  <c:v>25.20969999999988</c:v>
                </c:pt>
                <c:pt idx="395" formatCode="General">
                  <c:v>24.6706</c:v>
                </c:pt>
                <c:pt idx="396" formatCode="General">
                  <c:v>24.53390000000003</c:v>
                </c:pt>
                <c:pt idx="397" formatCode="General">
                  <c:v>23.6677</c:v>
                </c:pt>
                <c:pt idx="398" formatCode="General">
                  <c:v>23.06219999999988</c:v>
                </c:pt>
                <c:pt idx="399" formatCode="General">
                  <c:v>22.5336</c:v>
                </c:pt>
                <c:pt idx="400" formatCode="General">
                  <c:v>22.36849999999988</c:v>
                </c:pt>
                <c:pt idx="401" formatCode="General">
                  <c:v>21.80859999999991</c:v>
                </c:pt>
                <c:pt idx="402" formatCode="General">
                  <c:v>21.04859999999988</c:v>
                </c:pt>
                <c:pt idx="403" formatCode="General">
                  <c:v>20.3561</c:v>
                </c:pt>
                <c:pt idx="404" formatCode="General">
                  <c:v>20.22549999999987</c:v>
                </c:pt>
                <c:pt idx="405" formatCode="General">
                  <c:v>19.7715</c:v>
                </c:pt>
                <c:pt idx="406" formatCode="General">
                  <c:v>19.2751999999999</c:v>
                </c:pt>
                <c:pt idx="407" formatCode="General">
                  <c:v>18.70029999999991</c:v>
                </c:pt>
                <c:pt idx="408" formatCode="General">
                  <c:v>18.6033</c:v>
                </c:pt>
                <c:pt idx="409" formatCode="General">
                  <c:v>18.14390000000003</c:v>
                </c:pt>
                <c:pt idx="410" formatCode="General">
                  <c:v>17.6961</c:v>
                </c:pt>
                <c:pt idx="411" formatCode="General">
                  <c:v>17.3321</c:v>
                </c:pt>
                <c:pt idx="412" formatCode="General">
                  <c:v>17.0558</c:v>
                </c:pt>
                <c:pt idx="413" formatCode="General">
                  <c:v>16.55090000000003</c:v>
                </c:pt>
                <c:pt idx="414" formatCode="General">
                  <c:v>16.1434</c:v>
                </c:pt>
                <c:pt idx="415" formatCode="General">
                  <c:v>15.7599</c:v>
                </c:pt>
                <c:pt idx="416" formatCode="General">
                  <c:v>15.65650000000002</c:v>
                </c:pt>
                <c:pt idx="417" formatCode="General">
                  <c:v>15.2367</c:v>
                </c:pt>
                <c:pt idx="418" formatCode="General">
                  <c:v>14.7191</c:v>
                </c:pt>
                <c:pt idx="419" formatCode="General">
                  <c:v>14.2852</c:v>
                </c:pt>
                <c:pt idx="420" formatCode="General">
                  <c:v>14.2118</c:v>
                </c:pt>
                <c:pt idx="421" formatCode="General">
                  <c:v>13.86140000000004</c:v>
                </c:pt>
                <c:pt idx="422" formatCode="General">
                  <c:v>13.5359</c:v>
                </c:pt>
                <c:pt idx="423" formatCode="General">
                  <c:v>13.153</c:v>
                </c:pt>
                <c:pt idx="424" formatCode="General">
                  <c:v>13.0515</c:v>
                </c:pt>
                <c:pt idx="425" formatCode="General">
                  <c:v>12.75340000000002</c:v>
                </c:pt>
                <c:pt idx="426" formatCode="General">
                  <c:v>12.4798</c:v>
                </c:pt>
                <c:pt idx="427" formatCode="General">
                  <c:v>12.1617</c:v>
                </c:pt>
                <c:pt idx="428" formatCode="General">
                  <c:v>12.08250000000002</c:v>
                </c:pt>
                <c:pt idx="429" formatCode="General">
                  <c:v>11.6788</c:v>
                </c:pt>
                <c:pt idx="430" formatCode="General">
                  <c:v>11.3348</c:v>
                </c:pt>
                <c:pt idx="431" formatCode="General">
                  <c:v>11.0717</c:v>
                </c:pt>
                <c:pt idx="432" formatCode="General">
                  <c:v>10.9929</c:v>
                </c:pt>
                <c:pt idx="433" formatCode="General">
                  <c:v>10.6327</c:v>
                </c:pt>
                <c:pt idx="434" formatCode="General">
                  <c:v>10.2857</c:v>
                </c:pt>
                <c:pt idx="435" formatCode="General">
                  <c:v>10.0399</c:v>
                </c:pt>
                <c:pt idx="436" formatCode="General">
                  <c:v>9.956470000000004</c:v>
                </c:pt>
                <c:pt idx="437" formatCode="General">
                  <c:v>9.7248</c:v>
                </c:pt>
                <c:pt idx="438" formatCode="General">
                  <c:v>9.435490000000006</c:v>
                </c:pt>
                <c:pt idx="439" formatCode="General">
                  <c:v>9.213190000000001</c:v>
                </c:pt>
                <c:pt idx="440" formatCode="General">
                  <c:v>9.16479</c:v>
                </c:pt>
                <c:pt idx="441" formatCode="General">
                  <c:v>8.938690000000001</c:v>
                </c:pt>
                <c:pt idx="442" formatCode="General">
                  <c:v>8.713040000000001</c:v>
                </c:pt>
                <c:pt idx="443" formatCode="General">
                  <c:v>8.43097</c:v>
                </c:pt>
                <c:pt idx="444" formatCode="General">
                  <c:v>8.37494</c:v>
                </c:pt>
                <c:pt idx="445" formatCode="General">
                  <c:v>8.13776</c:v>
                </c:pt>
                <c:pt idx="446" formatCode="General">
                  <c:v>7.94151</c:v>
                </c:pt>
                <c:pt idx="447" formatCode="General">
                  <c:v>7.72528</c:v>
                </c:pt>
                <c:pt idx="448" formatCode="General">
                  <c:v>7.65622</c:v>
                </c:pt>
                <c:pt idx="449" formatCode="General">
                  <c:v>7.419350000000001</c:v>
                </c:pt>
                <c:pt idx="450" formatCode="General">
                  <c:v>7.24888</c:v>
                </c:pt>
                <c:pt idx="451" formatCode="General">
                  <c:v>7.071040000000012</c:v>
                </c:pt>
                <c:pt idx="452" formatCode="General">
                  <c:v>7.02968</c:v>
                </c:pt>
                <c:pt idx="453" formatCode="General">
                  <c:v>6.815139999999976</c:v>
                </c:pt>
                <c:pt idx="454" formatCode="General">
                  <c:v>6.661729999999998</c:v>
                </c:pt>
                <c:pt idx="455" formatCode="General">
                  <c:v>6.5099</c:v>
                </c:pt>
                <c:pt idx="456" formatCode="General">
                  <c:v>6.47658</c:v>
                </c:pt>
                <c:pt idx="457" formatCode="General">
                  <c:v>6.34197</c:v>
                </c:pt>
                <c:pt idx="458" formatCode="General">
                  <c:v>6.15963</c:v>
                </c:pt>
                <c:pt idx="459" formatCode="General">
                  <c:v>5.95695</c:v>
                </c:pt>
                <c:pt idx="460" formatCode="General">
                  <c:v>5.92206</c:v>
                </c:pt>
                <c:pt idx="461" formatCode="General">
                  <c:v>5.74894</c:v>
                </c:pt>
                <c:pt idx="462" formatCode="General">
                  <c:v>5.603519999999976</c:v>
                </c:pt>
                <c:pt idx="463" formatCode="General">
                  <c:v>5.47295</c:v>
                </c:pt>
                <c:pt idx="464" formatCode="General">
                  <c:v>5.392589999999966</c:v>
                </c:pt>
                <c:pt idx="465" formatCode="General">
                  <c:v>5.22963</c:v>
                </c:pt>
                <c:pt idx="466" formatCode="General">
                  <c:v>5.122149999999976</c:v>
                </c:pt>
                <c:pt idx="467" formatCode="General">
                  <c:v>4.98888</c:v>
                </c:pt>
                <c:pt idx="468" formatCode="General">
                  <c:v>4.96142</c:v>
                </c:pt>
                <c:pt idx="469" formatCode="General">
                  <c:v>4.823929999999986</c:v>
                </c:pt>
                <c:pt idx="470" formatCode="General">
                  <c:v>4.712479999999997</c:v>
                </c:pt>
                <c:pt idx="471" formatCode="General">
                  <c:v>4.625939999999947</c:v>
                </c:pt>
                <c:pt idx="472" formatCode="General">
                  <c:v>4.605909999999985</c:v>
                </c:pt>
                <c:pt idx="473" formatCode="General">
                  <c:v>4.502429999999999</c:v>
                </c:pt>
                <c:pt idx="474" formatCode="General">
                  <c:v>4.33121</c:v>
                </c:pt>
                <c:pt idx="475" formatCode="General">
                  <c:v>4.20474</c:v>
                </c:pt>
                <c:pt idx="476" formatCode="General">
                  <c:v>4.182049999999998</c:v>
                </c:pt>
                <c:pt idx="477" formatCode="General">
                  <c:v>4.08039</c:v>
                </c:pt>
                <c:pt idx="478" formatCode="General">
                  <c:v>3.980859999999997</c:v>
                </c:pt>
                <c:pt idx="479" formatCode="General">
                  <c:v>3.846809999999981</c:v>
                </c:pt>
                <c:pt idx="480" formatCode="General">
                  <c:v>3.79917</c:v>
                </c:pt>
                <c:pt idx="481" formatCode="General">
                  <c:v>3.70488</c:v>
                </c:pt>
                <c:pt idx="482" formatCode="General">
                  <c:v>3.61253</c:v>
                </c:pt>
                <c:pt idx="483" formatCode="General">
                  <c:v>3.536409999999981</c:v>
                </c:pt>
                <c:pt idx="484" formatCode="General">
                  <c:v>3.496539999999998</c:v>
                </c:pt>
                <c:pt idx="485" formatCode="General">
                  <c:v>3.41654999999998</c:v>
                </c:pt>
                <c:pt idx="486" formatCode="General">
                  <c:v>3.346429999999997</c:v>
                </c:pt>
                <c:pt idx="487" formatCode="General">
                  <c:v>3.27678</c:v>
                </c:pt>
                <c:pt idx="488" formatCode="General">
                  <c:v>3.25882</c:v>
                </c:pt>
                <c:pt idx="489" formatCode="General">
                  <c:v>3.16745</c:v>
                </c:pt>
                <c:pt idx="490" formatCode="General">
                  <c:v>3.061190000000001</c:v>
                </c:pt>
                <c:pt idx="491" formatCode="General">
                  <c:v>2.97717</c:v>
                </c:pt>
                <c:pt idx="492" formatCode="General">
                  <c:v>2.95928999999999</c:v>
                </c:pt>
                <c:pt idx="493" formatCode="General">
                  <c:v>2.896399999999997</c:v>
                </c:pt>
                <c:pt idx="494" formatCode="General">
                  <c:v>2.825819999999997</c:v>
                </c:pt>
                <c:pt idx="495" formatCode="General">
                  <c:v>2.708690000000001</c:v>
                </c:pt>
                <c:pt idx="496" formatCode="General">
                  <c:v>2.690590000000001</c:v>
                </c:pt>
                <c:pt idx="497" formatCode="General">
                  <c:v>2.634639999999999</c:v>
                </c:pt>
                <c:pt idx="498" formatCode="General">
                  <c:v>2.56396</c:v>
                </c:pt>
                <c:pt idx="499" formatCode="General">
                  <c:v>2.496489999999982</c:v>
                </c:pt>
                <c:pt idx="500" formatCode="General">
                  <c:v>2.482069999999997</c:v>
                </c:pt>
                <c:pt idx="501" formatCode="General">
                  <c:v>2.421239999999999</c:v>
                </c:pt>
                <c:pt idx="502" formatCode="General">
                  <c:v>2.3731</c:v>
                </c:pt>
                <c:pt idx="503" formatCode="General">
                  <c:v>2.319539999999998</c:v>
                </c:pt>
                <c:pt idx="504" formatCode="General">
                  <c:v>2.294110000000001</c:v>
                </c:pt>
                <c:pt idx="505" formatCode="General">
                  <c:v>2.21963</c:v>
                </c:pt>
                <c:pt idx="506" formatCode="General">
                  <c:v>2.159449999999983</c:v>
                </c:pt>
                <c:pt idx="507" formatCode="General">
                  <c:v>2.1103</c:v>
                </c:pt>
                <c:pt idx="508" formatCode="General">
                  <c:v>2.09858</c:v>
                </c:pt>
                <c:pt idx="509" formatCode="General">
                  <c:v>2.04305</c:v>
                </c:pt>
                <c:pt idx="510" formatCode="General">
                  <c:v>1.974710000000004</c:v>
                </c:pt>
                <c:pt idx="511" formatCode="General">
                  <c:v>1.91317</c:v>
                </c:pt>
                <c:pt idx="512" formatCode="General">
                  <c:v>1.90279</c:v>
                </c:pt>
                <c:pt idx="513" formatCode="General">
                  <c:v>1.85262</c:v>
                </c:pt>
                <c:pt idx="514" formatCode="General">
                  <c:v>1.81335</c:v>
                </c:pt>
                <c:pt idx="515" formatCode="General">
                  <c:v>1.76072</c:v>
                </c:pt>
                <c:pt idx="516" formatCode="General">
                  <c:v>1.750899999999996</c:v>
                </c:pt>
                <c:pt idx="517" formatCode="General">
                  <c:v>1.715869999999993</c:v>
                </c:pt>
                <c:pt idx="518" formatCode="General">
                  <c:v>1.67632</c:v>
                </c:pt>
                <c:pt idx="519" formatCode="General">
                  <c:v>1.61873</c:v>
                </c:pt>
                <c:pt idx="520" formatCode="General">
                  <c:v>1.60937</c:v>
                </c:pt>
                <c:pt idx="521" formatCode="General">
                  <c:v>1.56435</c:v>
                </c:pt>
                <c:pt idx="522" formatCode="General">
                  <c:v>1.52936</c:v>
                </c:pt>
                <c:pt idx="523" formatCode="General">
                  <c:v>1.491929999999991</c:v>
                </c:pt>
                <c:pt idx="524" formatCode="General">
                  <c:v>1.471009999999995</c:v>
                </c:pt>
                <c:pt idx="525" formatCode="General">
                  <c:v>1.431699999999991</c:v>
                </c:pt>
                <c:pt idx="526" formatCode="General">
                  <c:v>1.39908</c:v>
                </c:pt>
                <c:pt idx="527" formatCode="General">
                  <c:v>1.35595</c:v>
                </c:pt>
                <c:pt idx="528" formatCode="General">
                  <c:v>1.34986</c:v>
                </c:pt>
                <c:pt idx="529" formatCode="General">
                  <c:v>1.31698</c:v>
                </c:pt>
                <c:pt idx="530" formatCode="General">
                  <c:v>1.27525</c:v>
                </c:pt>
                <c:pt idx="531" formatCode="General">
                  <c:v>1.245129999999994</c:v>
                </c:pt>
                <c:pt idx="532" formatCode="General">
                  <c:v>1.24</c:v>
                </c:pt>
                <c:pt idx="533" formatCode="General">
                  <c:v>1.21254</c:v>
                </c:pt>
                <c:pt idx="534" formatCode="General">
                  <c:v>1.170140000000004</c:v>
                </c:pt>
                <c:pt idx="535" formatCode="General">
                  <c:v>1.13495</c:v>
                </c:pt>
                <c:pt idx="536" formatCode="General">
                  <c:v>1.12843</c:v>
                </c:pt>
                <c:pt idx="537" formatCode="General">
                  <c:v>1.10289</c:v>
                </c:pt>
                <c:pt idx="538" formatCode="General">
                  <c:v>1.07633</c:v>
                </c:pt>
                <c:pt idx="539" formatCode="General">
                  <c:v>1.03952</c:v>
                </c:pt>
                <c:pt idx="540" formatCode="General">
                  <c:v>1.033099999999995</c:v>
                </c:pt>
                <c:pt idx="541" formatCode="General">
                  <c:v>1.00922</c:v>
                </c:pt>
                <c:pt idx="542" formatCode="General">
                  <c:v>0.975271000000001</c:v>
                </c:pt>
                <c:pt idx="543" formatCode="General">
                  <c:v>0.951695000000004</c:v>
                </c:pt>
                <c:pt idx="544" formatCode="General">
                  <c:v>0.946151000000001</c:v>
                </c:pt>
                <c:pt idx="545" formatCode="General">
                  <c:v>0.918618</c:v>
                </c:pt>
                <c:pt idx="546" formatCode="General">
                  <c:v>0.89798</c:v>
                </c:pt>
                <c:pt idx="547" formatCode="General">
                  <c:v>0.880516999999996</c:v>
                </c:pt>
                <c:pt idx="548" formatCode="General">
                  <c:v>0.875235000000001</c:v>
                </c:pt>
                <c:pt idx="549" formatCode="General">
                  <c:v>0.843266999999997</c:v>
                </c:pt>
                <c:pt idx="550" formatCode="General">
                  <c:v>0.816875000000002</c:v>
                </c:pt>
                <c:pt idx="551" formatCode="General">
                  <c:v>0.799036</c:v>
                </c:pt>
                <c:pt idx="552" formatCode="General">
                  <c:v>0.793431999999998</c:v>
                </c:pt>
                <c:pt idx="553" formatCode="General">
                  <c:v>0.772073000000002</c:v>
                </c:pt>
                <c:pt idx="554" formatCode="General">
                  <c:v>0.746322</c:v>
                </c:pt>
                <c:pt idx="555" formatCode="General">
                  <c:v>0.728864000000001</c:v>
                </c:pt>
                <c:pt idx="556" formatCode="General">
                  <c:v>0.725674000000003</c:v>
                </c:pt>
                <c:pt idx="557" formatCode="General">
                  <c:v>0.702104000000001</c:v>
                </c:pt>
                <c:pt idx="558" formatCode="General">
                  <c:v>0.687831000000001</c:v>
                </c:pt>
                <c:pt idx="559" formatCode="General">
                  <c:v>0.672095000000004</c:v>
                </c:pt>
                <c:pt idx="560" formatCode="General">
                  <c:v>0.663389000000002</c:v>
                </c:pt>
                <c:pt idx="561" formatCode="General">
                  <c:v>0.648399000000003</c:v>
                </c:pt>
                <c:pt idx="562" formatCode="General">
                  <c:v>0.630105000000002</c:v>
                </c:pt>
                <c:pt idx="563" formatCode="General">
                  <c:v>0.610316</c:v>
                </c:pt>
                <c:pt idx="564" formatCode="General">
                  <c:v>0.606285000000001</c:v>
                </c:pt>
                <c:pt idx="565" formatCode="General">
                  <c:v>0.589455999999998</c:v>
                </c:pt>
                <c:pt idx="566" formatCode="General">
                  <c:v>0.575227</c:v>
                </c:pt>
                <c:pt idx="567" formatCode="General">
                  <c:v>0.560032</c:v>
                </c:pt>
                <c:pt idx="568" formatCode="General">
                  <c:v>0.552092</c:v>
                </c:pt>
                <c:pt idx="569" formatCode="General">
                  <c:v>0.540472</c:v>
                </c:pt>
                <c:pt idx="570" formatCode="General">
                  <c:v>0.527282</c:v>
                </c:pt>
                <c:pt idx="571" formatCode="General">
                  <c:v>0.509928</c:v>
                </c:pt>
                <c:pt idx="572" formatCode="General">
                  <c:v>0.507126999999998</c:v>
                </c:pt>
                <c:pt idx="573" formatCode="General">
                  <c:v>0.495185</c:v>
                </c:pt>
                <c:pt idx="574" formatCode="General">
                  <c:v>0.482795</c:v>
                </c:pt>
                <c:pt idx="575" formatCode="General">
                  <c:v>0.469254</c:v>
                </c:pt>
                <c:pt idx="576" formatCode="General">
                  <c:v>0.466289</c:v>
                </c:pt>
                <c:pt idx="577" formatCode="General">
                  <c:v>0.451004</c:v>
                </c:pt>
                <c:pt idx="578" formatCode="General">
                  <c:v>0.436216</c:v>
                </c:pt>
                <c:pt idx="579" formatCode="General">
                  <c:v>0.42393</c:v>
                </c:pt>
                <c:pt idx="580" formatCode="General">
                  <c:v>0.42119</c:v>
                </c:pt>
                <c:pt idx="581" formatCode="General">
                  <c:v>0.410781</c:v>
                </c:pt>
                <c:pt idx="582" formatCode="General">
                  <c:v>0.396562000000001</c:v>
                </c:pt>
                <c:pt idx="583" formatCode="General">
                  <c:v>0.386609</c:v>
                </c:pt>
                <c:pt idx="584" formatCode="General">
                  <c:v>0.384520000000001</c:v>
                </c:pt>
                <c:pt idx="585" formatCode="General">
                  <c:v>0.375084000000001</c:v>
                </c:pt>
                <c:pt idx="586" formatCode="General">
                  <c:v>0.362471</c:v>
                </c:pt>
                <c:pt idx="587" formatCode="General">
                  <c:v>0.35357</c:v>
                </c:pt>
                <c:pt idx="588" formatCode="General">
                  <c:v>0.351362000000001</c:v>
                </c:pt>
                <c:pt idx="589" formatCode="General">
                  <c:v>0.340918000000001</c:v>
                </c:pt>
                <c:pt idx="590" formatCode="General">
                  <c:v>0.330302000000001</c:v>
                </c:pt>
                <c:pt idx="591" formatCode="General">
                  <c:v>0.319433</c:v>
                </c:pt>
                <c:pt idx="592" formatCode="General">
                  <c:v>0.317369000000001</c:v>
                </c:pt>
                <c:pt idx="593" formatCode="General">
                  <c:v>0.30909</c:v>
                </c:pt>
                <c:pt idx="594" formatCode="General">
                  <c:v>0.301185</c:v>
                </c:pt>
                <c:pt idx="595" formatCode="General">
                  <c:v>0.290705</c:v>
                </c:pt>
                <c:pt idx="596" formatCode="General">
                  <c:v>0.289185</c:v>
                </c:pt>
                <c:pt idx="597" formatCode="General">
                  <c:v>0.282503</c:v>
                </c:pt>
                <c:pt idx="598" formatCode="General">
                  <c:v>0.275594</c:v>
                </c:pt>
                <c:pt idx="599" formatCode="General">
                  <c:v>0.26777</c:v>
                </c:pt>
                <c:pt idx="600" formatCode="General">
                  <c:v>0.263735</c:v>
                </c:pt>
                <c:pt idx="601" formatCode="General">
                  <c:v>0.258082</c:v>
                </c:pt>
                <c:pt idx="602" formatCode="General">
                  <c:v>0.251622</c:v>
                </c:pt>
                <c:pt idx="603" formatCode="General">
                  <c:v>0.242157</c:v>
                </c:pt>
                <c:pt idx="604" formatCode="General">
                  <c:v>0.240472</c:v>
                </c:pt>
                <c:pt idx="605" formatCode="General">
                  <c:v>0.232596</c:v>
                </c:pt>
                <c:pt idx="606" formatCode="General">
                  <c:v>0.225241</c:v>
                </c:pt>
                <c:pt idx="607" formatCode="General">
                  <c:v>0.21955</c:v>
                </c:pt>
                <c:pt idx="608" formatCode="General">
                  <c:v>0.21783</c:v>
                </c:pt>
                <c:pt idx="609" formatCode="General">
                  <c:v>0.210037</c:v>
                </c:pt>
                <c:pt idx="610" formatCode="General">
                  <c:v>0.205179</c:v>
                </c:pt>
                <c:pt idx="611" formatCode="General">
                  <c:v>0.199601</c:v>
                </c:pt>
                <c:pt idx="612" formatCode="General">
                  <c:v>0.198311</c:v>
                </c:pt>
                <c:pt idx="613" formatCode="General">
                  <c:v>0.191223</c:v>
                </c:pt>
                <c:pt idx="614" formatCode="General">
                  <c:v>0.187012000000001</c:v>
                </c:pt>
                <c:pt idx="615" formatCode="General">
                  <c:v>0.182118</c:v>
                </c:pt>
                <c:pt idx="616" formatCode="General">
                  <c:v>0.180927</c:v>
                </c:pt>
                <c:pt idx="617" formatCode="General">
                  <c:v>0.174027</c:v>
                </c:pt>
                <c:pt idx="618" formatCode="General">
                  <c:v>0.167684</c:v>
                </c:pt>
                <c:pt idx="619" formatCode="General">
                  <c:v>0.162622</c:v>
                </c:pt>
                <c:pt idx="620" formatCode="General">
                  <c:v>0.161753</c:v>
                </c:pt>
                <c:pt idx="621" formatCode="General">
                  <c:v>0.156301</c:v>
                </c:pt>
                <c:pt idx="622" formatCode="General">
                  <c:v>0.151862</c:v>
                </c:pt>
                <c:pt idx="623" formatCode="General">
                  <c:v>0.147439000000001</c:v>
                </c:pt>
                <c:pt idx="624" formatCode="General">
                  <c:v>0.146356</c:v>
                </c:pt>
                <c:pt idx="625" formatCode="General">
                  <c:v>0.142592</c:v>
                </c:pt>
                <c:pt idx="626" formatCode="General">
                  <c:v>0.137554</c:v>
                </c:pt>
                <c:pt idx="627" formatCode="General">
                  <c:v>0.134621</c:v>
                </c:pt>
                <c:pt idx="628" formatCode="General">
                  <c:v>0.133652</c:v>
                </c:pt>
                <c:pt idx="629" formatCode="General">
                  <c:v>0.129856</c:v>
                </c:pt>
                <c:pt idx="630" formatCode="General">
                  <c:v>0.124462</c:v>
                </c:pt>
                <c:pt idx="631" formatCode="General">
                  <c:v>0.120675</c:v>
                </c:pt>
                <c:pt idx="632" formatCode="General">
                  <c:v>0.119418</c:v>
                </c:pt>
                <c:pt idx="633" formatCode="General">
                  <c:v>0.11628</c:v>
                </c:pt>
                <c:pt idx="634" formatCode="General">
                  <c:v>0.112164</c:v>
                </c:pt>
                <c:pt idx="635" formatCode="General">
                  <c:v>0.108983</c:v>
                </c:pt>
                <c:pt idx="636" formatCode="General">
                  <c:v>0.108033</c:v>
                </c:pt>
                <c:pt idx="637" formatCode="General">
                  <c:v>0.105284</c:v>
                </c:pt>
                <c:pt idx="638" formatCode="General">
                  <c:v>0.102461</c:v>
                </c:pt>
              </c:numCache>
            </c:numRef>
          </c:yVal>
          <c:smooth val="0"/>
        </c:ser>
        <c:ser>
          <c:idx val="3"/>
          <c:order val="3"/>
          <c:tx>
            <c:v>Simulated Pregel</c:v>
          </c:tx>
          <c:marker>
            <c:symbol val="none"/>
          </c:marker>
          <c:xVal>
            <c:numRef>
              <c:f>Sheet1!$Q$3:$Q$1204</c:f>
              <c:numCache>
                <c:formatCode>General</c:formatCode>
                <c:ptCount val="1202"/>
                <c:pt idx="0">
                  <c:v>2.347790000000001</c:v>
                </c:pt>
                <c:pt idx="1">
                  <c:v>15.733</c:v>
                </c:pt>
                <c:pt idx="2">
                  <c:v>28.2068</c:v>
                </c:pt>
                <c:pt idx="3">
                  <c:v>40.54270000000001</c:v>
                </c:pt>
                <c:pt idx="4">
                  <c:v>43.62030000000013</c:v>
                </c:pt>
                <c:pt idx="5">
                  <c:v>56.488</c:v>
                </c:pt>
                <c:pt idx="6">
                  <c:v>69.28320000000002</c:v>
                </c:pt>
                <c:pt idx="7">
                  <c:v>82.0537</c:v>
                </c:pt>
                <c:pt idx="8">
                  <c:v>85.39279999999998</c:v>
                </c:pt>
                <c:pt idx="9">
                  <c:v>98.44000000000002</c:v>
                </c:pt>
                <c:pt idx="10">
                  <c:v>111.162</c:v>
                </c:pt>
                <c:pt idx="11">
                  <c:v>124.313</c:v>
                </c:pt>
                <c:pt idx="12">
                  <c:v>127.786</c:v>
                </c:pt>
                <c:pt idx="13">
                  <c:v>140.279</c:v>
                </c:pt>
                <c:pt idx="14">
                  <c:v>152.99</c:v>
                </c:pt>
                <c:pt idx="15">
                  <c:v>165.8380000000006</c:v>
                </c:pt>
                <c:pt idx="16">
                  <c:v>169.077</c:v>
                </c:pt>
                <c:pt idx="17">
                  <c:v>181.725</c:v>
                </c:pt>
                <c:pt idx="18">
                  <c:v>194.606</c:v>
                </c:pt>
                <c:pt idx="19">
                  <c:v>207.4</c:v>
                </c:pt>
                <c:pt idx="20">
                  <c:v>210.58</c:v>
                </c:pt>
                <c:pt idx="21">
                  <c:v>223.129</c:v>
                </c:pt>
                <c:pt idx="22">
                  <c:v>235.8510000000006</c:v>
                </c:pt>
                <c:pt idx="23">
                  <c:v>249.225</c:v>
                </c:pt>
                <c:pt idx="24">
                  <c:v>252.401</c:v>
                </c:pt>
                <c:pt idx="25">
                  <c:v>264.9089999999986</c:v>
                </c:pt>
                <c:pt idx="26">
                  <c:v>277.8179999999996</c:v>
                </c:pt>
                <c:pt idx="27">
                  <c:v>290.36</c:v>
                </c:pt>
                <c:pt idx="28">
                  <c:v>293.6720000000003</c:v>
                </c:pt>
                <c:pt idx="29">
                  <c:v>306.3640000000003</c:v>
                </c:pt>
                <c:pt idx="30">
                  <c:v>319.3640000000003</c:v>
                </c:pt>
                <c:pt idx="31">
                  <c:v>331.9139999999986</c:v>
                </c:pt>
                <c:pt idx="32">
                  <c:v>334.9289999999982</c:v>
                </c:pt>
                <c:pt idx="33">
                  <c:v>347.5309999999986</c:v>
                </c:pt>
                <c:pt idx="34">
                  <c:v>360.3179999999996</c:v>
                </c:pt>
                <c:pt idx="35">
                  <c:v>373.043</c:v>
                </c:pt>
                <c:pt idx="36">
                  <c:v>376.079</c:v>
                </c:pt>
                <c:pt idx="37">
                  <c:v>388.4699999999995</c:v>
                </c:pt>
                <c:pt idx="38">
                  <c:v>401.665</c:v>
                </c:pt>
                <c:pt idx="39">
                  <c:v>414.8369999999986</c:v>
                </c:pt>
                <c:pt idx="40">
                  <c:v>418.077</c:v>
                </c:pt>
                <c:pt idx="41">
                  <c:v>431.183</c:v>
                </c:pt>
                <c:pt idx="42">
                  <c:v>443.9219999999975</c:v>
                </c:pt>
                <c:pt idx="43">
                  <c:v>456.7109999999989</c:v>
                </c:pt>
                <c:pt idx="44">
                  <c:v>460.2349999999989</c:v>
                </c:pt>
                <c:pt idx="45">
                  <c:v>472.88</c:v>
                </c:pt>
                <c:pt idx="46">
                  <c:v>486.1209999999994</c:v>
                </c:pt>
                <c:pt idx="47">
                  <c:v>498.5540000000003</c:v>
                </c:pt>
                <c:pt idx="48">
                  <c:v>501.564</c:v>
                </c:pt>
                <c:pt idx="49">
                  <c:v>514.3630000000001</c:v>
                </c:pt>
                <c:pt idx="50">
                  <c:v>527.264</c:v>
                </c:pt>
                <c:pt idx="51">
                  <c:v>540.09</c:v>
                </c:pt>
                <c:pt idx="52">
                  <c:v>543.1990000000005</c:v>
                </c:pt>
                <c:pt idx="53">
                  <c:v>555.8479999999963</c:v>
                </c:pt>
                <c:pt idx="54">
                  <c:v>569.0579999999974</c:v>
                </c:pt>
                <c:pt idx="55">
                  <c:v>581.754</c:v>
                </c:pt>
                <c:pt idx="56">
                  <c:v>585.114</c:v>
                </c:pt>
                <c:pt idx="57">
                  <c:v>597.635</c:v>
                </c:pt>
                <c:pt idx="58">
                  <c:v>610.154</c:v>
                </c:pt>
                <c:pt idx="59">
                  <c:v>622.878</c:v>
                </c:pt>
                <c:pt idx="60">
                  <c:v>626.107</c:v>
                </c:pt>
                <c:pt idx="61">
                  <c:v>639.244</c:v>
                </c:pt>
                <c:pt idx="62">
                  <c:v>652.028</c:v>
                </c:pt>
                <c:pt idx="63">
                  <c:v>664.758</c:v>
                </c:pt>
                <c:pt idx="64">
                  <c:v>668.086</c:v>
                </c:pt>
                <c:pt idx="65">
                  <c:v>680.6800000000005</c:v>
                </c:pt>
                <c:pt idx="66">
                  <c:v>693.2760000000005</c:v>
                </c:pt>
                <c:pt idx="67">
                  <c:v>705.8019999999979</c:v>
                </c:pt>
                <c:pt idx="68">
                  <c:v>709.1940000000005</c:v>
                </c:pt>
                <c:pt idx="69">
                  <c:v>721.995</c:v>
                </c:pt>
                <c:pt idx="70">
                  <c:v>734.553</c:v>
                </c:pt>
                <c:pt idx="71">
                  <c:v>747.594</c:v>
                </c:pt>
                <c:pt idx="72">
                  <c:v>750.746</c:v>
                </c:pt>
                <c:pt idx="73">
                  <c:v>763.3499999999979</c:v>
                </c:pt>
                <c:pt idx="74">
                  <c:v>775.8169999999974</c:v>
                </c:pt>
                <c:pt idx="75">
                  <c:v>788.875</c:v>
                </c:pt>
                <c:pt idx="76">
                  <c:v>792.087</c:v>
                </c:pt>
                <c:pt idx="77">
                  <c:v>804.889</c:v>
                </c:pt>
                <c:pt idx="78">
                  <c:v>817.3119999999974</c:v>
                </c:pt>
                <c:pt idx="79">
                  <c:v>829.97</c:v>
                </c:pt>
                <c:pt idx="80">
                  <c:v>833.096</c:v>
                </c:pt>
                <c:pt idx="81">
                  <c:v>846.0409999999994</c:v>
                </c:pt>
                <c:pt idx="82">
                  <c:v>858.8519999999974</c:v>
                </c:pt>
                <c:pt idx="83">
                  <c:v>871.9569999999974</c:v>
                </c:pt>
                <c:pt idx="84">
                  <c:v>874.985</c:v>
                </c:pt>
                <c:pt idx="85">
                  <c:v>887.5980000000005</c:v>
                </c:pt>
                <c:pt idx="86">
                  <c:v>900.3</c:v>
                </c:pt>
                <c:pt idx="87">
                  <c:v>913.1930000000005</c:v>
                </c:pt>
                <c:pt idx="88">
                  <c:v>916.258</c:v>
                </c:pt>
                <c:pt idx="89">
                  <c:v>929.398</c:v>
                </c:pt>
                <c:pt idx="90">
                  <c:v>941.8489999999994</c:v>
                </c:pt>
                <c:pt idx="91">
                  <c:v>954.898</c:v>
                </c:pt>
                <c:pt idx="92">
                  <c:v>957.9519999999974</c:v>
                </c:pt>
                <c:pt idx="93">
                  <c:v>970.3169999999974</c:v>
                </c:pt>
                <c:pt idx="94">
                  <c:v>983.686</c:v>
                </c:pt>
                <c:pt idx="95">
                  <c:v>996.481</c:v>
                </c:pt>
                <c:pt idx="96">
                  <c:v>999.777</c:v>
                </c:pt>
                <c:pt idx="97">
                  <c:v>1012.829999999999</c:v>
                </c:pt>
                <c:pt idx="98">
                  <c:v>1025.67</c:v>
                </c:pt>
                <c:pt idx="99">
                  <c:v>1038.57</c:v>
                </c:pt>
                <c:pt idx="100">
                  <c:v>1041.79</c:v>
                </c:pt>
                <c:pt idx="101">
                  <c:v>1054.79</c:v>
                </c:pt>
                <c:pt idx="102">
                  <c:v>1067.13</c:v>
                </c:pt>
                <c:pt idx="103">
                  <c:v>1079.54</c:v>
                </c:pt>
                <c:pt idx="104">
                  <c:v>1082.53</c:v>
                </c:pt>
                <c:pt idx="105">
                  <c:v>1095.37</c:v>
                </c:pt>
                <c:pt idx="106">
                  <c:v>1108.61</c:v>
                </c:pt>
                <c:pt idx="107">
                  <c:v>1121.15</c:v>
                </c:pt>
                <c:pt idx="108">
                  <c:v>1124.43</c:v>
                </c:pt>
                <c:pt idx="109">
                  <c:v>1136.99</c:v>
                </c:pt>
                <c:pt idx="110">
                  <c:v>1149.83</c:v>
                </c:pt>
                <c:pt idx="111">
                  <c:v>1162.54</c:v>
                </c:pt>
                <c:pt idx="112">
                  <c:v>1165.73</c:v>
                </c:pt>
                <c:pt idx="113">
                  <c:v>1178.3</c:v>
                </c:pt>
                <c:pt idx="114">
                  <c:v>1191.43</c:v>
                </c:pt>
                <c:pt idx="115">
                  <c:v>1203.72</c:v>
                </c:pt>
                <c:pt idx="116">
                  <c:v>1206.96</c:v>
                </c:pt>
                <c:pt idx="117">
                  <c:v>1220.09</c:v>
                </c:pt>
                <c:pt idx="118">
                  <c:v>1233.0</c:v>
                </c:pt>
                <c:pt idx="119">
                  <c:v>1246.42</c:v>
                </c:pt>
                <c:pt idx="120">
                  <c:v>1249.44</c:v>
                </c:pt>
                <c:pt idx="121">
                  <c:v>1262.61</c:v>
                </c:pt>
                <c:pt idx="122">
                  <c:v>1275.58</c:v>
                </c:pt>
                <c:pt idx="123">
                  <c:v>1288.08</c:v>
                </c:pt>
                <c:pt idx="124">
                  <c:v>1291.22</c:v>
                </c:pt>
                <c:pt idx="125">
                  <c:v>1304.16</c:v>
                </c:pt>
                <c:pt idx="126">
                  <c:v>1316.72</c:v>
                </c:pt>
                <c:pt idx="127">
                  <c:v>1329.36</c:v>
                </c:pt>
                <c:pt idx="128">
                  <c:v>1332.5</c:v>
                </c:pt>
                <c:pt idx="129">
                  <c:v>1345.35</c:v>
                </c:pt>
                <c:pt idx="130">
                  <c:v>1358.09</c:v>
                </c:pt>
                <c:pt idx="131">
                  <c:v>1371.07</c:v>
                </c:pt>
                <c:pt idx="132">
                  <c:v>1374.22</c:v>
                </c:pt>
                <c:pt idx="133">
                  <c:v>1386.91</c:v>
                </c:pt>
                <c:pt idx="134">
                  <c:v>1399.96</c:v>
                </c:pt>
                <c:pt idx="135">
                  <c:v>1412.76</c:v>
                </c:pt>
                <c:pt idx="136">
                  <c:v>1416.07</c:v>
                </c:pt>
                <c:pt idx="137">
                  <c:v>1429.01</c:v>
                </c:pt>
                <c:pt idx="138">
                  <c:v>1441.44</c:v>
                </c:pt>
                <c:pt idx="139">
                  <c:v>1453.78</c:v>
                </c:pt>
                <c:pt idx="140">
                  <c:v>1456.95</c:v>
                </c:pt>
                <c:pt idx="141">
                  <c:v>1469.44</c:v>
                </c:pt>
                <c:pt idx="142">
                  <c:v>1482.23</c:v>
                </c:pt>
                <c:pt idx="143">
                  <c:v>1495.53</c:v>
                </c:pt>
                <c:pt idx="144">
                  <c:v>1498.78</c:v>
                </c:pt>
                <c:pt idx="145">
                  <c:v>1511.68</c:v>
                </c:pt>
                <c:pt idx="146">
                  <c:v>1524.17</c:v>
                </c:pt>
                <c:pt idx="147">
                  <c:v>1537.21</c:v>
                </c:pt>
                <c:pt idx="148">
                  <c:v>1540.38</c:v>
                </c:pt>
                <c:pt idx="149">
                  <c:v>1552.76</c:v>
                </c:pt>
                <c:pt idx="150">
                  <c:v>1565.5</c:v>
                </c:pt>
                <c:pt idx="151">
                  <c:v>1578.31</c:v>
                </c:pt>
                <c:pt idx="152">
                  <c:v>1581.44</c:v>
                </c:pt>
                <c:pt idx="153">
                  <c:v>1594.3</c:v>
                </c:pt>
                <c:pt idx="154">
                  <c:v>1607.45</c:v>
                </c:pt>
                <c:pt idx="155">
                  <c:v>1619.83</c:v>
                </c:pt>
                <c:pt idx="156">
                  <c:v>1623.11</c:v>
                </c:pt>
                <c:pt idx="157">
                  <c:v>1636.4</c:v>
                </c:pt>
                <c:pt idx="158">
                  <c:v>1649.53</c:v>
                </c:pt>
                <c:pt idx="159">
                  <c:v>1662.13</c:v>
                </c:pt>
                <c:pt idx="160">
                  <c:v>1665.41</c:v>
                </c:pt>
                <c:pt idx="161">
                  <c:v>1678.32</c:v>
                </c:pt>
                <c:pt idx="162">
                  <c:v>1691.46</c:v>
                </c:pt>
                <c:pt idx="163">
                  <c:v>1704.38</c:v>
                </c:pt>
                <c:pt idx="164">
                  <c:v>1707.71</c:v>
                </c:pt>
                <c:pt idx="165">
                  <c:v>1720.44</c:v>
                </c:pt>
                <c:pt idx="166">
                  <c:v>1733.53</c:v>
                </c:pt>
                <c:pt idx="167">
                  <c:v>1745.96</c:v>
                </c:pt>
                <c:pt idx="168">
                  <c:v>1749.35</c:v>
                </c:pt>
                <c:pt idx="169">
                  <c:v>1761.51</c:v>
                </c:pt>
                <c:pt idx="170">
                  <c:v>1774.77</c:v>
                </c:pt>
                <c:pt idx="171">
                  <c:v>1787.34</c:v>
                </c:pt>
                <c:pt idx="172">
                  <c:v>1790.45</c:v>
                </c:pt>
                <c:pt idx="173">
                  <c:v>1803.14</c:v>
                </c:pt>
                <c:pt idx="174">
                  <c:v>1816.1</c:v>
                </c:pt>
                <c:pt idx="175">
                  <c:v>1828.58</c:v>
                </c:pt>
                <c:pt idx="176">
                  <c:v>1831.96</c:v>
                </c:pt>
                <c:pt idx="177">
                  <c:v>1844.54</c:v>
                </c:pt>
                <c:pt idx="178">
                  <c:v>1857.3</c:v>
                </c:pt>
                <c:pt idx="179">
                  <c:v>1869.82</c:v>
                </c:pt>
                <c:pt idx="180">
                  <c:v>1872.89</c:v>
                </c:pt>
                <c:pt idx="181">
                  <c:v>1885.61</c:v>
                </c:pt>
                <c:pt idx="182">
                  <c:v>1898.91</c:v>
                </c:pt>
                <c:pt idx="183">
                  <c:v>1911.68</c:v>
                </c:pt>
                <c:pt idx="184">
                  <c:v>1914.6</c:v>
                </c:pt>
                <c:pt idx="185">
                  <c:v>1927.34</c:v>
                </c:pt>
                <c:pt idx="186">
                  <c:v>1940.34</c:v>
                </c:pt>
                <c:pt idx="187">
                  <c:v>1953.42</c:v>
                </c:pt>
                <c:pt idx="188">
                  <c:v>1956.72</c:v>
                </c:pt>
                <c:pt idx="189">
                  <c:v>1969.91</c:v>
                </c:pt>
                <c:pt idx="190">
                  <c:v>1982.7</c:v>
                </c:pt>
                <c:pt idx="191">
                  <c:v>1995.57</c:v>
                </c:pt>
                <c:pt idx="192">
                  <c:v>1999.08</c:v>
                </c:pt>
                <c:pt idx="193">
                  <c:v>2011.64</c:v>
                </c:pt>
                <c:pt idx="194">
                  <c:v>2024.68</c:v>
                </c:pt>
                <c:pt idx="195">
                  <c:v>2037.82</c:v>
                </c:pt>
                <c:pt idx="196">
                  <c:v>2040.97</c:v>
                </c:pt>
                <c:pt idx="197">
                  <c:v>2053.99</c:v>
                </c:pt>
                <c:pt idx="198">
                  <c:v>2067.12</c:v>
                </c:pt>
                <c:pt idx="199">
                  <c:v>2079.72</c:v>
                </c:pt>
                <c:pt idx="200">
                  <c:v>2082.890000000001</c:v>
                </c:pt>
                <c:pt idx="201">
                  <c:v>2095.910000000001</c:v>
                </c:pt>
                <c:pt idx="202">
                  <c:v>2108.350000000002</c:v>
                </c:pt>
                <c:pt idx="203">
                  <c:v>2121.6</c:v>
                </c:pt>
                <c:pt idx="204">
                  <c:v>2124.77</c:v>
                </c:pt>
                <c:pt idx="205">
                  <c:v>2137.370000000002</c:v>
                </c:pt>
                <c:pt idx="206">
                  <c:v>2149.65</c:v>
                </c:pt>
                <c:pt idx="207">
                  <c:v>2162.92</c:v>
                </c:pt>
                <c:pt idx="208">
                  <c:v>2165.88</c:v>
                </c:pt>
                <c:pt idx="209">
                  <c:v>2178.76</c:v>
                </c:pt>
                <c:pt idx="210">
                  <c:v>2191.4</c:v>
                </c:pt>
                <c:pt idx="211">
                  <c:v>2204.28</c:v>
                </c:pt>
                <c:pt idx="212">
                  <c:v>2207.61</c:v>
                </c:pt>
                <c:pt idx="213">
                  <c:v>2219.870000000002</c:v>
                </c:pt>
                <c:pt idx="214">
                  <c:v>2232.26</c:v>
                </c:pt>
                <c:pt idx="215">
                  <c:v>2245.2</c:v>
                </c:pt>
                <c:pt idx="216">
                  <c:v>2248.48</c:v>
                </c:pt>
                <c:pt idx="217">
                  <c:v>2261.23</c:v>
                </c:pt>
                <c:pt idx="218">
                  <c:v>2273.970000000001</c:v>
                </c:pt>
                <c:pt idx="219">
                  <c:v>2286.58</c:v>
                </c:pt>
                <c:pt idx="220">
                  <c:v>2289.67</c:v>
                </c:pt>
                <c:pt idx="221">
                  <c:v>2302.350000000002</c:v>
                </c:pt>
                <c:pt idx="222">
                  <c:v>2315.23</c:v>
                </c:pt>
                <c:pt idx="223">
                  <c:v>2328.32</c:v>
                </c:pt>
                <c:pt idx="224">
                  <c:v>2331.410000000001</c:v>
                </c:pt>
                <c:pt idx="225">
                  <c:v>2344.72</c:v>
                </c:pt>
                <c:pt idx="226">
                  <c:v>2357.970000000001</c:v>
                </c:pt>
                <c:pt idx="227">
                  <c:v>2370.78</c:v>
                </c:pt>
                <c:pt idx="228">
                  <c:v>2373.68</c:v>
                </c:pt>
                <c:pt idx="229">
                  <c:v>2386.390000000001</c:v>
                </c:pt>
                <c:pt idx="230">
                  <c:v>2399.3</c:v>
                </c:pt>
                <c:pt idx="231">
                  <c:v>2411.970000000001</c:v>
                </c:pt>
                <c:pt idx="232">
                  <c:v>2414.890000000001</c:v>
                </c:pt>
                <c:pt idx="233">
                  <c:v>2427.58</c:v>
                </c:pt>
                <c:pt idx="234">
                  <c:v>2440.470000000001</c:v>
                </c:pt>
                <c:pt idx="235">
                  <c:v>2453.470000000001</c:v>
                </c:pt>
                <c:pt idx="236">
                  <c:v>2456.57</c:v>
                </c:pt>
                <c:pt idx="237">
                  <c:v>2469.470000000001</c:v>
                </c:pt>
                <c:pt idx="238">
                  <c:v>2482.09</c:v>
                </c:pt>
                <c:pt idx="239">
                  <c:v>2494.870000000002</c:v>
                </c:pt>
                <c:pt idx="240">
                  <c:v>2497.92</c:v>
                </c:pt>
                <c:pt idx="241">
                  <c:v>2510.950000000001</c:v>
                </c:pt>
                <c:pt idx="242">
                  <c:v>2524.4</c:v>
                </c:pt>
                <c:pt idx="243">
                  <c:v>2537.25</c:v>
                </c:pt>
                <c:pt idx="244">
                  <c:v>2540.23</c:v>
                </c:pt>
                <c:pt idx="245">
                  <c:v>2553.01</c:v>
                </c:pt>
                <c:pt idx="246">
                  <c:v>2565.44</c:v>
                </c:pt>
                <c:pt idx="247">
                  <c:v>2578.07</c:v>
                </c:pt>
                <c:pt idx="248">
                  <c:v>2581.07</c:v>
                </c:pt>
                <c:pt idx="249">
                  <c:v>2593.890000000001</c:v>
                </c:pt>
                <c:pt idx="250">
                  <c:v>2606.370000000002</c:v>
                </c:pt>
                <c:pt idx="251">
                  <c:v>2619.350000000002</c:v>
                </c:pt>
                <c:pt idx="252">
                  <c:v>2622.49</c:v>
                </c:pt>
                <c:pt idx="253">
                  <c:v>2635.8</c:v>
                </c:pt>
                <c:pt idx="254">
                  <c:v>2648.64</c:v>
                </c:pt>
                <c:pt idx="255">
                  <c:v>2661.11</c:v>
                </c:pt>
                <c:pt idx="256">
                  <c:v>2664.38</c:v>
                </c:pt>
                <c:pt idx="257">
                  <c:v>2677.350000000002</c:v>
                </c:pt>
                <c:pt idx="258">
                  <c:v>2690.28</c:v>
                </c:pt>
                <c:pt idx="259">
                  <c:v>2702.96</c:v>
                </c:pt>
                <c:pt idx="260">
                  <c:v>2706.0</c:v>
                </c:pt>
                <c:pt idx="261">
                  <c:v>2718.870000000002</c:v>
                </c:pt>
                <c:pt idx="262">
                  <c:v>2731.61</c:v>
                </c:pt>
                <c:pt idx="263">
                  <c:v>2744.62</c:v>
                </c:pt>
                <c:pt idx="264">
                  <c:v>2747.69</c:v>
                </c:pt>
                <c:pt idx="265">
                  <c:v>2760.82</c:v>
                </c:pt>
                <c:pt idx="266">
                  <c:v>2773.42</c:v>
                </c:pt>
                <c:pt idx="267">
                  <c:v>2785.9</c:v>
                </c:pt>
                <c:pt idx="268">
                  <c:v>2789.16</c:v>
                </c:pt>
                <c:pt idx="269">
                  <c:v>2802.22</c:v>
                </c:pt>
                <c:pt idx="270">
                  <c:v>2815.04</c:v>
                </c:pt>
                <c:pt idx="271">
                  <c:v>2827.830000000002</c:v>
                </c:pt>
                <c:pt idx="272">
                  <c:v>2831.09</c:v>
                </c:pt>
                <c:pt idx="273">
                  <c:v>2843.5</c:v>
                </c:pt>
                <c:pt idx="274">
                  <c:v>2856.16</c:v>
                </c:pt>
                <c:pt idx="275">
                  <c:v>2869.17</c:v>
                </c:pt>
                <c:pt idx="276">
                  <c:v>2872.38</c:v>
                </c:pt>
                <c:pt idx="277">
                  <c:v>2885.330000000002</c:v>
                </c:pt>
                <c:pt idx="278">
                  <c:v>2897.810000000002</c:v>
                </c:pt>
                <c:pt idx="279">
                  <c:v>2910.66</c:v>
                </c:pt>
                <c:pt idx="280">
                  <c:v>2913.79</c:v>
                </c:pt>
                <c:pt idx="281">
                  <c:v>2926.410000000001</c:v>
                </c:pt>
                <c:pt idx="282">
                  <c:v>2939.27</c:v>
                </c:pt>
                <c:pt idx="283">
                  <c:v>2952.52</c:v>
                </c:pt>
                <c:pt idx="284">
                  <c:v>2955.76</c:v>
                </c:pt>
                <c:pt idx="285">
                  <c:v>2968.34</c:v>
                </c:pt>
                <c:pt idx="286">
                  <c:v>2980.890000000001</c:v>
                </c:pt>
                <c:pt idx="287">
                  <c:v>2993.830000000002</c:v>
                </c:pt>
                <c:pt idx="288">
                  <c:v>2997.05</c:v>
                </c:pt>
                <c:pt idx="289">
                  <c:v>3009.53</c:v>
                </c:pt>
                <c:pt idx="290">
                  <c:v>3022.910000000001</c:v>
                </c:pt>
                <c:pt idx="291">
                  <c:v>3035.56</c:v>
                </c:pt>
                <c:pt idx="292">
                  <c:v>3038.76</c:v>
                </c:pt>
                <c:pt idx="293">
                  <c:v>3051.55</c:v>
                </c:pt>
                <c:pt idx="294">
                  <c:v>3065.02</c:v>
                </c:pt>
                <c:pt idx="295">
                  <c:v>3077.49</c:v>
                </c:pt>
                <c:pt idx="296">
                  <c:v>3080.72</c:v>
                </c:pt>
                <c:pt idx="297">
                  <c:v>3093.03</c:v>
                </c:pt>
                <c:pt idx="298">
                  <c:v>3105.6</c:v>
                </c:pt>
                <c:pt idx="299">
                  <c:v>3118.64</c:v>
                </c:pt>
                <c:pt idx="300">
                  <c:v>3121.9</c:v>
                </c:pt>
                <c:pt idx="301">
                  <c:v>3135.02</c:v>
                </c:pt>
                <c:pt idx="302">
                  <c:v>3147.890000000001</c:v>
                </c:pt>
                <c:pt idx="303">
                  <c:v>3160.54</c:v>
                </c:pt>
                <c:pt idx="304">
                  <c:v>3163.69</c:v>
                </c:pt>
                <c:pt idx="305">
                  <c:v>3176.64</c:v>
                </c:pt>
                <c:pt idx="306">
                  <c:v>3189.28</c:v>
                </c:pt>
                <c:pt idx="307">
                  <c:v>3201.930000000001</c:v>
                </c:pt>
                <c:pt idx="308">
                  <c:v>3205.01</c:v>
                </c:pt>
                <c:pt idx="309">
                  <c:v>3218.3</c:v>
                </c:pt>
                <c:pt idx="310">
                  <c:v>3231.26</c:v>
                </c:pt>
                <c:pt idx="311">
                  <c:v>3243.82</c:v>
                </c:pt>
                <c:pt idx="312">
                  <c:v>3246.98</c:v>
                </c:pt>
                <c:pt idx="313">
                  <c:v>3259.73</c:v>
                </c:pt>
                <c:pt idx="314">
                  <c:v>3272.58</c:v>
                </c:pt>
                <c:pt idx="315">
                  <c:v>3285.16</c:v>
                </c:pt>
                <c:pt idx="316">
                  <c:v>3288.16</c:v>
                </c:pt>
                <c:pt idx="317">
                  <c:v>3301.65</c:v>
                </c:pt>
                <c:pt idx="318">
                  <c:v>3314.44</c:v>
                </c:pt>
                <c:pt idx="319">
                  <c:v>3327.12</c:v>
                </c:pt>
                <c:pt idx="320">
                  <c:v>3330.22</c:v>
                </c:pt>
                <c:pt idx="321">
                  <c:v>3342.94</c:v>
                </c:pt>
                <c:pt idx="322">
                  <c:v>3355.62</c:v>
                </c:pt>
                <c:pt idx="323">
                  <c:v>3367.86</c:v>
                </c:pt>
                <c:pt idx="324">
                  <c:v>3371.02</c:v>
                </c:pt>
                <c:pt idx="325">
                  <c:v>3384.1</c:v>
                </c:pt>
                <c:pt idx="326">
                  <c:v>3397.13</c:v>
                </c:pt>
                <c:pt idx="327">
                  <c:v>3410.14</c:v>
                </c:pt>
                <c:pt idx="328">
                  <c:v>3413.36</c:v>
                </c:pt>
                <c:pt idx="329">
                  <c:v>3426.11</c:v>
                </c:pt>
                <c:pt idx="330">
                  <c:v>3438.63</c:v>
                </c:pt>
                <c:pt idx="331">
                  <c:v>3451.05</c:v>
                </c:pt>
                <c:pt idx="332">
                  <c:v>3454.16</c:v>
                </c:pt>
                <c:pt idx="333">
                  <c:v>3467.850000000002</c:v>
                </c:pt>
                <c:pt idx="334">
                  <c:v>3479.84</c:v>
                </c:pt>
                <c:pt idx="335">
                  <c:v>3492.86</c:v>
                </c:pt>
                <c:pt idx="336">
                  <c:v>3496.16</c:v>
                </c:pt>
                <c:pt idx="337">
                  <c:v>3509.01</c:v>
                </c:pt>
                <c:pt idx="338">
                  <c:v>3521.68</c:v>
                </c:pt>
                <c:pt idx="339">
                  <c:v>3534.810000000002</c:v>
                </c:pt>
                <c:pt idx="340">
                  <c:v>3537.86</c:v>
                </c:pt>
                <c:pt idx="341">
                  <c:v>3550.79</c:v>
                </c:pt>
                <c:pt idx="342">
                  <c:v>3563.48</c:v>
                </c:pt>
                <c:pt idx="343">
                  <c:v>3576.52</c:v>
                </c:pt>
                <c:pt idx="344">
                  <c:v>3579.59</c:v>
                </c:pt>
                <c:pt idx="345">
                  <c:v>3592.350000000002</c:v>
                </c:pt>
                <c:pt idx="346">
                  <c:v>3604.74</c:v>
                </c:pt>
                <c:pt idx="347">
                  <c:v>3617.810000000002</c:v>
                </c:pt>
                <c:pt idx="348">
                  <c:v>3621.01</c:v>
                </c:pt>
                <c:pt idx="349">
                  <c:v>3633.58</c:v>
                </c:pt>
                <c:pt idx="350">
                  <c:v>3645.71</c:v>
                </c:pt>
                <c:pt idx="351">
                  <c:v>3658.49</c:v>
                </c:pt>
                <c:pt idx="352">
                  <c:v>3661.450000000001</c:v>
                </c:pt>
                <c:pt idx="353">
                  <c:v>3674.19</c:v>
                </c:pt>
                <c:pt idx="354">
                  <c:v>3686.92</c:v>
                </c:pt>
                <c:pt idx="355">
                  <c:v>3700.17</c:v>
                </c:pt>
                <c:pt idx="356">
                  <c:v>3703.25</c:v>
                </c:pt>
                <c:pt idx="357">
                  <c:v>3716.11</c:v>
                </c:pt>
                <c:pt idx="358">
                  <c:v>3729.36</c:v>
                </c:pt>
                <c:pt idx="359">
                  <c:v>3742.24</c:v>
                </c:pt>
                <c:pt idx="360">
                  <c:v>3745.55</c:v>
                </c:pt>
                <c:pt idx="361">
                  <c:v>3758.370000000002</c:v>
                </c:pt>
                <c:pt idx="362">
                  <c:v>3771.15</c:v>
                </c:pt>
                <c:pt idx="363">
                  <c:v>3783.910000000001</c:v>
                </c:pt>
                <c:pt idx="364">
                  <c:v>3787.05</c:v>
                </c:pt>
                <c:pt idx="365">
                  <c:v>3799.59</c:v>
                </c:pt>
                <c:pt idx="366">
                  <c:v>3812.48</c:v>
                </c:pt>
                <c:pt idx="367">
                  <c:v>3825.59</c:v>
                </c:pt>
                <c:pt idx="368">
                  <c:v>3828.61</c:v>
                </c:pt>
                <c:pt idx="369">
                  <c:v>3841.22</c:v>
                </c:pt>
                <c:pt idx="370">
                  <c:v>3853.830000000002</c:v>
                </c:pt>
                <c:pt idx="371">
                  <c:v>3867.08</c:v>
                </c:pt>
                <c:pt idx="372">
                  <c:v>3870.32</c:v>
                </c:pt>
                <c:pt idx="373">
                  <c:v>3883.06</c:v>
                </c:pt>
                <c:pt idx="374">
                  <c:v>3895.59</c:v>
                </c:pt>
                <c:pt idx="375">
                  <c:v>3908.830000000002</c:v>
                </c:pt>
                <c:pt idx="376">
                  <c:v>3911.870000000002</c:v>
                </c:pt>
                <c:pt idx="377">
                  <c:v>3924.63</c:v>
                </c:pt>
                <c:pt idx="378">
                  <c:v>3937.28</c:v>
                </c:pt>
                <c:pt idx="379">
                  <c:v>3950.01</c:v>
                </c:pt>
                <c:pt idx="380">
                  <c:v>3953.15</c:v>
                </c:pt>
                <c:pt idx="381">
                  <c:v>3966.27</c:v>
                </c:pt>
                <c:pt idx="382">
                  <c:v>3978.88</c:v>
                </c:pt>
                <c:pt idx="383">
                  <c:v>3992.11</c:v>
                </c:pt>
                <c:pt idx="384">
                  <c:v>3995.19</c:v>
                </c:pt>
                <c:pt idx="385">
                  <c:v>4008.4</c:v>
                </c:pt>
                <c:pt idx="386">
                  <c:v>4021.3</c:v>
                </c:pt>
                <c:pt idx="387">
                  <c:v>4033.930000000001</c:v>
                </c:pt>
                <c:pt idx="388">
                  <c:v>4037.52</c:v>
                </c:pt>
                <c:pt idx="389">
                  <c:v>4050.66</c:v>
                </c:pt>
                <c:pt idx="390">
                  <c:v>4063.450000000001</c:v>
                </c:pt>
                <c:pt idx="391">
                  <c:v>4076.14</c:v>
                </c:pt>
                <c:pt idx="392">
                  <c:v>4079.2</c:v>
                </c:pt>
                <c:pt idx="393">
                  <c:v>4092.78</c:v>
                </c:pt>
                <c:pt idx="394">
                  <c:v>4105.610000000002</c:v>
                </c:pt>
                <c:pt idx="395">
                  <c:v>4118.34</c:v>
                </c:pt>
                <c:pt idx="396">
                  <c:v>4121.58</c:v>
                </c:pt>
                <c:pt idx="397">
                  <c:v>4134.320000000002</c:v>
                </c:pt>
                <c:pt idx="398">
                  <c:v>4146.81</c:v>
                </c:pt>
                <c:pt idx="399">
                  <c:v>4159.73</c:v>
                </c:pt>
                <c:pt idx="400">
                  <c:v>4163.13</c:v>
                </c:pt>
                <c:pt idx="401">
                  <c:v>4175.75</c:v>
                </c:pt>
                <c:pt idx="402">
                  <c:v>4188.18</c:v>
                </c:pt>
                <c:pt idx="403">
                  <c:v>4201.21</c:v>
                </c:pt>
                <c:pt idx="404">
                  <c:v>4204.34</c:v>
                </c:pt>
                <c:pt idx="405">
                  <c:v>4216.74</c:v>
                </c:pt>
                <c:pt idx="406">
                  <c:v>4229.34</c:v>
                </c:pt>
                <c:pt idx="407">
                  <c:v>4241.93</c:v>
                </c:pt>
                <c:pt idx="408">
                  <c:v>4245.48</c:v>
                </c:pt>
                <c:pt idx="409">
                  <c:v>4258.0</c:v>
                </c:pt>
                <c:pt idx="410">
                  <c:v>4270.610000000002</c:v>
                </c:pt>
                <c:pt idx="411">
                  <c:v>4283.3</c:v>
                </c:pt>
                <c:pt idx="412">
                  <c:v>4286.48</c:v>
                </c:pt>
                <c:pt idx="413">
                  <c:v>4299.41</c:v>
                </c:pt>
                <c:pt idx="414">
                  <c:v>4311.56</c:v>
                </c:pt>
                <c:pt idx="415">
                  <c:v>4324.57</c:v>
                </c:pt>
                <c:pt idx="416">
                  <c:v>4327.77</c:v>
                </c:pt>
                <c:pt idx="417">
                  <c:v>4340.5</c:v>
                </c:pt>
                <c:pt idx="418">
                  <c:v>4352.85</c:v>
                </c:pt>
                <c:pt idx="419">
                  <c:v>4365.81</c:v>
                </c:pt>
                <c:pt idx="420">
                  <c:v>4369.09</c:v>
                </c:pt>
                <c:pt idx="421">
                  <c:v>4381.79</c:v>
                </c:pt>
                <c:pt idx="422">
                  <c:v>4394.59</c:v>
                </c:pt>
                <c:pt idx="423">
                  <c:v>4407.23</c:v>
                </c:pt>
                <c:pt idx="424">
                  <c:v>4410.59</c:v>
                </c:pt>
                <c:pt idx="425">
                  <c:v>4423.53</c:v>
                </c:pt>
                <c:pt idx="426">
                  <c:v>4436.49</c:v>
                </c:pt>
                <c:pt idx="427">
                  <c:v>4448.76</c:v>
                </c:pt>
                <c:pt idx="428">
                  <c:v>4451.900000000001</c:v>
                </c:pt>
                <c:pt idx="429">
                  <c:v>4464.23</c:v>
                </c:pt>
                <c:pt idx="430">
                  <c:v>4477.04</c:v>
                </c:pt>
                <c:pt idx="431">
                  <c:v>4489.99</c:v>
                </c:pt>
                <c:pt idx="432">
                  <c:v>4493.34</c:v>
                </c:pt>
                <c:pt idx="433">
                  <c:v>4506.27</c:v>
                </c:pt>
                <c:pt idx="434">
                  <c:v>4519.35</c:v>
                </c:pt>
                <c:pt idx="435">
                  <c:v>4531.73</c:v>
                </c:pt>
                <c:pt idx="436">
                  <c:v>4535.06</c:v>
                </c:pt>
                <c:pt idx="437">
                  <c:v>4547.37</c:v>
                </c:pt>
                <c:pt idx="438">
                  <c:v>4560.67</c:v>
                </c:pt>
                <c:pt idx="439">
                  <c:v>4573.2</c:v>
                </c:pt>
                <c:pt idx="440">
                  <c:v>4576.31</c:v>
                </c:pt>
                <c:pt idx="441">
                  <c:v>4588.72</c:v>
                </c:pt>
                <c:pt idx="442">
                  <c:v>4601.43</c:v>
                </c:pt>
                <c:pt idx="443">
                  <c:v>4614.17</c:v>
                </c:pt>
                <c:pt idx="444">
                  <c:v>4617.360000000002</c:v>
                </c:pt>
                <c:pt idx="445">
                  <c:v>4629.820000000002</c:v>
                </c:pt>
                <c:pt idx="446">
                  <c:v>4643.09</c:v>
                </c:pt>
                <c:pt idx="447">
                  <c:v>4655.900000000001</c:v>
                </c:pt>
                <c:pt idx="448">
                  <c:v>4659.21</c:v>
                </c:pt>
                <c:pt idx="449">
                  <c:v>4672.46</c:v>
                </c:pt>
                <c:pt idx="450">
                  <c:v>4684.87</c:v>
                </c:pt>
                <c:pt idx="451">
                  <c:v>4697.860000000002</c:v>
                </c:pt>
                <c:pt idx="452">
                  <c:v>4700.98</c:v>
                </c:pt>
                <c:pt idx="453">
                  <c:v>4713.48</c:v>
                </c:pt>
                <c:pt idx="454">
                  <c:v>4726.04</c:v>
                </c:pt>
                <c:pt idx="455">
                  <c:v>4738.820000000002</c:v>
                </c:pt>
                <c:pt idx="456">
                  <c:v>4742.07</c:v>
                </c:pt>
                <c:pt idx="457">
                  <c:v>4755.13</c:v>
                </c:pt>
                <c:pt idx="458">
                  <c:v>4767.660000000004</c:v>
                </c:pt>
                <c:pt idx="459">
                  <c:v>4780.2</c:v>
                </c:pt>
                <c:pt idx="460">
                  <c:v>4783.38</c:v>
                </c:pt>
                <c:pt idx="461">
                  <c:v>4796.56</c:v>
                </c:pt>
                <c:pt idx="462">
                  <c:v>4809.51</c:v>
                </c:pt>
                <c:pt idx="463">
                  <c:v>4822.46</c:v>
                </c:pt>
                <c:pt idx="464">
                  <c:v>4825.57</c:v>
                </c:pt>
                <c:pt idx="465">
                  <c:v>4838.51</c:v>
                </c:pt>
                <c:pt idx="466">
                  <c:v>4851.42</c:v>
                </c:pt>
                <c:pt idx="467">
                  <c:v>4863.89</c:v>
                </c:pt>
                <c:pt idx="468">
                  <c:v>4867.04</c:v>
                </c:pt>
                <c:pt idx="469">
                  <c:v>4879.93</c:v>
                </c:pt>
                <c:pt idx="470">
                  <c:v>4892.42</c:v>
                </c:pt>
                <c:pt idx="471">
                  <c:v>4904.820000000002</c:v>
                </c:pt>
                <c:pt idx="472">
                  <c:v>4908.02</c:v>
                </c:pt>
                <c:pt idx="473">
                  <c:v>4921.02</c:v>
                </c:pt>
                <c:pt idx="474">
                  <c:v>4933.58</c:v>
                </c:pt>
                <c:pt idx="475">
                  <c:v>4946.18</c:v>
                </c:pt>
                <c:pt idx="476">
                  <c:v>4949.39</c:v>
                </c:pt>
                <c:pt idx="477">
                  <c:v>4962.47</c:v>
                </c:pt>
                <c:pt idx="478">
                  <c:v>4974.94</c:v>
                </c:pt>
                <c:pt idx="479">
                  <c:v>4988.320000000002</c:v>
                </c:pt>
                <c:pt idx="480">
                  <c:v>4991.54</c:v>
                </c:pt>
                <c:pt idx="481">
                  <c:v>5003.84</c:v>
                </c:pt>
                <c:pt idx="482">
                  <c:v>5016.5</c:v>
                </c:pt>
                <c:pt idx="483">
                  <c:v>5028.94</c:v>
                </c:pt>
                <c:pt idx="484">
                  <c:v>5032.43</c:v>
                </c:pt>
                <c:pt idx="485">
                  <c:v>5045.320000000002</c:v>
                </c:pt>
                <c:pt idx="486">
                  <c:v>5057.820000000002</c:v>
                </c:pt>
                <c:pt idx="487">
                  <c:v>5070.79</c:v>
                </c:pt>
                <c:pt idx="488">
                  <c:v>5073.860000000002</c:v>
                </c:pt>
                <c:pt idx="489">
                  <c:v>5086.93</c:v>
                </c:pt>
                <c:pt idx="490">
                  <c:v>5099.43</c:v>
                </c:pt>
                <c:pt idx="491">
                  <c:v>5112.73</c:v>
                </c:pt>
                <c:pt idx="492">
                  <c:v>5116.04</c:v>
                </c:pt>
                <c:pt idx="493">
                  <c:v>5129.01</c:v>
                </c:pt>
                <c:pt idx="494">
                  <c:v>5141.75</c:v>
                </c:pt>
                <c:pt idx="495">
                  <c:v>5154.04</c:v>
                </c:pt>
                <c:pt idx="496">
                  <c:v>5157.45</c:v>
                </c:pt>
                <c:pt idx="497">
                  <c:v>5169.93</c:v>
                </c:pt>
                <c:pt idx="498">
                  <c:v>5182.660000000004</c:v>
                </c:pt>
                <c:pt idx="499">
                  <c:v>5195.68</c:v>
                </c:pt>
                <c:pt idx="500">
                  <c:v>5198.83</c:v>
                </c:pt>
                <c:pt idx="501">
                  <c:v>5211.54</c:v>
                </c:pt>
                <c:pt idx="502">
                  <c:v>5224.610000000002</c:v>
                </c:pt>
                <c:pt idx="503">
                  <c:v>5237.39</c:v>
                </c:pt>
                <c:pt idx="504">
                  <c:v>5240.59</c:v>
                </c:pt>
                <c:pt idx="505">
                  <c:v>5253.64</c:v>
                </c:pt>
                <c:pt idx="506">
                  <c:v>5266.3</c:v>
                </c:pt>
                <c:pt idx="507">
                  <c:v>5279.04</c:v>
                </c:pt>
                <c:pt idx="508">
                  <c:v>5282.23</c:v>
                </c:pt>
                <c:pt idx="509">
                  <c:v>5294.84</c:v>
                </c:pt>
                <c:pt idx="510">
                  <c:v>5308.150000000002</c:v>
                </c:pt>
                <c:pt idx="511">
                  <c:v>5320.81</c:v>
                </c:pt>
                <c:pt idx="512">
                  <c:v>5323.9</c:v>
                </c:pt>
                <c:pt idx="513">
                  <c:v>5336.6</c:v>
                </c:pt>
                <c:pt idx="514">
                  <c:v>5349.47</c:v>
                </c:pt>
                <c:pt idx="515">
                  <c:v>5362.14</c:v>
                </c:pt>
                <c:pt idx="516">
                  <c:v>5365.45</c:v>
                </c:pt>
                <c:pt idx="517">
                  <c:v>5378.21</c:v>
                </c:pt>
                <c:pt idx="518">
                  <c:v>5390.75</c:v>
                </c:pt>
                <c:pt idx="519">
                  <c:v>5403.1</c:v>
                </c:pt>
                <c:pt idx="520">
                  <c:v>5406.110000000002</c:v>
                </c:pt>
                <c:pt idx="521">
                  <c:v>5419.22</c:v>
                </c:pt>
                <c:pt idx="522">
                  <c:v>5432.41</c:v>
                </c:pt>
                <c:pt idx="523">
                  <c:v>5445.2</c:v>
                </c:pt>
                <c:pt idx="524">
                  <c:v>5448.29</c:v>
                </c:pt>
                <c:pt idx="525">
                  <c:v>5461.02</c:v>
                </c:pt>
                <c:pt idx="526">
                  <c:v>5473.75</c:v>
                </c:pt>
                <c:pt idx="527">
                  <c:v>5486.39</c:v>
                </c:pt>
                <c:pt idx="528">
                  <c:v>5489.96</c:v>
                </c:pt>
                <c:pt idx="529">
                  <c:v>5502.56</c:v>
                </c:pt>
                <c:pt idx="530">
                  <c:v>5515.55</c:v>
                </c:pt>
                <c:pt idx="531">
                  <c:v>5528.07</c:v>
                </c:pt>
                <c:pt idx="532">
                  <c:v>5531.190000000001</c:v>
                </c:pt>
                <c:pt idx="533">
                  <c:v>5543.92</c:v>
                </c:pt>
                <c:pt idx="534">
                  <c:v>5556.820000000002</c:v>
                </c:pt>
                <c:pt idx="535">
                  <c:v>5569.610000000002</c:v>
                </c:pt>
                <c:pt idx="536">
                  <c:v>5572.95</c:v>
                </c:pt>
                <c:pt idx="537">
                  <c:v>5586.150000000002</c:v>
                </c:pt>
                <c:pt idx="538">
                  <c:v>5599.35</c:v>
                </c:pt>
                <c:pt idx="539">
                  <c:v>5612.28</c:v>
                </c:pt>
                <c:pt idx="540">
                  <c:v>5615.84</c:v>
                </c:pt>
                <c:pt idx="541">
                  <c:v>5628.660000000004</c:v>
                </c:pt>
                <c:pt idx="542">
                  <c:v>5641.08</c:v>
                </c:pt>
                <c:pt idx="543">
                  <c:v>5654.01</c:v>
                </c:pt>
                <c:pt idx="544">
                  <c:v>5657.0</c:v>
                </c:pt>
                <c:pt idx="545">
                  <c:v>5669.88</c:v>
                </c:pt>
                <c:pt idx="546">
                  <c:v>5682.73</c:v>
                </c:pt>
                <c:pt idx="547">
                  <c:v>5695.49</c:v>
                </c:pt>
                <c:pt idx="548">
                  <c:v>5698.78</c:v>
                </c:pt>
                <c:pt idx="549">
                  <c:v>5711.49</c:v>
                </c:pt>
                <c:pt idx="550">
                  <c:v>5724.320000000002</c:v>
                </c:pt>
                <c:pt idx="551">
                  <c:v>5736.7</c:v>
                </c:pt>
                <c:pt idx="552">
                  <c:v>5740.0</c:v>
                </c:pt>
                <c:pt idx="553">
                  <c:v>5752.620000000004</c:v>
                </c:pt>
                <c:pt idx="554">
                  <c:v>5765.24</c:v>
                </c:pt>
                <c:pt idx="555">
                  <c:v>5778.75</c:v>
                </c:pt>
                <c:pt idx="556">
                  <c:v>5781.98</c:v>
                </c:pt>
                <c:pt idx="557">
                  <c:v>5794.92</c:v>
                </c:pt>
                <c:pt idx="558">
                  <c:v>5807.610000000002</c:v>
                </c:pt>
                <c:pt idx="559">
                  <c:v>5820.31</c:v>
                </c:pt>
                <c:pt idx="560">
                  <c:v>5823.53</c:v>
                </c:pt>
                <c:pt idx="561">
                  <c:v>5835.97</c:v>
                </c:pt>
                <c:pt idx="562">
                  <c:v>5848.34</c:v>
                </c:pt>
                <c:pt idx="563">
                  <c:v>5860.99</c:v>
                </c:pt>
                <c:pt idx="564">
                  <c:v>5864.160000000004</c:v>
                </c:pt>
                <c:pt idx="565">
                  <c:v>5876.91</c:v>
                </c:pt>
                <c:pt idx="566">
                  <c:v>5889.820000000002</c:v>
                </c:pt>
                <c:pt idx="567">
                  <c:v>5902.7</c:v>
                </c:pt>
                <c:pt idx="568">
                  <c:v>5905.76</c:v>
                </c:pt>
                <c:pt idx="569">
                  <c:v>5918.53</c:v>
                </c:pt>
                <c:pt idx="570">
                  <c:v>5932.0</c:v>
                </c:pt>
                <c:pt idx="571">
                  <c:v>5944.54</c:v>
                </c:pt>
                <c:pt idx="572">
                  <c:v>5947.74</c:v>
                </c:pt>
                <c:pt idx="573">
                  <c:v>5960.55</c:v>
                </c:pt>
                <c:pt idx="574">
                  <c:v>5973.620000000004</c:v>
                </c:pt>
                <c:pt idx="575">
                  <c:v>5986.64</c:v>
                </c:pt>
                <c:pt idx="576">
                  <c:v>5989.820000000002</c:v>
                </c:pt>
                <c:pt idx="577">
                  <c:v>6002.22</c:v>
                </c:pt>
                <c:pt idx="578">
                  <c:v>6014.81</c:v>
                </c:pt>
                <c:pt idx="579">
                  <c:v>6027.67</c:v>
                </c:pt>
                <c:pt idx="580">
                  <c:v>6030.820000000002</c:v>
                </c:pt>
                <c:pt idx="581">
                  <c:v>6043.52</c:v>
                </c:pt>
                <c:pt idx="582">
                  <c:v>6056.190000000001</c:v>
                </c:pt>
                <c:pt idx="583">
                  <c:v>6069.04</c:v>
                </c:pt>
                <c:pt idx="584">
                  <c:v>6072.31</c:v>
                </c:pt>
                <c:pt idx="585">
                  <c:v>6085.31</c:v>
                </c:pt>
                <c:pt idx="586">
                  <c:v>6097.76</c:v>
                </c:pt>
                <c:pt idx="587">
                  <c:v>6110.31</c:v>
                </c:pt>
                <c:pt idx="588">
                  <c:v>6113.5</c:v>
                </c:pt>
                <c:pt idx="589">
                  <c:v>6126.26</c:v>
                </c:pt>
                <c:pt idx="590">
                  <c:v>6139.05</c:v>
                </c:pt>
                <c:pt idx="591">
                  <c:v>6151.76</c:v>
                </c:pt>
                <c:pt idx="592">
                  <c:v>6154.660000000004</c:v>
                </c:pt>
                <c:pt idx="593">
                  <c:v>6167.88</c:v>
                </c:pt>
                <c:pt idx="594">
                  <c:v>6180.54</c:v>
                </c:pt>
                <c:pt idx="595">
                  <c:v>6193.0</c:v>
                </c:pt>
                <c:pt idx="596">
                  <c:v>6196.17</c:v>
                </c:pt>
                <c:pt idx="597">
                  <c:v>6209.17</c:v>
                </c:pt>
                <c:pt idx="598">
                  <c:v>6222.08</c:v>
                </c:pt>
                <c:pt idx="599">
                  <c:v>6234.8</c:v>
                </c:pt>
                <c:pt idx="600">
                  <c:v>6237.9</c:v>
                </c:pt>
                <c:pt idx="601">
                  <c:v>6251.1</c:v>
                </c:pt>
                <c:pt idx="602">
                  <c:v>6264.13</c:v>
                </c:pt>
                <c:pt idx="603">
                  <c:v>6277.09</c:v>
                </c:pt>
                <c:pt idx="604">
                  <c:v>6280.27</c:v>
                </c:pt>
                <c:pt idx="605">
                  <c:v>6293.24</c:v>
                </c:pt>
                <c:pt idx="606">
                  <c:v>6306.08</c:v>
                </c:pt>
                <c:pt idx="607">
                  <c:v>6318.51</c:v>
                </c:pt>
                <c:pt idx="608">
                  <c:v>6321.96</c:v>
                </c:pt>
                <c:pt idx="609">
                  <c:v>6334.51</c:v>
                </c:pt>
                <c:pt idx="610">
                  <c:v>6347.14</c:v>
                </c:pt>
                <c:pt idx="611">
                  <c:v>6360.27</c:v>
                </c:pt>
                <c:pt idx="612">
                  <c:v>6363.5</c:v>
                </c:pt>
                <c:pt idx="613">
                  <c:v>6377.07</c:v>
                </c:pt>
                <c:pt idx="614">
                  <c:v>6389.72</c:v>
                </c:pt>
                <c:pt idx="615">
                  <c:v>6402.76</c:v>
                </c:pt>
                <c:pt idx="616">
                  <c:v>6406.01</c:v>
                </c:pt>
                <c:pt idx="617">
                  <c:v>6418.610000000002</c:v>
                </c:pt>
                <c:pt idx="618">
                  <c:v>6431.68</c:v>
                </c:pt>
                <c:pt idx="619">
                  <c:v>6444.43</c:v>
                </c:pt>
                <c:pt idx="620">
                  <c:v>6448.21</c:v>
                </c:pt>
                <c:pt idx="621">
                  <c:v>6460.610000000002</c:v>
                </c:pt>
                <c:pt idx="622">
                  <c:v>6473.18</c:v>
                </c:pt>
                <c:pt idx="623">
                  <c:v>6485.71</c:v>
                </c:pt>
                <c:pt idx="624">
                  <c:v>6488.93</c:v>
                </c:pt>
                <c:pt idx="625">
                  <c:v>6501.59</c:v>
                </c:pt>
                <c:pt idx="626">
                  <c:v>6514.38</c:v>
                </c:pt>
                <c:pt idx="627">
                  <c:v>6527.610000000002</c:v>
                </c:pt>
                <c:pt idx="628">
                  <c:v>6530.8</c:v>
                </c:pt>
                <c:pt idx="629">
                  <c:v>6543.38</c:v>
                </c:pt>
                <c:pt idx="630">
                  <c:v>6555.74</c:v>
                </c:pt>
                <c:pt idx="631">
                  <c:v>6568.89</c:v>
                </c:pt>
                <c:pt idx="632">
                  <c:v>6572.23</c:v>
                </c:pt>
                <c:pt idx="633">
                  <c:v>6585.21</c:v>
                </c:pt>
                <c:pt idx="634">
                  <c:v>6597.44</c:v>
                </c:pt>
                <c:pt idx="635">
                  <c:v>6610.320000000002</c:v>
                </c:pt>
                <c:pt idx="636">
                  <c:v>6613.38</c:v>
                </c:pt>
                <c:pt idx="637">
                  <c:v>6625.89</c:v>
                </c:pt>
                <c:pt idx="638">
                  <c:v>6638.55</c:v>
                </c:pt>
                <c:pt idx="639">
                  <c:v>6651.110000000002</c:v>
                </c:pt>
                <c:pt idx="640">
                  <c:v>6654.320000000002</c:v>
                </c:pt>
                <c:pt idx="641">
                  <c:v>6666.92</c:v>
                </c:pt>
                <c:pt idx="642">
                  <c:v>6679.67</c:v>
                </c:pt>
                <c:pt idx="643">
                  <c:v>6692.660000000004</c:v>
                </c:pt>
                <c:pt idx="644">
                  <c:v>6695.88</c:v>
                </c:pt>
                <c:pt idx="645">
                  <c:v>6708.56</c:v>
                </c:pt>
                <c:pt idx="646">
                  <c:v>6721.57</c:v>
                </c:pt>
                <c:pt idx="647">
                  <c:v>6734.51</c:v>
                </c:pt>
                <c:pt idx="648">
                  <c:v>6737.43</c:v>
                </c:pt>
                <c:pt idx="649">
                  <c:v>6750.54</c:v>
                </c:pt>
                <c:pt idx="650">
                  <c:v>6763.160000000004</c:v>
                </c:pt>
                <c:pt idx="651">
                  <c:v>6775.76</c:v>
                </c:pt>
                <c:pt idx="652">
                  <c:v>6778.96</c:v>
                </c:pt>
                <c:pt idx="653">
                  <c:v>6791.68</c:v>
                </c:pt>
                <c:pt idx="654">
                  <c:v>6804.33</c:v>
                </c:pt>
                <c:pt idx="655">
                  <c:v>6817.06</c:v>
                </c:pt>
                <c:pt idx="656">
                  <c:v>6820.21</c:v>
                </c:pt>
                <c:pt idx="657">
                  <c:v>6833.360000000002</c:v>
                </c:pt>
                <c:pt idx="658">
                  <c:v>6846.73</c:v>
                </c:pt>
                <c:pt idx="659">
                  <c:v>6859.51</c:v>
                </c:pt>
                <c:pt idx="660">
                  <c:v>6862.78</c:v>
                </c:pt>
                <c:pt idx="661">
                  <c:v>6875.57</c:v>
                </c:pt>
                <c:pt idx="662">
                  <c:v>6888.04</c:v>
                </c:pt>
                <c:pt idx="663">
                  <c:v>6900.92</c:v>
                </c:pt>
                <c:pt idx="664">
                  <c:v>6904.360000000002</c:v>
                </c:pt>
                <c:pt idx="665">
                  <c:v>6917.57</c:v>
                </c:pt>
                <c:pt idx="666">
                  <c:v>6930.9</c:v>
                </c:pt>
                <c:pt idx="667">
                  <c:v>6943.35</c:v>
                </c:pt>
                <c:pt idx="668">
                  <c:v>6946.18</c:v>
                </c:pt>
                <c:pt idx="669">
                  <c:v>6959.18</c:v>
                </c:pt>
                <c:pt idx="670">
                  <c:v>6972.190000000001</c:v>
                </c:pt>
                <c:pt idx="671">
                  <c:v>6984.94</c:v>
                </c:pt>
                <c:pt idx="672">
                  <c:v>6988.150000000002</c:v>
                </c:pt>
                <c:pt idx="673">
                  <c:v>7000.75</c:v>
                </c:pt>
                <c:pt idx="674">
                  <c:v>7013.48</c:v>
                </c:pt>
                <c:pt idx="675">
                  <c:v>7025.96</c:v>
                </c:pt>
                <c:pt idx="676">
                  <c:v>7029.650000000002</c:v>
                </c:pt>
                <c:pt idx="677">
                  <c:v>7042.190000000001</c:v>
                </c:pt>
                <c:pt idx="678">
                  <c:v>7055.0</c:v>
                </c:pt>
                <c:pt idx="679">
                  <c:v>7067.53</c:v>
                </c:pt>
                <c:pt idx="680">
                  <c:v>7070.650000000002</c:v>
                </c:pt>
                <c:pt idx="681">
                  <c:v>7083.81</c:v>
                </c:pt>
                <c:pt idx="682">
                  <c:v>7096.28</c:v>
                </c:pt>
                <c:pt idx="683">
                  <c:v>7109.34</c:v>
                </c:pt>
                <c:pt idx="684">
                  <c:v>7112.87</c:v>
                </c:pt>
                <c:pt idx="685">
                  <c:v>7125.9</c:v>
                </c:pt>
                <c:pt idx="686">
                  <c:v>7138.45</c:v>
                </c:pt>
                <c:pt idx="687">
                  <c:v>7151.21</c:v>
                </c:pt>
                <c:pt idx="688">
                  <c:v>7154.610000000002</c:v>
                </c:pt>
                <c:pt idx="689">
                  <c:v>7167.57</c:v>
                </c:pt>
                <c:pt idx="690">
                  <c:v>7180.45</c:v>
                </c:pt>
                <c:pt idx="691">
                  <c:v>7193.34</c:v>
                </c:pt>
                <c:pt idx="692">
                  <c:v>7196.3</c:v>
                </c:pt>
                <c:pt idx="693">
                  <c:v>7208.76</c:v>
                </c:pt>
                <c:pt idx="694">
                  <c:v>7221.41</c:v>
                </c:pt>
                <c:pt idx="695">
                  <c:v>7233.78</c:v>
                </c:pt>
                <c:pt idx="696">
                  <c:v>7237.120000000004</c:v>
                </c:pt>
                <c:pt idx="697">
                  <c:v>7249.52</c:v>
                </c:pt>
                <c:pt idx="698">
                  <c:v>7261.9</c:v>
                </c:pt>
                <c:pt idx="699">
                  <c:v>7274.71</c:v>
                </c:pt>
                <c:pt idx="700">
                  <c:v>7277.72</c:v>
                </c:pt>
                <c:pt idx="701">
                  <c:v>7290.29</c:v>
                </c:pt>
                <c:pt idx="702">
                  <c:v>7302.97</c:v>
                </c:pt>
                <c:pt idx="703">
                  <c:v>7315.77</c:v>
                </c:pt>
                <c:pt idx="704">
                  <c:v>7319.02</c:v>
                </c:pt>
                <c:pt idx="705">
                  <c:v>7331.88</c:v>
                </c:pt>
                <c:pt idx="706">
                  <c:v>7344.76</c:v>
                </c:pt>
                <c:pt idx="707">
                  <c:v>7357.49</c:v>
                </c:pt>
                <c:pt idx="708">
                  <c:v>7360.54</c:v>
                </c:pt>
                <c:pt idx="709">
                  <c:v>7373.190000000001</c:v>
                </c:pt>
                <c:pt idx="710">
                  <c:v>7386.06</c:v>
                </c:pt>
                <c:pt idx="711">
                  <c:v>7398.94</c:v>
                </c:pt>
                <c:pt idx="712">
                  <c:v>7402.13</c:v>
                </c:pt>
                <c:pt idx="713">
                  <c:v>7414.42</c:v>
                </c:pt>
                <c:pt idx="714">
                  <c:v>7427.1</c:v>
                </c:pt>
                <c:pt idx="715">
                  <c:v>7439.660000000004</c:v>
                </c:pt>
                <c:pt idx="716">
                  <c:v>7442.73</c:v>
                </c:pt>
                <c:pt idx="717">
                  <c:v>7455.44</c:v>
                </c:pt>
                <c:pt idx="718">
                  <c:v>7468.07</c:v>
                </c:pt>
                <c:pt idx="719">
                  <c:v>7480.94</c:v>
                </c:pt>
                <c:pt idx="720">
                  <c:v>7484.07</c:v>
                </c:pt>
                <c:pt idx="721">
                  <c:v>7496.81</c:v>
                </c:pt>
                <c:pt idx="722">
                  <c:v>7509.46</c:v>
                </c:pt>
                <c:pt idx="723">
                  <c:v>7522.02</c:v>
                </c:pt>
                <c:pt idx="724">
                  <c:v>7525.17</c:v>
                </c:pt>
                <c:pt idx="725">
                  <c:v>7538.23</c:v>
                </c:pt>
                <c:pt idx="726">
                  <c:v>7551.120000000004</c:v>
                </c:pt>
                <c:pt idx="727">
                  <c:v>7563.610000000002</c:v>
                </c:pt>
                <c:pt idx="728">
                  <c:v>7566.73</c:v>
                </c:pt>
                <c:pt idx="729">
                  <c:v>7579.45</c:v>
                </c:pt>
                <c:pt idx="730">
                  <c:v>7592.360000000002</c:v>
                </c:pt>
                <c:pt idx="731">
                  <c:v>7605.26</c:v>
                </c:pt>
                <c:pt idx="732">
                  <c:v>7608.31</c:v>
                </c:pt>
                <c:pt idx="733">
                  <c:v>7621.38</c:v>
                </c:pt>
                <c:pt idx="734">
                  <c:v>7634.59</c:v>
                </c:pt>
                <c:pt idx="735">
                  <c:v>7647.6</c:v>
                </c:pt>
                <c:pt idx="736">
                  <c:v>7650.8</c:v>
                </c:pt>
                <c:pt idx="737">
                  <c:v>7663.9</c:v>
                </c:pt>
                <c:pt idx="738">
                  <c:v>7676.51</c:v>
                </c:pt>
                <c:pt idx="739">
                  <c:v>7689.45</c:v>
                </c:pt>
                <c:pt idx="740">
                  <c:v>7692.84</c:v>
                </c:pt>
                <c:pt idx="741">
                  <c:v>7705.660000000004</c:v>
                </c:pt>
                <c:pt idx="742">
                  <c:v>7718.46</c:v>
                </c:pt>
                <c:pt idx="743">
                  <c:v>7731.52</c:v>
                </c:pt>
                <c:pt idx="744">
                  <c:v>7734.67</c:v>
                </c:pt>
                <c:pt idx="745">
                  <c:v>7747.44</c:v>
                </c:pt>
                <c:pt idx="746">
                  <c:v>7760.37</c:v>
                </c:pt>
                <c:pt idx="747">
                  <c:v>7772.660000000004</c:v>
                </c:pt>
                <c:pt idx="748">
                  <c:v>7775.92</c:v>
                </c:pt>
                <c:pt idx="749">
                  <c:v>7788.820000000002</c:v>
                </c:pt>
                <c:pt idx="750">
                  <c:v>7801.45</c:v>
                </c:pt>
                <c:pt idx="751">
                  <c:v>7814.13</c:v>
                </c:pt>
                <c:pt idx="752">
                  <c:v>7817.1</c:v>
                </c:pt>
                <c:pt idx="753">
                  <c:v>7829.6</c:v>
                </c:pt>
                <c:pt idx="754">
                  <c:v>7842.37</c:v>
                </c:pt>
                <c:pt idx="755">
                  <c:v>7855.05</c:v>
                </c:pt>
                <c:pt idx="756">
                  <c:v>7858.26</c:v>
                </c:pt>
                <c:pt idx="757">
                  <c:v>7871.08</c:v>
                </c:pt>
                <c:pt idx="758">
                  <c:v>7883.91</c:v>
                </c:pt>
                <c:pt idx="759">
                  <c:v>7896.63</c:v>
                </c:pt>
                <c:pt idx="760">
                  <c:v>7899.89</c:v>
                </c:pt>
                <c:pt idx="761">
                  <c:v>7912.01</c:v>
                </c:pt>
                <c:pt idx="762">
                  <c:v>7924.650000000002</c:v>
                </c:pt>
                <c:pt idx="763">
                  <c:v>7937.48</c:v>
                </c:pt>
                <c:pt idx="764">
                  <c:v>7940.75</c:v>
                </c:pt>
                <c:pt idx="765">
                  <c:v>7953.93</c:v>
                </c:pt>
                <c:pt idx="766">
                  <c:v>7966.820000000002</c:v>
                </c:pt>
                <c:pt idx="767">
                  <c:v>7979.4</c:v>
                </c:pt>
                <c:pt idx="768">
                  <c:v>7982.41</c:v>
                </c:pt>
                <c:pt idx="769">
                  <c:v>7995.22</c:v>
                </c:pt>
                <c:pt idx="770">
                  <c:v>8007.63</c:v>
                </c:pt>
                <c:pt idx="771">
                  <c:v>8020.07</c:v>
                </c:pt>
                <c:pt idx="772">
                  <c:v>8023.55</c:v>
                </c:pt>
                <c:pt idx="773">
                  <c:v>8036.41</c:v>
                </c:pt>
                <c:pt idx="774">
                  <c:v>8048.96</c:v>
                </c:pt>
                <c:pt idx="775">
                  <c:v>8061.28</c:v>
                </c:pt>
                <c:pt idx="776">
                  <c:v>8064.3</c:v>
                </c:pt>
                <c:pt idx="777">
                  <c:v>8076.95</c:v>
                </c:pt>
                <c:pt idx="778">
                  <c:v>8089.7</c:v>
                </c:pt>
                <c:pt idx="779">
                  <c:v>8103.2</c:v>
                </c:pt>
                <c:pt idx="780">
                  <c:v>8106.37</c:v>
                </c:pt>
                <c:pt idx="781">
                  <c:v>8118.8</c:v>
                </c:pt>
                <c:pt idx="782">
                  <c:v>8132.17</c:v>
                </c:pt>
                <c:pt idx="783">
                  <c:v>8144.81</c:v>
                </c:pt>
                <c:pt idx="784">
                  <c:v>8148.09</c:v>
                </c:pt>
                <c:pt idx="785">
                  <c:v>8160.83</c:v>
                </c:pt>
                <c:pt idx="786">
                  <c:v>8173.25</c:v>
                </c:pt>
                <c:pt idx="787">
                  <c:v>8186.6</c:v>
                </c:pt>
                <c:pt idx="788">
                  <c:v>8189.6</c:v>
                </c:pt>
                <c:pt idx="789">
                  <c:v>8202.59</c:v>
                </c:pt>
                <c:pt idx="790">
                  <c:v>8215.57</c:v>
                </c:pt>
                <c:pt idx="791">
                  <c:v>8228.17</c:v>
                </c:pt>
                <c:pt idx="792">
                  <c:v>8231.54</c:v>
                </c:pt>
                <c:pt idx="793">
                  <c:v>8243.79</c:v>
                </c:pt>
                <c:pt idx="794">
                  <c:v>8256.61</c:v>
                </c:pt>
                <c:pt idx="795">
                  <c:v>8269.68</c:v>
                </c:pt>
                <c:pt idx="796">
                  <c:v>8272.879999999868</c:v>
                </c:pt>
                <c:pt idx="797">
                  <c:v>8285.44</c:v>
                </c:pt>
                <c:pt idx="798">
                  <c:v>8298.809999999879</c:v>
                </c:pt>
                <c:pt idx="799">
                  <c:v>8311.61</c:v>
                </c:pt>
                <c:pt idx="800">
                  <c:v>8314.82</c:v>
                </c:pt>
                <c:pt idx="801">
                  <c:v>8327.49</c:v>
                </c:pt>
                <c:pt idx="802">
                  <c:v>8340.65</c:v>
                </c:pt>
                <c:pt idx="803">
                  <c:v>8353.42</c:v>
                </c:pt>
                <c:pt idx="804">
                  <c:v>8356.62</c:v>
                </c:pt>
                <c:pt idx="805">
                  <c:v>8368.949999999961</c:v>
                </c:pt>
                <c:pt idx="806">
                  <c:v>8381.66</c:v>
                </c:pt>
                <c:pt idx="807">
                  <c:v>8394.389999999872</c:v>
                </c:pt>
                <c:pt idx="808">
                  <c:v>8397.66</c:v>
                </c:pt>
                <c:pt idx="809">
                  <c:v>8410.969999999868</c:v>
                </c:pt>
                <c:pt idx="810">
                  <c:v>8423.799999999981</c:v>
                </c:pt>
                <c:pt idx="811">
                  <c:v>8436.57</c:v>
                </c:pt>
                <c:pt idx="812">
                  <c:v>8439.629999999981</c:v>
                </c:pt>
                <c:pt idx="813">
                  <c:v>8452.09</c:v>
                </c:pt>
                <c:pt idx="814">
                  <c:v>8464.76</c:v>
                </c:pt>
                <c:pt idx="815">
                  <c:v>8477.48</c:v>
                </c:pt>
                <c:pt idx="816">
                  <c:v>8480.67</c:v>
                </c:pt>
                <c:pt idx="817">
                  <c:v>8493.629999999981</c:v>
                </c:pt>
                <c:pt idx="818">
                  <c:v>8506.94</c:v>
                </c:pt>
                <c:pt idx="819">
                  <c:v>8519.639999999983</c:v>
                </c:pt>
                <c:pt idx="820">
                  <c:v>8522.7</c:v>
                </c:pt>
                <c:pt idx="821">
                  <c:v>8535.18</c:v>
                </c:pt>
                <c:pt idx="822">
                  <c:v>8547.62</c:v>
                </c:pt>
                <c:pt idx="823">
                  <c:v>8560.299999999981</c:v>
                </c:pt>
                <c:pt idx="824">
                  <c:v>8563.359999999899</c:v>
                </c:pt>
                <c:pt idx="825">
                  <c:v>8576.62</c:v>
                </c:pt>
                <c:pt idx="826">
                  <c:v>8589.17</c:v>
                </c:pt>
                <c:pt idx="827">
                  <c:v>8602.17</c:v>
                </c:pt>
                <c:pt idx="828">
                  <c:v>8605.94</c:v>
                </c:pt>
                <c:pt idx="829">
                  <c:v>8618.76</c:v>
                </c:pt>
                <c:pt idx="830">
                  <c:v>8631.559999999879</c:v>
                </c:pt>
                <c:pt idx="831">
                  <c:v>8643.6</c:v>
                </c:pt>
                <c:pt idx="832">
                  <c:v>8646.849999999919</c:v>
                </c:pt>
                <c:pt idx="833">
                  <c:v>8660.08</c:v>
                </c:pt>
                <c:pt idx="834">
                  <c:v>8673.0</c:v>
                </c:pt>
                <c:pt idx="835">
                  <c:v>8685.809999999879</c:v>
                </c:pt>
                <c:pt idx="836">
                  <c:v>8689.049999999981</c:v>
                </c:pt>
                <c:pt idx="837">
                  <c:v>8701.719999999983</c:v>
                </c:pt>
                <c:pt idx="838">
                  <c:v>8714.27</c:v>
                </c:pt>
                <c:pt idx="839">
                  <c:v>8727.1</c:v>
                </c:pt>
                <c:pt idx="840">
                  <c:v>8730.52</c:v>
                </c:pt>
                <c:pt idx="841">
                  <c:v>8743.28</c:v>
                </c:pt>
                <c:pt idx="842">
                  <c:v>8756.0</c:v>
                </c:pt>
                <c:pt idx="843">
                  <c:v>8769.1</c:v>
                </c:pt>
                <c:pt idx="844">
                  <c:v>8772.230000000006</c:v>
                </c:pt>
                <c:pt idx="845">
                  <c:v>8785.16</c:v>
                </c:pt>
                <c:pt idx="846">
                  <c:v>8797.58</c:v>
                </c:pt>
                <c:pt idx="847">
                  <c:v>8810.77</c:v>
                </c:pt>
                <c:pt idx="848">
                  <c:v>8813.959999999865</c:v>
                </c:pt>
                <c:pt idx="849">
                  <c:v>8826.389999999872</c:v>
                </c:pt>
                <c:pt idx="850">
                  <c:v>8839.0</c:v>
                </c:pt>
                <c:pt idx="851">
                  <c:v>8852.12</c:v>
                </c:pt>
                <c:pt idx="852">
                  <c:v>8855.459999999865</c:v>
                </c:pt>
                <c:pt idx="853">
                  <c:v>8868.75</c:v>
                </c:pt>
                <c:pt idx="854">
                  <c:v>8881.129999999981</c:v>
                </c:pt>
                <c:pt idx="855">
                  <c:v>8894.129999999981</c:v>
                </c:pt>
                <c:pt idx="856">
                  <c:v>8897.379999999868</c:v>
                </c:pt>
                <c:pt idx="857">
                  <c:v>8910.379999999868</c:v>
                </c:pt>
                <c:pt idx="858">
                  <c:v>8923.68</c:v>
                </c:pt>
                <c:pt idx="859">
                  <c:v>8936.29</c:v>
                </c:pt>
                <c:pt idx="860">
                  <c:v>8939.469999999868</c:v>
                </c:pt>
                <c:pt idx="861">
                  <c:v>8952.18</c:v>
                </c:pt>
                <c:pt idx="862">
                  <c:v>8964.709999999945</c:v>
                </c:pt>
                <c:pt idx="863">
                  <c:v>8977.59</c:v>
                </c:pt>
                <c:pt idx="864">
                  <c:v>8980.69</c:v>
                </c:pt>
                <c:pt idx="865">
                  <c:v>8993.309999999879</c:v>
                </c:pt>
                <c:pt idx="866">
                  <c:v>9006.359999999899</c:v>
                </c:pt>
                <c:pt idx="867">
                  <c:v>9019.04</c:v>
                </c:pt>
                <c:pt idx="868">
                  <c:v>9022.139999999983</c:v>
                </c:pt>
                <c:pt idx="869">
                  <c:v>9034.859999999899</c:v>
                </c:pt>
                <c:pt idx="870">
                  <c:v>9047.76</c:v>
                </c:pt>
                <c:pt idx="871">
                  <c:v>9060.5</c:v>
                </c:pt>
                <c:pt idx="872">
                  <c:v>9063.349999999919</c:v>
                </c:pt>
                <c:pt idx="873">
                  <c:v>9075.969999999868</c:v>
                </c:pt>
                <c:pt idx="874">
                  <c:v>9088.6</c:v>
                </c:pt>
                <c:pt idx="875">
                  <c:v>9101.44</c:v>
                </c:pt>
                <c:pt idx="876">
                  <c:v>9104.78</c:v>
                </c:pt>
                <c:pt idx="877">
                  <c:v>9117.28</c:v>
                </c:pt>
                <c:pt idx="878">
                  <c:v>9130.03</c:v>
                </c:pt>
                <c:pt idx="879">
                  <c:v>9142.58</c:v>
                </c:pt>
                <c:pt idx="880">
                  <c:v>9145.58</c:v>
                </c:pt>
                <c:pt idx="881">
                  <c:v>9158.91</c:v>
                </c:pt>
                <c:pt idx="882">
                  <c:v>9171.230000000006</c:v>
                </c:pt>
                <c:pt idx="883">
                  <c:v>9183.869999999908</c:v>
                </c:pt>
                <c:pt idx="884">
                  <c:v>9187.01</c:v>
                </c:pt>
                <c:pt idx="885">
                  <c:v>9199.959999999865</c:v>
                </c:pt>
                <c:pt idx="886">
                  <c:v>9212.7</c:v>
                </c:pt>
                <c:pt idx="887">
                  <c:v>9225.66</c:v>
                </c:pt>
                <c:pt idx="888">
                  <c:v>9228.7</c:v>
                </c:pt>
                <c:pt idx="889">
                  <c:v>9244.219999999983</c:v>
                </c:pt>
                <c:pt idx="890">
                  <c:v>9256.84</c:v>
                </c:pt>
                <c:pt idx="891">
                  <c:v>9269.66</c:v>
                </c:pt>
                <c:pt idx="892">
                  <c:v>9272.859999999899</c:v>
                </c:pt>
                <c:pt idx="893">
                  <c:v>9285.639999999983</c:v>
                </c:pt>
                <c:pt idx="894">
                  <c:v>9298.730000000006</c:v>
                </c:pt>
                <c:pt idx="895">
                  <c:v>9311.219999999983</c:v>
                </c:pt>
                <c:pt idx="896">
                  <c:v>9314.43</c:v>
                </c:pt>
                <c:pt idx="897">
                  <c:v>9327.02</c:v>
                </c:pt>
                <c:pt idx="898">
                  <c:v>9339.92</c:v>
                </c:pt>
                <c:pt idx="899">
                  <c:v>9352.33</c:v>
                </c:pt>
                <c:pt idx="900">
                  <c:v>9355.559999999879</c:v>
                </c:pt>
                <c:pt idx="901">
                  <c:v>9368.449999999961</c:v>
                </c:pt>
                <c:pt idx="902">
                  <c:v>9381.219999999983</c:v>
                </c:pt>
                <c:pt idx="903">
                  <c:v>9394.32</c:v>
                </c:pt>
                <c:pt idx="904">
                  <c:v>9397.54</c:v>
                </c:pt>
                <c:pt idx="905">
                  <c:v>9410.369999999908</c:v>
                </c:pt>
                <c:pt idx="906">
                  <c:v>9423.11</c:v>
                </c:pt>
                <c:pt idx="907">
                  <c:v>9435.54</c:v>
                </c:pt>
                <c:pt idx="908">
                  <c:v>9438.75</c:v>
                </c:pt>
                <c:pt idx="909">
                  <c:v>9451.75</c:v>
                </c:pt>
                <c:pt idx="910">
                  <c:v>9464.44</c:v>
                </c:pt>
                <c:pt idx="911">
                  <c:v>9477.28</c:v>
                </c:pt>
                <c:pt idx="912">
                  <c:v>9480.48</c:v>
                </c:pt>
                <c:pt idx="913">
                  <c:v>9493.359999999899</c:v>
                </c:pt>
                <c:pt idx="914">
                  <c:v>9505.68</c:v>
                </c:pt>
                <c:pt idx="915">
                  <c:v>9518.879999999868</c:v>
                </c:pt>
                <c:pt idx="916">
                  <c:v>9521.99</c:v>
                </c:pt>
                <c:pt idx="917">
                  <c:v>9534.7</c:v>
                </c:pt>
                <c:pt idx="918">
                  <c:v>9547.62</c:v>
                </c:pt>
                <c:pt idx="919">
                  <c:v>9560.209999999945</c:v>
                </c:pt>
                <c:pt idx="920">
                  <c:v>9563.25</c:v>
                </c:pt>
                <c:pt idx="921">
                  <c:v>9575.84</c:v>
                </c:pt>
                <c:pt idx="922">
                  <c:v>9588.740000000008</c:v>
                </c:pt>
                <c:pt idx="923">
                  <c:v>9601.51</c:v>
                </c:pt>
                <c:pt idx="924">
                  <c:v>9604.639999999983</c:v>
                </c:pt>
                <c:pt idx="925">
                  <c:v>9617.049999999981</c:v>
                </c:pt>
                <c:pt idx="926">
                  <c:v>9630.0</c:v>
                </c:pt>
                <c:pt idx="927">
                  <c:v>9642.66</c:v>
                </c:pt>
                <c:pt idx="928">
                  <c:v>9645.809999999879</c:v>
                </c:pt>
                <c:pt idx="929">
                  <c:v>9658.379999999868</c:v>
                </c:pt>
                <c:pt idx="930">
                  <c:v>9670.77</c:v>
                </c:pt>
                <c:pt idx="931">
                  <c:v>9683.709999999945</c:v>
                </c:pt>
                <c:pt idx="932">
                  <c:v>9686.740000000008</c:v>
                </c:pt>
                <c:pt idx="933">
                  <c:v>9699.5</c:v>
                </c:pt>
                <c:pt idx="934">
                  <c:v>9712.62</c:v>
                </c:pt>
                <c:pt idx="935">
                  <c:v>9725.08</c:v>
                </c:pt>
                <c:pt idx="936">
                  <c:v>9728.2</c:v>
                </c:pt>
                <c:pt idx="937">
                  <c:v>9740.849999999919</c:v>
                </c:pt>
                <c:pt idx="938">
                  <c:v>9753.27</c:v>
                </c:pt>
                <c:pt idx="939">
                  <c:v>9766.240000000008</c:v>
                </c:pt>
                <c:pt idx="940">
                  <c:v>9769.5</c:v>
                </c:pt>
                <c:pt idx="941">
                  <c:v>9782.230000000006</c:v>
                </c:pt>
                <c:pt idx="942">
                  <c:v>9794.78</c:v>
                </c:pt>
                <c:pt idx="943">
                  <c:v>9807.52</c:v>
                </c:pt>
                <c:pt idx="944">
                  <c:v>9810.879999999868</c:v>
                </c:pt>
                <c:pt idx="945">
                  <c:v>9823.65</c:v>
                </c:pt>
                <c:pt idx="946">
                  <c:v>9836.5</c:v>
                </c:pt>
                <c:pt idx="947">
                  <c:v>9849.230000000006</c:v>
                </c:pt>
                <c:pt idx="948">
                  <c:v>9852.549999999981</c:v>
                </c:pt>
                <c:pt idx="949">
                  <c:v>9865.77</c:v>
                </c:pt>
                <c:pt idx="950">
                  <c:v>9878.68</c:v>
                </c:pt>
                <c:pt idx="951">
                  <c:v>9891.359999999899</c:v>
                </c:pt>
                <c:pt idx="952">
                  <c:v>9894.369999999908</c:v>
                </c:pt>
                <c:pt idx="953">
                  <c:v>9907.12</c:v>
                </c:pt>
                <c:pt idx="954">
                  <c:v>9920.54</c:v>
                </c:pt>
                <c:pt idx="955">
                  <c:v>9933.12</c:v>
                </c:pt>
                <c:pt idx="956">
                  <c:v>9936.139999999983</c:v>
                </c:pt>
                <c:pt idx="957">
                  <c:v>9948.629999999981</c:v>
                </c:pt>
                <c:pt idx="958">
                  <c:v>9961.41</c:v>
                </c:pt>
                <c:pt idx="959">
                  <c:v>9974.09</c:v>
                </c:pt>
                <c:pt idx="960">
                  <c:v>9977.28</c:v>
                </c:pt>
                <c:pt idx="961">
                  <c:v>9990.049999999981</c:v>
                </c:pt>
                <c:pt idx="962">
                  <c:v>10002.6</c:v>
                </c:pt>
                <c:pt idx="963">
                  <c:v>10015.29999999999</c:v>
                </c:pt>
                <c:pt idx="964">
                  <c:v>10018.5</c:v>
                </c:pt>
                <c:pt idx="965">
                  <c:v>10031.29999999999</c:v>
                </c:pt>
                <c:pt idx="966">
                  <c:v>10043.79999999999</c:v>
                </c:pt>
                <c:pt idx="967">
                  <c:v>10056.5</c:v>
                </c:pt>
                <c:pt idx="968">
                  <c:v>10059.7</c:v>
                </c:pt>
                <c:pt idx="969">
                  <c:v>10072.79999999999</c:v>
                </c:pt>
                <c:pt idx="970">
                  <c:v>10085.29999999999</c:v>
                </c:pt>
                <c:pt idx="971">
                  <c:v>10097.79999999999</c:v>
                </c:pt>
                <c:pt idx="972">
                  <c:v>10101.1</c:v>
                </c:pt>
                <c:pt idx="973">
                  <c:v>10114.4</c:v>
                </c:pt>
                <c:pt idx="974">
                  <c:v>10127.0</c:v>
                </c:pt>
                <c:pt idx="975">
                  <c:v>10139.9</c:v>
                </c:pt>
                <c:pt idx="976">
                  <c:v>10143.1</c:v>
                </c:pt>
                <c:pt idx="977">
                  <c:v>10155.79999999999</c:v>
                </c:pt>
                <c:pt idx="978">
                  <c:v>10168.5</c:v>
                </c:pt>
                <c:pt idx="979">
                  <c:v>10181.29999999999</c:v>
                </c:pt>
                <c:pt idx="980">
                  <c:v>10184.79999999999</c:v>
                </c:pt>
                <c:pt idx="981">
                  <c:v>10197.7</c:v>
                </c:pt>
                <c:pt idx="982">
                  <c:v>10210.7</c:v>
                </c:pt>
                <c:pt idx="983">
                  <c:v>10223.5</c:v>
                </c:pt>
                <c:pt idx="984">
                  <c:v>10227.0</c:v>
                </c:pt>
                <c:pt idx="985">
                  <c:v>10239.7</c:v>
                </c:pt>
                <c:pt idx="986">
                  <c:v>10252.0</c:v>
                </c:pt>
                <c:pt idx="987">
                  <c:v>10265.0</c:v>
                </c:pt>
                <c:pt idx="988">
                  <c:v>10268.2</c:v>
                </c:pt>
                <c:pt idx="989">
                  <c:v>10280.79999999999</c:v>
                </c:pt>
                <c:pt idx="990">
                  <c:v>10293.2</c:v>
                </c:pt>
                <c:pt idx="991">
                  <c:v>10306.2</c:v>
                </c:pt>
                <c:pt idx="992">
                  <c:v>10309.4</c:v>
                </c:pt>
                <c:pt idx="993">
                  <c:v>10322.1</c:v>
                </c:pt>
                <c:pt idx="994">
                  <c:v>10335.6</c:v>
                </c:pt>
                <c:pt idx="995">
                  <c:v>10348.29999999999</c:v>
                </c:pt>
                <c:pt idx="996">
                  <c:v>10351.6</c:v>
                </c:pt>
                <c:pt idx="997">
                  <c:v>10364.4</c:v>
                </c:pt>
                <c:pt idx="998">
                  <c:v>10377.5</c:v>
                </c:pt>
                <c:pt idx="999">
                  <c:v>10390.9</c:v>
                </c:pt>
                <c:pt idx="1000">
                  <c:v>10393.9</c:v>
                </c:pt>
                <c:pt idx="1001">
                  <c:v>10406.6</c:v>
                </c:pt>
                <c:pt idx="1002">
                  <c:v>10419.7</c:v>
                </c:pt>
                <c:pt idx="1003">
                  <c:v>10432.4</c:v>
                </c:pt>
                <c:pt idx="1004">
                  <c:v>10435.5</c:v>
                </c:pt>
                <c:pt idx="1005">
                  <c:v>10448.4</c:v>
                </c:pt>
                <c:pt idx="1006">
                  <c:v>10461.5</c:v>
                </c:pt>
                <c:pt idx="1007">
                  <c:v>10474.5</c:v>
                </c:pt>
                <c:pt idx="1008">
                  <c:v>10477.6</c:v>
                </c:pt>
                <c:pt idx="1009">
                  <c:v>10490.3</c:v>
                </c:pt>
                <c:pt idx="1010">
                  <c:v>10503.1</c:v>
                </c:pt>
                <c:pt idx="1011">
                  <c:v>10515.9</c:v>
                </c:pt>
                <c:pt idx="1012">
                  <c:v>10519.1</c:v>
                </c:pt>
                <c:pt idx="1013">
                  <c:v>10531.9</c:v>
                </c:pt>
                <c:pt idx="1014">
                  <c:v>10544.7</c:v>
                </c:pt>
                <c:pt idx="1015">
                  <c:v>10557.0</c:v>
                </c:pt>
                <c:pt idx="1016">
                  <c:v>10560.1</c:v>
                </c:pt>
                <c:pt idx="1017">
                  <c:v>10572.9</c:v>
                </c:pt>
                <c:pt idx="1018">
                  <c:v>10585.6</c:v>
                </c:pt>
                <c:pt idx="1019">
                  <c:v>10598.3</c:v>
                </c:pt>
                <c:pt idx="1020">
                  <c:v>10601.5</c:v>
                </c:pt>
                <c:pt idx="1021">
                  <c:v>10614.2</c:v>
                </c:pt>
                <c:pt idx="1022">
                  <c:v>10627.2</c:v>
                </c:pt>
                <c:pt idx="1023">
                  <c:v>10640.3</c:v>
                </c:pt>
                <c:pt idx="1024">
                  <c:v>10643.4</c:v>
                </c:pt>
                <c:pt idx="1025">
                  <c:v>10656.8</c:v>
                </c:pt>
                <c:pt idx="1026">
                  <c:v>10669.8</c:v>
                </c:pt>
                <c:pt idx="1027">
                  <c:v>10683.0</c:v>
                </c:pt>
                <c:pt idx="1028">
                  <c:v>10686.2</c:v>
                </c:pt>
                <c:pt idx="1029">
                  <c:v>10699.3</c:v>
                </c:pt>
                <c:pt idx="1030">
                  <c:v>10711.6</c:v>
                </c:pt>
                <c:pt idx="1031">
                  <c:v>10724.4</c:v>
                </c:pt>
                <c:pt idx="1032">
                  <c:v>10727.5</c:v>
                </c:pt>
                <c:pt idx="1033">
                  <c:v>10740.0</c:v>
                </c:pt>
                <c:pt idx="1034">
                  <c:v>10752.6</c:v>
                </c:pt>
                <c:pt idx="1035">
                  <c:v>10765.0</c:v>
                </c:pt>
                <c:pt idx="1036">
                  <c:v>10768.3</c:v>
                </c:pt>
                <c:pt idx="1037">
                  <c:v>10781.4</c:v>
                </c:pt>
                <c:pt idx="1038">
                  <c:v>10794.0</c:v>
                </c:pt>
                <c:pt idx="1039">
                  <c:v>10806.8</c:v>
                </c:pt>
                <c:pt idx="1040">
                  <c:v>10810.2</c:v>
                </c:pt>
                <c:pt idx="1041">
                  <c:v>10823.3</c:v>
                </c:pt>
                <c:pt idx="1042">
                  <c:v>10835.9</c:v>
                </c:pt>
                <c:pt idx="1043">
                  <c:v>10848.0</c:v>
                </c:pt>
                <c:pt idx="1044">
                  <c:v>10851.3</c:v>
                </c:pt>
                <c:pt idx="1045">
                  <c:v>10864.3</c:v>
                </c:pt>
                <c:pt idx="1046">
                  <c:v>10877.0</c:v>
                </c:pt>
                <c:pt idx="1047">
                  <c:v>10889.7</c:v>
                </c:pt>
                <c:pt idx="1048">
                  <c:v>10892.9</c:v>
                </c:pt>
                <c:pt idx="1049">
                  <c:v>10905.6</c:v>
                </c:pt>
                <c:pt idx="1050">
                  <c:v>10918.0</c:v>
                </c:pt>
                <c:pt idx="1051">
                  <c:v>10931.4</c:v>
                </c:pt>
                <c:pt idx="1052">
                  <c:v>10934.6</c:v>
                </c:pt>
                <c:pt idx="1053">
                  <c:v>10947.3</c:v>
                </c:pt>
                <c:pt idx="1054">
                  <c:v>10960.0</c:v>
                </c:pt>
                <c:pt idx="1055">
                  <c:v>10973.0</c:v>
                </c:pt>
                <c:pt idx="1056">
                  <c:v>10976.1</c:v>
                </c:pt>
                <c:pt idx="1057">
                  <c:v>10988.9</c:v>
                </c:pt>
                <c:pt idx="1058">
                  <c:v>11002.1</c:v>
                </c:pt>
                <c:pt idx="1059">
                  <c:v>11015.1</c:v>
                </c:pt>
                <c:pt idx="1060">
                  <c:v>11018.0</c:v>
                </c:pt>
                <c:pt idx="1061">
                  <c:v>11030.6</c:v>
                </c:pt>
                <c:pt idx="1062">
                  <c:v>11043.7</c:v>
                </c:pt>
                <c:pt idx="1063">
                  <c:v>11056.5</c:v>
                </c:pt>
                <c:pt idx="1064">
                  <c:v>11059.7</c:v>
                </c:pt>
                <c:pt idx="1065">
                  <c:v>11072.5</c:v>
                </c:pt>
                <c:pt idx="1066">
                  <c:v>11085.2</c:v>
                </c:pt>
                <c:pt idx="1067">
                  <c:v>11098.3</c:v>
                </c:pt>
                <c:pt idx="1068">
                  <c:v>11101.6</c:v>
                </c:pt>
                <c:pt idx="1069">
                  <c:v>11114.6</c:v>
                </c:pt>
                <c:pt idx="1070">
                  <c:v>11128.2</c:v>
                </c:pt>
                <c:pt idx="1071">
                  <c:v>11141.4</c:v>
                </c:pt>
                <c:pt idx="1072">
                  <c:v>11144.6</c:v>
                </c:pt>
                <c:pt idx="1073">
                  <c:v>11157.4</c:v>
                </c:pt>
                <c:pt idx="1074">
                  <c:v>11170.2</c:v>
                </c:pt>
                <c:pt idx="1075">
                  <c:v>11182.7</c:v>
                </c:pt>
                <c:pt idx="1076">
                  <c:v>11185.8</c:v>
                </c:pt>
                <c:pt idx="1077">
                  <c:v>11198.4</c:v>
                </c:pt>
                <c:pt idx="1078">
                  <c:v>11211.2</c:v>
                </c:pt>
                <c:pt idx="1079">
                  <c:v>11224.1</c:v>
                </c:pt>
                <c:pt idx="1080">
                  <c:v>11227.0</c:v>
                </c:pt>
                <c:pt idx="1081">
                  <c:v>11239.9</c:v>
                </c:pt>
                <c:pt idx="1082">
                  <c:v>11253.0</c:v>
                </c:pt>
                <c:pt idx="1083">
                  <c:v>11265.9</c:v>
                </c:pt>
                <c:pt idx="1084">
                  <c:v>11268.9</c:v>
                </c:pt>
                <c:pt idx="1085">
                  <c:v>11282.2</c:v>
                </c:pt>
                <c:pt idx="1086">
                  <c:v>11294.9</c:v>
                </c:pt>
                <c:pt idx="1087">
                  <c:v>11307.3</c:v>
                </c:pt>
                <c:pt idx="1088">
                  <c:v>11310.5</c:v>
                </c:pt>
                <c:pt idx="1089">
                  <c:v>11323.0</c:v>
                </c:pt>
                <c:pt idx="1090">
                  <c:v>11336.2</c:v>
                </c:pt>
                <c:pt idx="1091">
                  <c:v>11348.9</c:v>
                </c:pt>
                <c:pt idx="1092">
                  <c:v>11352.0</c:v>
                </c:pt>
                <c:pt idx="1093">
                  <c:v>11364.6</c:v>
                </c:pt>
                <c:pt idx="1094">
                  <c:v>11377.3</c:v>
                </c:pt>
                <c:pt idx="1095">
                  <c:v>11390.3</c:v>
                </c:pt>
                <c:pt idx="1096">
                  <c:v>11393.5</c:v>
                </c:pt>
                <c:pt idx="1097">
                  <c:v>11406.8</c:v>
                </c:pt>
                <c:pt idx="1098">
                  <c:v>11419.5</c:v>
                </c:pt>
                <c:pt idx="1099">
                  <c:v>11432.1</c:v>
                </c:pt>
                <c:pt idx="1100">
                  <c:v>11435.6</c:v>
                </c:pt>
                <c:pt idx="1101">
                  <c:v>11448.1</c:v>
                </c:pt>
                <c:pt idx="1102">
                  <c:v>11460.8</c:v>
                </c:pt>
                <c:pt idx="1103">
                  <c:v>11473.3</c:v>
                </c:pt>
                <c:pt idx="1104">
                  <c:v>11476.3</c:v>
                </c:pt>
                <c:pt idx="1105">
                  <c:v>11489.4</c:v>
                </c:pt>
                <c:pt idx="1106">
                  <c:v>11502.4</c:v>
                </c:pt>
                <c:pt idx="1107">
                  <c:v>11515.5</c:v>
                </c:pt>
                <c:pt idx="1108">
                  <c:v>11518.9</c:v>
                </c:pt>
                <c:pt idx="1109">
                  <c:v>11531.9</c:v>
                </c:pt>
                <c:pt idx="1110">
                  <c:v>11544.8</c:v>
                </c:pt>
                <c:pt idx="1111">
                  <c:v>11558.0</c:v>
                </c:pt>
                <c:pt idx="1112">
                  <c:v>11561.3</c:v>
                </c:pt>
                <c:pt idx="1113">
                  <c:v>11573.8</c:v>
                </c:pt>
                <c:pt idx="1114">
                  <c:v>11586.4</c:v>
                </c:pt>
                <c:pt idx="1115">
                  <c:v>11599.7</c:v>
                </c:pt>
                <c:pt idx="1116">
                  <c:v>11602.7</c:v>
                </c:pt>
                <c:pt idx="1117">
                  <c:v>11615.3</c:v>
                </c:pt>
                <c:pt idx="1118">
                  <c:v>11628.2</c:v>
                </c:pt>
                <c:pt idx="1119">
                  <c:v>11641.0</c:v>
                </c:pt>
                <c:pt idx="1120">
                  <c:v>11644.2</c:v>
                </c:pt>
                <c:pt idx="1121">
                  <c:v>11656.8</c:v>
                </c:pt>
                <c:pt idx="1122">
                  <c:v>11669.8</c:v>
                </c:pt>
                <c:pt idx="1123">
                  <c:v>11682.3</c:v>
                </c:pt>
                <c:pt idx="1124">
                  <c:v>11685.5</c:v>
                </c:pt>
                <c:pt idx="1125">
                  <c:v>11698.4</c:v>
                </c:pt>
                <c:pt idx="1126">
                  <c:v>11710.8</c:v>
                </c:pt>
                <c:pt idx="1127">
                  <c:v>11723.8</c:v>
                </c:pt>
                <c:pt idx="1128">
                  <c:v>11726.8</c:v>
                </c:pt>
                <c:pt idx="1129">
                  <c:v>11739.2</c:v>
                </c:pt>
                <c:pt idx="1130">
                  <c:v>11752.4</c:v>
                </c:pt>
                <c:pt idx="1131">
                  <c:v>11765.2</c:v>
                </c:pt>
                <c:pt idx="1132">
                  <c:v>11768.2</c:v>
                </c:pt>
                <c:pt idx="1133">
                  <c:v>11781.3</c:v>
                </c:pt>
                <c:pt idx="1134">
                  <c:v>11794.2</c:v>
                </c:pt>
                <c:pt idx="1135">
                  <c:v>11807.0</c:v>
                </c:pt>
                <c:pt idx="1136">
                  <c:v>11810.3</c:v>
                </c:pt>
                <c:pt idx="1137">
                  <c:v>11822.5</c:v>
                </c:pt>
                <c:pt idx="1138">
                  <c:v>11835.2</c:v>
                </c:pt>
                <c:pt idx="1139">
                  <c:v>11848.5</c:v>
                </c:pt>
                <c:pt idx="1140">
                  <c:v>11851.4</c:v>
                </c:pt>
                <c:pt idx="1141">
                  <c:v>11863.9</c:v>
                </c:pt>
                <c:pt idx="1142">
                  <c:v>11877.4</c:v>
                </c:pt>
                <c:pt idx="1143">
                  <c:v>11889.9</c:v>
                </c:pt>
                <c:pt idx="1144">
                  <c:v>11893.3</c:v>
                </c:pt>
                <c:pt idx="1145">
                  <c:v>11905.5</c:v>
                </c:pt>
                <c:pt idx="1146">
                  <c:v>11918.4</c:v>
                </c:pt>
                <c:pt idx="1147">
                  <c:v>11931.0</c:v>
                </c:pt>
                <c:pt idx="1148">
                  <c:v>11934.1</c:v>
                </c:pt>
                <c:pt idx="1149">
                  <c:v>11947.2</c:v>
                </c:pt>
                <c:pt idx="1150">
                  <c:v>11960.4</c:v>
                </c:pt>
                <c:pt idx="1151">
                  <c:v>11973.5</c:v>
                </c:pt>
                <c:pt idx="1152">
                  <c:v>11976.7</c:v>
                </c:pt>
                <c:pt idx="1153">
                  <c:v>11989.7</c:v>
                </c:pt>
                <c:pt idx="1154">
                  <c:v>12002.1</c:v>
                </c:pt>
                <c:pt idx="1155">
                  <c:v>12014.7</c:v>
                </c:pt>
                <c:pt idx="1156">
                  <c:v>12017.7</c:v>
                </c:pt>
                <c:pt idx="1157">
                  <c:v>12030.5</c:v>
                </c:pt>
                <c:pt idx="1158">
                  <c:v>12042.9</c:v>
                </c:pt>
                <c:pt idx="1159">
                  <c:v>12056.0</c:v>
                </c:pt>
                <c:pt idx="1160">
                  <c:v>12059.0</c:v>
                </c:pt>
                <c:pt idx="1161">
                  <c:v>12071.7</c:v>
                </c:pt>
                <c:pt idx="1162">
                  <c:v>12084.6</c:v>
                </c:pt>
                <c:pt idx="1163">
                  <c:v>12097.6</c:v>
                </c:pt>
                <c:pt idx="1164">
                  <c:v>12100.8</c:v>
                </c:pt>
                <c:pt idx="1165">
                  <c:v>12113.5</c:v>
                </c:pt>
                <c:pt idx="1166">
                  <c:v>12126.4</c:v>
                </c:pt>
                <c:pt idx="1167">
                  <c:v>12138.7</c:v>
                </c:pt>
                <c:pt idx="1168">
                  <c:v>12142.0</c:v>
                </c:pt>
                <c:pt idx="1169">
                  <c:v>12154.2</c:v>
                </c:pt>
                <c:pt idx="1170">
                  <c:v>12167.2</c:v>
                </c:pt>
                <c:pt idx="1171">
                  <c:v>12179.7</c:v>
                </c:pt>
                <c:pt idx="1172">
                  <c:v>12182.9</c:v>
                </c:pt>
                <c:pt idx="1173">
                  <c:v>12196.2</c:v>
                </c:pt>
                <c:pt idx="1174">
                  <c:v>12208.8</c:v>
                </c:pt>
                <c:pt idx="1175">
                  <c:v>12221.8</c:v>
                </c:pt>
                <c:pt idx="1176">
                  <c:v>12224.9</c:v>
                </c:pt>
                <c:pt idx="1177">
                  <c:v>12237.6</c:v>
                </c:pt>
                <c:pt idx="1178">
                  <c:v>12250.1</c:v>
                </c:pt>
                <c:pt idx="1179">
                  <c:v>12262.9</c:v>
                </c:pt>
                <c:pt idx="1180">
                  <c:v>12266.1</c:v>
                </c:pt>
                <c:pt idx="1181">
                  <c:v>12279.0</c:v>
                </c:pt>
                <c:pt idx="1182">
                  <c:v>12291.5</c:v>
                </c:pt>
                <c:pt idx="1183">
                  <c:v>12303.7</c:v>
                </c:pt>
                <c:pt idx="1184">
                  <c:v>12306.9</c:v>
                </c:pt>
                <c:pt idx="1185">
                  <c:v>12319.6</c:v>
                </c:pt>
                <c:pt idx="1186">
                  <c:v>12332.9</c:v>
                </c:pt>
                <c:pt idx="1187">
                  <c:v>12346.2</c:v>
                </c:pt>
                <c:pt idx="1188">
                  <c:v>12349.6</c:v>
                </c:pt>
                <c:pt idx="1189">
                  <c:v>12362.4</c:v>
                </c:pt>
                <c:pt idx="1190">
                  <c:v>12375.0</c:v>
                </c:pt>
                <c:pt idx="1191">
                  <c:v>12387.8</c:v>
                </c:pt>
                <c:pt idx="1192">
                  <c:v>12391.1</c:v>
                </c:pt>
                <c:pt idx="1193">
                  <c:v>12403.7</c:v>
                </c:pt>
                <c:pt idx="1194">
                  <c:v>12416.3</c:v>
                </c:pt>
                <c:pt idx="1195">
                  <c:v>12429.2</c:v>
                </c:pt>
                <c:pt idx="1196">
                  <c:v>12432.6</c:v>
                </c:pt>
                <c:pt idx="1197">
                  <c:v>12445.4</c:v>
                </c:pt>
                <c:pt idx="1198">
                  <c:v>12457.9</c:v>
                </c:pt>
                <c:pt idx="1199">
                  <c:v>12470.7</c:v>
                </c:pt>
                <c:pt idx="1200">
                  <c:v>12473.8</c:v>
                </c:pt>
                <c:pt idx="1201">
                  <c:v>12486.8</c:v>
                </c:pt>
              </c:numCache>
            </c:numRef>
          </c:xVal>
          <c:yVal>
            <c:numRef>
              <c:f>Sheet1!$S$3:$S$1204</c:f>
              <c:numCache>
                <c:formatCode>0.00E+00</c:formatCode>
                <c:ptCount val="1202"/>
                <c:pt idx="0">
                  <c:v>2.36914E7</c:v>
                </c:pt>
                <c:pt idx="1">
                  <c:v>2.36914E7</c:v>
                </c:pt>
                <c:pt idx="2">
                  <c:v>2.36914E7</c:v>
                </c:pt>
                <c:pt idx="3">
                  <c:v>2.36914E7</c:v>
                </c:pt>
                <c:pt idx="4">
                  <c:v>2.36914E7</c:v>
                </c:pt>
                <c:pt idx="5">
                  <c:v>2.36914E7</c:v>
                </c:pt>
                <c:pt idx="6">
                  <c:v>2.36914E7</c:v>
                </c:pt>
                <c:pt idx="7">
                  <c:v>2.36914E7</c:v>
                </c:pt>
                <c:pt idx="8">
                  <c:v>2.36914E7</c:v>
                </c:pt>
                <c:pt idx="9">
                  <c:v>2.36914E7</c:v>
                </c:pt>
                <c:pt idx="10">
                  <c:v>2.36914E7</c:v>
                </c:pt>
                <c:pt idx="11">
                  <c:v>2.36914E7</c:v>
                </c:pt>
                <c:pt idx="12">
                  <c:v>2.36914E7</c:v>
                </c:pt>
                <c:pt idx="13">
                  <c:v>2.36914E7</c:v>
                </c:pt>
                <c:pt idx="14">
                  <c:v>2.36914E7</c:v>
                </c:pt>
                <c:pt idx="15">
                  <c:v>2.26195E7</c:v>
                </c:pt>
                <c:pt idx="16">
                  <c:v>2.22313E7</c:v>
                </c:pt>
                <c:pt idx="17">
                  <c:v>2.06683E7</c:v>
                </c:pt>
                <c:pt idx="18">
                  <c:v>1.91757E7</c:v>
                </c:pt>
                <c:pt idx="19">
                  <c:v>1.75102E7</c:v>
                </c:pt>
                <c:pt idx="20">
                  <c:v>1.71076E7</c:v>
                </c:pt>
                <c:pt idx="21">
                  <c:v>1.56051E7</c:v>
                </c:pt>
                <c:pt idx="22">
                  <c:v>1.39943E7</c:v>
                </c:pt>
                <c:pt idx="23">
                  <c:v>1.23961E7</c:v>
                </c:pt>
                <c:pt idx="24">
                  <c:v>1.19866E7</c:v>
                </c:pt>
                <c:pt idx="25">
                  <c:v>1.03853E7</c:v>
                </c:pt>
                <c:pt idx="26">
                  <c:v>8.94557E6</c:v>
                </c:pt>
                <c:pt idx="27">
                  <c:v>7.42128E6</c:v>
                </c:pt>
                <c:pt idx="28">
                  <c:v>7.00705E6</c:v>
                </c:pt>
                <c:pt idx="29">
                  <c:v>5.62692E6</c:v>
                </c:pt>
                <c:pt idx="30">
                  <c:v>4.74216E6</c:v>
                </c:pt>
                <c:pt idx="31">
                  <c:v>4.74216E6</c:v>
                </c:pt>
                <c:pt idx="32">
                  <c:v>4.74216E6</c:v>
                </c:pt>
                <c:pt idx="33">
                  <c:v>4.74216E6</c:v>
                </c:pt>
                <c:pt idx="34">
                  <c:v>4.74216E6</c:v>
                </c:pt>
                <c:pt idx="35">
                  <c:v>4.74216E6</c:v>
                </c:pt>
                <c:pt idx="36">
                  <c:v>4.74216E6</c:v>
                </c:pt>
                <c:pt idx="37">
                  <c:v>4.74216E6</c:v>
                </c:pt>
                <c:pt idx="38">
                  <c:v>4.74216E6</c:v>
                </c:pt>
                <c:pt idx="39">
                  <c:v>4.74216E6</c:v>
                </c:pt>
                <c:pt idx="40">
                  <c:v>4.74216E6</c:v>
                </c:pt>
                <c:pt idx="41">
                  <c:v>4.74216E6</c:v>
                </c:pt>
                <c:pt idx="42">
                  <c:v>4.74216E6</c:v>
                </c:pt>
                <c:pt idx="43">
                  <c:v>4.74216E6</c:v>
                </c:pt>
                <c:pt idx="44">
                  <c:v>4.74216E6</c:v>
                </c:pt>
                <c:pt idx="45">
                  <c:v>4.70402E6</c:v>
                </c:pt>
                <c:pt idx="46">
                  <c:v>4.43049E6</c:v>
                </c:pt>
                <c:pt idx="47">
                  <c:v>4.20338E6</c:v>
                </c:pt>
                <c:pt idx="48">
                  <c:v>4.14661E6</c:v>
                </c:pt>
                <c:pt idx="49">
                  <c:v>3.92714E6</c:v>
                </c:pt>
                <c:pt idx="50">
                  <c:v>3.69067E6</c:v>
                </c:pt>
                <c:pt idx="51">
                  <c:v>3.4514E6</c:v>
                </c:pt>
                <c:pt idx="52">
                  <c:v>3.40126E6</c:v>
                </c:pt>
                <c:pt idx="53">
                  <c:v>3.16701E6</c:v>
                </c:pt>
                <c:pt idx="54">
                  <c:v>2.94198E6</c:v>
                </c:pt>
                <c:pt idx="55">
                  <c:v>2.70732E6</c:v>
                </c:pt>
                <c:pt idx="56">
                  <c:v>2.66423E6</c:v>
                </c:pt>
                <c:pt idx="57">
                  <c:v>2.43341E6</c:v>
                </c:pt>
                <c:pt idx="58">
                  <c:v>2.18815E6</c:v>
                </c:pt>
                <c:pt idx="59">
                  <c:v>1.95457E6</c:v>
                </c:pt>
                <c:pt idx="60">
                  <c:v>1.90432E6</c:v>
                </c:pt>
                <c:pt idx="61">
                  <c:v>1.86687E6</c:v>
                </c:pt>
                <c:pt idx="62">
                  <c:v>1.86687E6</c:v>
                </c:pt>
                <c:pt idx="63">
                  <c:v>1.86687E6</c:v>
                </c:pt>
                <c:pt idx="64">
                  <c:v>1.86687E6</c:v>
                </c:pt>
                <c:pt idx="65">
                  <c:v>1.86687E6</c:v>
                </c:pt>
                <c:pt idx="66">
                  <c:v>1.86687E6</c:v>
                </c:pt>
                <c:pt idx="67">
                  <c:v>1.86687E6</c:v>
                </c:pt>
                <c:pt idx="68">
                  <c:v>1.86687E6</c:v>
                </c:pt>
                <c:pt idx="69">
                  <c:v>1.86687E6</c:v>
                </c:pt>
                <c:pt idx="70">
                  <c:v>1.86687E6</c:v>
                </c:pt>
                <c:pt idx="71">
                  <c:v>1.86687E6</c:v>
                </c:pt>
                <c:pt idx="72">
                  <c:v>1.86687E6</c:v>
                </c:pt>
                <c:pt idx="73">
                  <c:v>1.86687E6</c:v>
                </c:pt>
                <c:pt idx="74">
                  <c:v>1.86687E6</c:v>
                </c:pt>
                <c:pt idx="75">
                  <c:v>1.8435E6</c:v>
                </c:pt>
                <c:pt idx="76">
                  <c:v>1.82279E6</c:v>
                </c:pt>
                <c:pt idx="77">
                  <c:v>1.74228E6</c:v>
                </c:pt>
                <c:pt idx="78">
                  <c:v>1.66308E6</c:v>
                </c:pt>
                <c:pt idx="79">
                  <c:v>1.5904E6</c:v>
                </c:pt>
                <c:pt idx="80">
                  <c:v>1.57133E6</c:v>
                </c:pt>
                <c:pt idx="81">
                  <c:v>1.4885E6</c:v>
                </c:pt>
                <c:pt idx="82">
                  <c:v>1.4128E6</c:v>
                </c:pt>
                <c:pt idx="83">
                  <c:v>1.33192E6</c:v>
                </c:pt>
                <c:pt idx="84">
                  <c:v>1.31208E6</c:v>
                </c:pt>
                <c:pt idx="85">
                  <c:v>1.23933E6</c:v>
                </c:pt>
                <c:pt idx="86">
                  <c:v>1.16778E6</c:v>
                </c:pt>
                <c:pt idx="87">
                  <c:v>1.08803E6</c:v>
                </c:pt>
                <c:pt idx="88">
                  <c:v>1.0714E6</c:v>
                </c:pt>
                <c:pt idx="89" formatCode="General">
                  <c:v>991690.0</c:v>
                </c:pt>
                <c:pt idx="90" formatCode="General">
                  <c:v>914875.0</c:v>
                </c:pt>
                <c:pt idx="91" formatCode="General">
                  <c:v>914875.0</c:v>
                </c:pt>
                <c:pt idx="92" formatCode="General">
                  <c:v>914875.0</c:v>
                </c:pt>
                <c:pt idx="93" formatCode="General">
                  <c:v>914875.0</c:v>
                </c:pt>
                <c:pt idx="94" formatCode="General">
                  <c:v>914875.0</c:v>
                </c:pt>
                <c:pt idx="95" formatCode="General">
                  <c:v>914875.0</c:v>
                </c:pt>
                <c:pt idx="96" formatCode="General">
                  <c:v>914875.0</c:v>
                </c:pt>
                <c:pt idx="97" formatCode="General">
                  <c:v>914875.0</c:v>
                </c:pt>
                <c:pt idx="98" formatCode="General">
                  <c:v>914875.0</c:v>
                </c:pt>
                <c:pt idx="99" formatCode="General">
                  <c:v>914875.0</c:v>
                </c:pt>
                <c:pt idx="100" formatCode="General">
                  <c:v>914875.0</c:v>
                </c:pt>
                <c:pt idx="101" formatCode="General">
                  <c:v>914875.0</c:v>
                </c:pt>
                <c:pt idx="102" formatCode="General">
                  <c:v>914875.0</c:v>
                </c:pt>
                <c:pt idx="103" formatCode="General">
                  <c:v>914875.0</c:v>
                </c:pt>
                <c:pt idx="104" formatCode="General">
                  <c:v>914875.0</c:v>
                </c:pt>
                <c:pt idx="105" formatCode="General">
                  <c:v>914875.0</c:v>
                </c:pt>
                <c:pt idx="106" formatCode="General">
                  <c:v>887968.0</c:v>
                </c:pt>
                <c:pt idx="107" formatCode="General">
                  <c:v>852846.0</c:v>
                </c:pt>
                <c:pt idx="108" formatCode="General">
                  <c:v>843090.0</c:v>
                </c:pt>
                <c:pt idx="109" formatCode="General">
                  <c:v>807573.0</c:v>
                </c:pt>
                <c:pt idx="110" formatCode="General">
                  <c:v>771973.0</c:v>
                </c:pt>
                <c:pt idx="111" formatCode="General">
                  <c:v>734286.0</c:v>
                </c:pt>
                <c:pt idx="112" formatCode="General">
                  <c:v>724434.0</c:v>
                </c:pt>
                <c:pt idx="113" formatCode="General">
                  <c:v>688329.0</c:v>
                </c:pt>
                <c:pt idx="114" formatCode="General">
                  <c:v>651589.0</c:v>
                </c:pt>
                <c:pt idx="115" formatCode="General">
                  <c:v>615982.0</c:v>
                </c:pt>
                <c:pt idx="116" formatCode="General">
                  <c:v>606545.0</c:v>
                </c:pt>
                <c:pt idx="117" formatCode="General">
                  <c:v>571887.0</c:v>
                </c:pt>
                <c:pt idx="118" formatCode="General">
                  <c:v>535574.0</c:v>
                </c:pt>
                <c:pt idx="119" formatCode="General">
                  <c:v>501064.0</c:v>
                </c:pt>
                <c:pt idx="120" formatCode="General">
                  <c:v>491776.0</c:v>
                </c:pt>
                <c:pt idx="121" formatCode="General">
                  <c:v>473413.0</c:v>
                </c:pt>
                <c:pt idx="122" formatCode="General">
                  <c:v>473413.0</c:v>
                </c:pt>
                <c:pt idx="123" formatCode="General">
                  <c:v>473413.0</c:v>
                </c:pt>
                <c:pt idx="124" formatCode="General">
                  <c:v>473413.0</c:v>
                </c:pt>
                <c:pt idx="125" formatCode="General">
                  <c:v>473413.0</c:v>
                </c:pt>
                <c:pt idx="126" formatCode="General">
                  <c:v>473413.0</c:v>
                </c:pt>
                <c:pt idx="127" formatCode="General">
                  <c:v>473413.0</c:v>
                </c:pt>
                <c:pt idx="128" formatCode="General">
                  <c:v>473413.0</c:v>
                </c:pt>
                <c:pt idx="129" formatCode="General">
                  <c:v>473413.0</c:v>
                </c:pt>
                <c:pt idx="130" formatCode="General">
                  <c:v>473413.0</c:v>
                </c:pt>
                <c:pt idx="131" formatCode="General">
                  <c:v>473413.0</c:v>
                </c:pt>
                <c:pt idx="132" formatCode="General">
                  <c:v>473413.0</c:v>
                </c:pt>
                <c:pt idx="133" formatCode="General">
                  <c:v>473413.0</c:v>
                </c:pt>
                <c:pt idx="134" formatCode="General">
                  <c:v>473413.0</c:v>
                </c:pt>
                <c:pt idx="135" formatCode="General">
                  <c:v>473413.0</c:v>
                </c:pt>
                <c:pt idx="136" formatCode="General">
                  <c:v>469925.0</c:v>
                </c:pt>
                <c:pt idx="137" formatCode="General">
                  <c:v>450774.0</c:v>
                </c:pt>
                <c:pt idx="138" formatCode="General">
                  <c:v>433550.0</c:v>
                </c:pt>
                <c:pt idx="139" formatCode="General">
                  <c:v>416691.0</c:v>
                </c:pt>
                <c:pt idx="140" formatCode="General">
                  <c:v>412384.0</c:v>
                </c:pt>
                <c:pt idx="141" formatCode="General">
                  <c:v>393052.0</c:v>
                </c:pt>
                <c:pt idx="142" formatCode="General">
                  <c:v>374968.0</c:v>
                </c:pt>
                <c:pt idx="143" formatCode="General">
                  <c:v>355307.0</c:v>
                </c:pt>
                <c:pt idx="144" formatCode="General">
                  <c:v>351461.0</c:v>
                </c:pt>
                <c:pt idx="145" formatCode="General">
                  <c:v>332165.0</c:v>
                </c:pt>
                <c:pt idx="146" formatCode="General">
                  <c:v>313665.0</c:v>
                </c:pt>
                <c:pt idx="147" formatCode="General">
                  <c:v>296111.0</c:v>
                </c:pt>
                <c:pt idx="148" formatCode="General">
                  <c:v>291434.0</c:v>
                </c:pt>
                <c:pt idx="149" formatCode="General">
                  <c:v>274081.0</c:v>
                </c:pt>
                <c:pt idx="150" formatCode="General">
                  <c:v>256289.0</c:v>
                </c:pt>
                <c:pt idx="151" formatCode="General">
                  <c:v>249599.0</c:v>
                </c:pt>
                <c:pt idx="152" formatCode="General">
                  <c:v>249599.0</c:v>
                </c:pt>
                <c:pt idx="153" formatCode="General">
                  <c:v>249599.0</c:v>
                </c:pt>
                <c:pt idx="154" formatCode="General">
                  <c:v>249599.0</c:v>
                </c:pt>
                <c:pt idx="155" formatCode="General">
                  <c:v>249599.0</c:v>
                </c:pt>
                <c:pt idx="156" formatCode="General">
                  <c:v>249599.0</c:v>
                </c:pt>
                <c:pt idx="157" formatCode="General">
                  <c:v>249599.0</c:v>
                </c:pt>
                <c:pt idx="158" formatCode="General">
                  <c:v>249599.0</c:v>
                </c:pt>
                <c:pt idx="159" formatCode="General">
                  <c:v>249599.0</c:v>
                </c:pt>
                <c:pt idx="160" formatCode="General">
                  <c:v>249599.0</c:v>
                </c:pt>
                <c:pt idx="161" formatCode="General">
                  <c:v>249599.0</c:v>
                </c:pt>
                <c:pt idx="162" formatCode="General">
                  <c:v>249599.0</c:v>
                </c:pt>
                <c:pt idx="163" formatCode="General">
                  <c:v>249599.0</c:v>
                </c:pt>
                <c:pt idx="164" formatCode="General">
                  <c:v>249599.0</c:v>
                </c:pt>
                <c:pt idx="165" formatCode="General">
                  <c:v>249599.0</c:v>
                </c:pt>
                <c:pt idx="166" formatCode="General">
                  <c:v>244953.0</c:v>
                </c:pt>
                <c:pt idx="167" formatCode="General">
                  <c:v>235774.0</c:v>
                </c:pt>
                <c:pt idx="168" formatCode="General">
                  <c:v>233488.0</c:v>
                </c:pt>
                <c:pt idx="169" formatCode="General">
                  <c:v>224535.0</c:v>
                </c:pt>
                <c:pt idx="170" formatCode="General">
                  <c:v>214686.0</c:v>
                </c:pt>
                <c:pt idx="171" formatCode="General">
                  <c:v>204735.0</c:v>
                </c:pt>
                <c:pt idx="172" formatCode="General">
                  <c:v>202353.0</c:v>
                </c:pt>
                <c:pt idx="173" formatCode="General">
                  <c:v>193221.0</c:v>
                </c:pt>
                <c:pt idx="174" formatCode="General">
                  <c:v>183401.0</c:v>
                </c:pt>
                <c:pt idx="175" formatCode="General">
                  <c:v>174080.0</c:v>
                </c:pt>
                <c:pt idx="176" formatCode="General">
                  <c:v>171153.0</c:v>
                </c:pt>
                <c:pt idx="177" formatCode="General">
                  <c:v>162261.0</c:v>
                </c:pt>
                <c:pt idx="178" formatCode="General">
                  <c:v>153438.0</c:v>
                </c:pt>
                <c:pt idx="179" formatCode="General">
                  <c:v>144238.0</c:v>
                </c:pt>
                <c:pt idx="180" formatCode="General">
                  <c:v>142119.0</c:v>
                </c:pt>
                <c:pt idx="181" formatCode="General">
                  <c:v>133250.0</c:v>
                </c:pt>
                <c:pt idx="182" formatCode="General">
                  <c:v>133250.0</c:v>
                </c:pt>
                <c:pt idx="183" formatCode="General">
                  <c:v>133250.0</c:v>
                </c:pt>
                <c:pt idx="184" formatCode="General">
                  <c:v>133250.0</c:v>
                </c:pt>
                <c:pt idx="185" formatCode="General">
                  <c:v>133250.0</c:v>
                </c:pt>
                <c:pt idx="186" formatCode="General">
                  <c:v>133250.0</c:v>
                </c:pt>
                <c:pt idx="187" formatCode="General">
                  <c:v>133250.0</c:v>
                </c:pt>
                <c:pt idx="188" formatCode="General">
                  <c:v>133250.0</c:v>
                </c:pt>
                <c:pt idx="189" formatCode="General">
                  <c:v>133250.0</c:v>
                </c:pt>
                <c:pt idx="190" formatCode="General">
                  <c:v>133250.0</c:v>
                </c:pt>
                <c:pt idx="191" formatCode="General">
                  <c:v>133250.0</c:v>
                </c:pt>
                <c:pt idx="192" formatCode="General">
                  <c:v>133250.0</c:v>
                </c:pt>
                <c:pt idx="193" formatCode="General">
                  <c:v>133250.0</c:v>
                </c:pt>
                <c:pt idx="194" formatCode="General">
                  <c:v>133250.0</c:v>
                </c:pt>
                <c:pt idx="195" formatCode="General">
                  <c:v>133250.0</c:v>
                </c:pt>
                <c:pt idx="196" formatCode="General">
                  <c:v>133243.0</c:v>
                </c:pt>
                <c:pt idx="197" formatCode="General">
                  <c:v>128120.0</c:v>
                </c:pt>
                <c:pt idx="198" formatCode="General">
                  <c:v>123007.0</c:v>
                </c:pt>
                <c:pt idx="199" formatCode="General">
                  <c:v>118077.0</c:v>
                </c:pt>
                <c:pt idx="200" formatCode="General">
                  <c:v>116909.0</c:v>
                </c:pt>
                <c:pt idx="201" formatCode="General">
                  <c:v>111442.0</c:v>
                </c:pt>
                <c:pt idx="202" formatCode="General">
                  <c:v>106396.0</c:v>
                </c:pt>
                <c:pt idx="203" formatCode="General">
                  <c:v>100751.0</c:v>
                </c:pt>
                <c:pt idx="204" formatCode="General">
                  <c:v>99673.5</c:v>
                </c:pt>
                <c:pt idx="205" formatCode="General">
                  <c:v>94799.4</c:v>
                </c:pt>
                <c:pt idx="206" formatCode="General">
                  <c:v>89818.1</c:v>
                </c:pt>
                <c:pt idx="207" formatCode="General">
                  <c:v>84912.4</c:v>
                </c:pt>
                <c:pt idx="208" formatCode="General">
                  <c:v>83798.6</c:v>
                </c:pt>
                <c:pt idx="209" formatCode="General">
                  <c:v>78869.8</c:v>
                </c:pt>
                <c:pt idx="210" formatCode="General">
                  <c:v>74078.5</c:v>
                </c:pt>
                <c:pt idx="211" formatCode="General">
                  <c:v>71950.3</c:v>
                </c:pt>
                <c:pt idx="212" formatCode="General">
                  <c:v>71950.3</c:v>
                </c:pt>
                <c:pt idx="213" formatCode="General">
                  <c:v>71950.3</c:v>
                </c:pt>
                <c:pt idx="214" formatCode="General">
                  <c:v>71950.3</c:v>
                </c:pt>
                <c:pt idx="215" formatCode="General">
                  <c:v>71950.3</c:v>
                </c:pt>
                <c:pt idx="216" formatCode="General">
                  <c:v>71950.3</c:v>
                </c:pt>
                <c:pt idx="217" formatCode="General">
                  <c:v>71950.3</c:v>
                </c:pt>
                <c:pt idx="218" formatCode="General">
                  <c:v>71950.3</c:v>
                </c:pt>
                <c:pt idx="219" formatCode="General">
                  <c:v>71950.3</c:v>
                </c:pt>
                <c:pt idx="220" formatCode="General">
                  <c:v>71950.3</c:v>
                </c:pt>
                <c:pt idx="221" formatCode="General">
                  <c:v>71950.3</c:v>
                </c:pt>
                <c:pt idx="222" formatCode="General">
                  <c:v>71950.3</c:v>
                </c:pt>
                <c:pt idx="223" formatCode="General">
                  <c:v>71950.3</c:v>
                </c:pt>
                <c:pt idx="224" formatCode="General">
                  <c:v>71950.3</c:v>
                </c:pt>
                <c:pt idx="225" formatCode="General">
                  <c:v>71950.3</c:v>
                </c:pt>
                <c:pt idx="226" formatCode="General">
                  <c:v>71208.5</c:v>
                </c:pt>
                <c:pt idx="227" formatCode="General">
                  <c:v>68394.4</c:v>
                </c:pt>
                <c:pt idx="228" formatCode="General">
                  <c:v>67828.8</c:v>
                </c:pt>
                <c:pt idx="229" formatCode="General">
                  <c:v>65282.1</c:v>
                </c:pt>
                <c:pt idx="230" formatCode="General">
                  <c:v>62715.8</c:v>
                </c:pt>
                <c:pt idx="231" formatCode="General">
                  <c:v>59937.9</c:v>
                </c:pt>
                <c:pt idx="232" formatCode="General">
                  <c:v>59306.9</c:v>
                </c:pt>
                <c:pt idx="233" formatCode="General">
                  <c:v>56661.8</c:v>
                </c:pt>
                <c:pt idx="234" formatCode="General">
                  <c:v>53911.8</c:v>
                </c:pt>
                <c:pt idx="235" formatCode="General">
                  <c:v>51168.8</c:v>
                </c:pt>
                <c:pt idx="236" formatCode="General">
                  <c:v>50484.4</c:v>
                </c:pt>
                <c:pt idx="237" formatCode="General">
                  <c:v>47942.8</c:v>
                </c:pt>
                <c:pt idx="238" formatCode="General">
                  <c:v>45314.0</c:v>
                </c:pt>
                <c:pt idx="239" formatCode="General">
                  <c:v>42719.4</c:v>
                </c:pt>
                <c:pt idx="240" formatCode="General">
                  <c:v>42033.7</c:v>
                </c:pt>
                <c:pt idx="241" formatCode="General">
                  <c:v>39496.1</c:v>
                </c:pt>
                <c:pt idx="242" formatCode="General">
                  <c:v>39286.9</c:v>
                </c:pt>
                <c:pt idx="243" formatCode="General">
                  <c:v>39286.9</c:v>
                </c:pt>
                <c:pt idx="244" formatCode="General">
                  <c:v>39286.9</c:v>
                </c:pt>
                <c:pt idx="245" formatCode="General">
                  <c:v>39286.9</c:v>
                </c:pt>
                <c:pt idx="246" formatCode="General">
                  <c:v>39286.9</c:v>
                </c:pt>
                <c:pt idx="247" formatCode="General">
                  <c:v>39286.9</c:v>
                </c:pt>
                <c:pt idx="248" formatCode="General">
                  <c:v>39286.9</c:v>
                </c:pt>
                <c:pt idx="249" formatCode="General">
                  <c:v>39286.9</c:v>
                </c:pt>
                <c:pt idx="250" formatCode="General">
                  <c:v>39286.9</c:v>
                </c:pt>
                <c:pt idx="251" formatCode="General">
                  <c:v>39286.9</c:v>
                </c:pt>
                <c:pt idx="252" formatCode="General">
                  <c:v>39286.9</c:v>
                </c:pt>
                <c:pt idx="253" formatCode="General">
                  <c:v>39286.9</c:v>
                </c:pt>
                <c:pt idx="254" formatCode="General">
                  <c:v>39286.9</c:v>
                </c:pt>
                <c:pt idx="255" formatCode="General">
                  <c:v>39286.9</c:v>
                </c:pt>
                <c:pt idx="256" formatCode="General">
                  <c:v>39286.9</c:v>
                </c:pt>
                <c:pt idx="257" formatCode="General">
                  <c:v>38290.5</c:v>
                </c:pt>
                <c:pt idx="258" formatCode="General">
                  <c:v>36860.3</c:v>
                </c:pt>
                <c:pt idx="259" formatCode="General">
                  <c:v>35470.2</c:v>
                </c:pt>
                <c:pt idx="260" formatCode="General">
                  <c:v>35169.7</c:v>
                </c:pt>
                <c:pt idx="261" formatCode="General">
                  <c:v>33700.3</c:v>
                </c:pt>
                <c:pt idx="262" formatCode="General">
                  <c:v>32188.8</c:v>
                </c:pt>
                <c:pt idx="263" formatCode="General">
                  <c:v>30749.1</c:v>
                </c:pt>
                <c:pt idx="264" formatCode="General">
                  <c:v>30355.1</c:v>
                </c:pt>
                <c:pt idx="265" formatCode="General">
                  <c:v>28897.3</c:v>
                </c:pt>
                <c:pt idx="266" formatCode="General">
                  <c:v>27435.2</c:v>
                </c:pt>
                <c:pt idx="267" formatCode="General">
                  <c:v>26094.8</c:v>
                </c:pt>
                <c:pt idx="268" formatCode="General">
                  <c:v>25742.4</c:v>
                </c:pt>
                <c:pt idx="269" formatCode="General">
                  <c:v>24244.4</c:v>
                </c:pt>
                <c:pt idx="270" formatCode="General">
                  <c:v>22878.9</c:v>
                </c:pt>
                <c:pt idx="271" formatCode="General">
                  <c:v>21703.59999999991</c:v>
                </c:pt>
                <c:pt idx="272" formatCode="General">
                  <c:v>21703.59999999991</c:v>
                </c:pt>
                <c:pt idx="273" formatCode="General">
                  <c:v>21703.59999999991</c:v>
                </c:pt>
                <c:pt idx="274" formatCode="General">
                  <c:v>21703.59999999991</c:v>
                </c:pt>
                <c:pt idx="275" formatCode="General">
                  <c:v>21703.59999999991</c:v>
                </c:pt>
                <c:pt idx="276" formatCode="General">
                  <c:v>21703.59999999991</c:v>
                </c:pt>
                <c:pt idx="277" formatCode="General">
                  <c:v>21703.59999999991</c:v>
                </c:pt>
                <c:pt idx="278" formatCode="General">
                  <c:v>21703.59999999991</c:v>
                </c:pt>
                <c:pt idx="279" formatCode="General">
                  <c:v>21703.59999999991</c:v>
                </c:pt>
                <c:pt idx="280" formatCode="General">
                  <c:v>21703.59999999991</c:v>
                </c:pt>
                <c:pt idx="281" formatCode="General">
                  <c:v>21703.59999999991</c:v>
                </c:pt>
                <c:pt idx="282" formatCode="General">
                  <c:v>21703.59999999991</c:v>
                </c:pt>
                <c:pt idx="283" formatCode="General">
                  <c:v>21703.59999999991</c:v>
                </c:pt>
                <c:pt idx="284" formatCode="General">
                  <c:v>21703.59999999991</c:v>
                </c:pt>
                <c:pt idx="285" formatCode="General">
                  <c:v>21703.59999999991</c:v>
                </c:pt>
                <c:pt idx="286" formatCode="General">
                  <c:v>21703.59999999991</c:v>
                </c:pt>
                <c:pt idx="287" formatCode="General">
                  <c:v>21037.2</c:v>
                </c:pt>
                <c:pt idx="288" formatCode="General">
                  <c:v>20823.7</c:v>
                </c:pt>
                <c:pt idx="289" formatCode="General">
                  <c:v>20087.9</c:v>
                </c:pt>
                <c:pt idx="290" formatCode="General">
                  <c:v>19291.2</c:v>
                </c:pt>
                <c:pt idx="291" formatCode="General">
                  <c:v>18507.2</c:v>
                </c:pt>
                <c:pt idx="292" formatCode="General">
                  <c:v>18298.4</c:v>
                </c:pt>
                <c:pt idx="293" formatCode="General">
                  <c:v>17500.4</c:v>
                </c:pt>
                <c:pt idx="294" formatCode="General">
                  <c:v>16634.3</c:v>
                </c:pt>
                <c:pt idx="295" formatCode="General">
                  <c:v>15888.2</c:v>
                </c:pt>
                <c:pt idx="296" formatCode="General">
                  <c:v>15684.6</c:v>
                </c:pt>
                <c:pt idx="297" formatCode="General">
                  <c:v>14915.7</c:v>
                </c:pt>
                <c:pt idx="298" formatCode="General">
                  <c:v>14155.1</c:v>
                </c:pt>
                <c:pt idx="299" formatCode="General">
                  <c:v>13368.8</c:v>
                </c:pt>
                <c:pt idx="300" formatCode="General">
                  <c:v>13176.4</c:v>
                </c:pt>
                <c:pt idx="301" formatCode="General">
                  <c:v>12370.2</c:v>
                </c:pt>
                <c:pt idx="302" formatCode="General">
                  <c:v>12140.0</c:v>
                </c:pt>
                <c:pt idx="303" formatCode="General">
                  <c:v>12140.0</c:v>
                </c:pt>
                <c:pt idx="304" formatCode="General">
                  <c:v>12140.0</c:v>
                </c:pt>
                <c:pt idx="305" formatCode="General">
                  <c:v>12140.0</c:v>
                </c:pt>
                <c:pt idx="306" formatCode="General">
                  <c:v>12140.0</c:v>
                </c:pt>
                <c:pt idx="307" formatCode="General">
                  <c:v>12140.0</c:v>
                </c:pt>
                <c:pt idx="308" formatCode="General">
                  <c:v>12140.0</c:v>
                </c:pt>
                <c:pt idx="309" formatCode="General">
                  <c:v>12140.0</c:v>
                </c:pt>
                <c:pt idx="310" formatCode="General">
                  <c:v>12140.0</c:v>
                </c:pt>
                <c:pt idx="311" formatCode="General">
                  <c:v>12140.0</c:v>
                </c:pt>
                <c:pt idx="312" formatCode="General">
                  <c:v>12140.0</c:v>
                </c:pt>
                <c:pt idx="313" formatCode="General">
                  <c:v>12140.0</c:v>
                </c:pt>
                <c:pt idx="314" formatCode="General">
                  <c:v>12140.0</c:v>
                </c:pt>
                <c:pt idx="315" formatCode="General">
                  <c:v>12140.0</c:v>
                </c:pt>
                <c:pt idx="316" formatCode="General">
                  <c:v>12140.0</c:v>
                </c:pt>
                <c:pt idx="317" formatCode="General">
                  <c:v>12019.9</c:v>
                </c:pt>
                <c:pt idx="318" formatCode="General">
                  <c:v>11570.6</c:v>
                </c:pt>
                <c:pt idx="319" formatCode="General">
                  <c:v>11160.3</c:v>
                </c:pt>
                <c:pt idx="320" formatCode="General">
                  <c:v>11043.4</c:v>
                </c:pt>
                <c:pt idx="321" formatCode="General">
                  <c:v>10639.3</c:v>
                </c:pt>
                <c:pt idx="322" formatCode="General">
                  <c:v>10196.9</c:v>
                </c:pt>
                <c:pt idx="323" formatCode="General">
                  <c:v>9783.2</c:v>
                </c:pt>
                <c:pt idx="324" formatCode="General">
                  <c:v>9669.449999999961</c:v>
                </c:pt>
                <c:pt idx="325" formatCode="General">
                  <c:v>9236.889999999872</c:v>
                </c:pt>
                <c:pt idx="326" formatCode="General">
                  <c:v>8788.27</c:v>
                </c:pt>
                <c:pt idx="327" formatCode="General">
                  <c:v>8339.469999999868</c:v>
                </c:pt>
                <c:pt idx="328" formatCode="General">
                  <c:v>8216.59</c:v>
                </c:pt>
                <c:pt idx="329" formatCode="General">
                  <c:v>7802.620000000004</c:v>
                </c:pt>
                <c:pt idx="330" formatCode="General">
                  <c:v>7397.37</c:v>
                </c:pt>
                <c:pt idx="331" formatCode="General">
                  <c:v>6997.87</c:v>
                </c:pt>
                <c:pt idx="332" formatCode="General">
                  <c:v>6904.38</c:v>
                </c:pt>
                <c:pt idx="333" formatCode="General">
                  <c:v>6883.2</c:v>
                </c:pt>
                <c:pt idx="334" formatCode="General">
                  <c:v>6883.2</c:v>
                </c:pt>
                <c:pt idx="335" formatCode="General">
                  <c:v>6883.2</c:v>
                </c:pt>
                <c:pt idx="336" formatCode="General">
                  <c:v>6883.2</c:v>
                </c:pt>
                <c:pt idx="337" formatCode="General">
                  <c:v>6883.2</c:v>
                </c:pt>
                <c:pt idx="338" formatCode="General">
                  <c:v>6883.2</c:v>
                </c:pt>
                <c:pt idx="339" formatCode="General">
                  <c:v>6883.2</c:v>
                </c:pt>
                <c:pt idx="340" formatCode="General">
                  <c:v>6883.2</c:v>
                </c:pt>
                <c:pt idx="341" formatCode="General">
                  <c:v>6883.2</c:v>
                </c:pt>
                <c:pt idx="342" formatCode="General">
                  <c:v>6883.2</c:v>
                </c:pt>
                <c:pt idx="343" formatCode="General">
                  <c:v>6883.2</c:v>
                </c:pt>
                <c:pt idx="344" formatCode="General">
                  <c:v>6883.2</c:v>
                </c:pt>
                <c:pt idx="345" formatCode="General">
                  <c:v>6883.2</c:v>
                </c:pt>
                <c:pt idx="346" formatCode="General">
                  <c:v>6883.2</c:v>
                </c:pt>
                <c:pt idx="347" formatCode="General">
                  <c:v>6765.820000000002</c:v>
                </c:pt>
                <c:pt idx="348" formatCode="General">
                  <c:v>6703.33</c:v>
                </c:pt>
                <c:pt idx="349" formatCode="General">
                  <c:v>6477.1</c:v>
                </c:pt>
                <c:pt idx="350" formatCode="General">
                  <c:v>6255.42</c:v>
                </c:pt>
                <c:pt idx="351" formatCode="General">
                  <c:v>6029.42</c:v>
                </c:pt>
                <c:pt idx="352" formatCode="General">
                  <c:v>5974.08</c:v>
                </c:pt>
                <c:pt idx="353" formatCode="General">
                  <c:v>5732.01</c:v>
                </c:pt>
                <c:pt idx="354" formatCode="General">
                  <c:v>5492.660000000004</c:v>
                </c:pt>
                <c:pt idx="355" formatCode="General">
                  <c:v>5247.01</c:v>
                </c:pt>
                <c:pt idx="356" formatCode="General">
                  <c:v>5184.400000000001</c:v>
                </c:pt>
                <c:pt idx="357" formatCode="General">
                  <c:v>4930.54</c:v>
                </c:pt>
                <c:pt idx="358" formatCode="General">
                  <c:v>4683.13</c:v>
                </c:pt>
                <c:pt idx="359" formatCode="General">
                  <c:v>4451.29</c:v>
                </c:pt>
                <c:pt idx="360" formatCode="General">
                  <c:v>4382.34</c:v>
                </c:pt>
                <c:pt idx="361" formatCode="General">
                  <c:v>4154.06</c:v>
                </c:pt>
                <c:pt idx="362" formatCode="General">
                  <c:v>3960.42</c:v>
                </c:pt>
                <c:pt idx="363" formatCode="General">
                  <c:v>3960.42</c:v>
                </c:pt>
                <c:pt idx="364" formatCode="General">
                  <c:v>3960.42</c:v>
                </c:pt>
                <c:pt idx="365" formatCode="General">
                  <c:v>3960.42</c:v>
                </c:pt>
                <c:pt idx="366" formatCode="General">
                  <c:v>3960.42</c:v>
                </c:pt>
                <c:pt idx="367" formatCode="General">
                  <c:v>3960.42</c:v>
                </c:pt>
                <c:pt idx="368" formatCode="General">
                  <c:v>3960.42</c:v>
                </c:pt>
                <c:pt idx="369" formatCode="General">
                  <c:v>3960.42</c:v>
                </c:pt>
                <c:pt idx="370" formatCode="General">
                  <c:v>3960.42</c:v>
                </c:pt>
                <c:pt idx="371" formatCode="General">
                  <c:v>3960.42</c:v>
                </c:pt>
                <c:pt idx="372" formatCode="General">
                  <c:v>3960.42</c:v>
                </c:pt>
                <c:pt idx="373" formatCode="General">
                  <c:v>3960.42</c:v>
                </c:pt>
                <c:pt idx="374" formatCode="General">
                  <c:v>3960.42</c:v>
                </c:pt>
                <c:pt idx="375" formatCode="General">
                  <c:v>3960.42</c:v>
                </c:pt>
                <c:pt idx="376" formatCode="General">
                  <c:v>3960.42</c:v>
                </c:pt>
                <c:pt idx="377" formatCode="General">
                  <c:v>3960.42</c:v>
                </c:pt>
                <c:pt idx="378" formatCode="General">
                  <c:v>3843.68</c:v>
                </c:pt>
                <c:pt idx="379" formatCode="General">
                  <c:v>3713.58</c:v>
                </c:pt>
                <c:pt idx="380" formatCode="General">
                  <c:v>3682.1</c:v>
                </c:pt>
                <c:pt idx="381" formatCode="General">
                  <c:v>3548.86</c:v>
                </c:pt>
                <c:pt idx="382" formatCode="General">
                  <c:v>3413.4</c:v>
                </c:pt>
                <c:pt idx="383" formatCode="General">
                  <c:v>3271.56</c:v>
                </c:pt>
                <c:pt idx="384" formatCode="General">
                  <c:v>3239.67</c:v>
                </c:pt>
                <c:pt idx="385" formatCode="General">
                  <c:v>3096.66</c:v>
                </c:pt>
                <c:pt idx="386" formatCode="General">
                  <c:v>2960.810000000002</c:v>
                </c:pt>
                <c:pt idx="387" formatCode="General">
                  <c:v>2819.22</c:v>
                </c:pt>
                <c:pt idx="388" formatCode="General">
                  <c:v>2789.2</c:v>
                </c:pt>
                <c:pt idx="389" formatCode="General">
                  <c:v>2640.77</c:v>
                </c:pt>
                <c:pt idx="390" formatCode="General">
                  <c:v>2510.84</c:v>
                </c:pt>
                <c:pt idx="391" formatCode="General">
                  <c:v>2382.5</c:v>
                </c:pt>
                <c:pt idx="392" formatCode="General">
                  <c:v>2353.18</c:v>
                </c:pt>
                <c:pt idx="393" formatCode="General">
                  <c:v>2315.1</c:v>
                </c:pt>
                <c:pt idx="394" formatCode="General">
                  <c:v>2315.1</c:v>
                </c:pt>
                <c:pt idx="395" formatCode="General">
                  <c:v>2315.1</c:v>
                </c:pt>
                <c:pt idx="396" formatCode="General">
                  <c:v>2315.1</c:v>
                </c:pt>
                <c:pt idx="397" formatCode="General">
                  <c:v>2315.1</c:v>
                </c:pt>
                <c:pt idx="398" formatCode="General">
                  <c:v>2315.1</c:v>
                </c:pt>
                <c:pt idx="399" formatCode="General">
                  <c:v>2315.1</c:v>
                </c:pt>
                <c:pt idx="400" formatCode="General">
                  <c:v>2315.1</c:v>
                </c:pt>
                <c:pt idx="401" formatCode="General">
                  <c:v>2315.1</c:v>
                </c:pt>
                <c:pt idx="402" formatCode="General">
                  <c:v>2315.1</c:v>
                </c:pt>
                <c:pt idx="403" formatCode="General">
                  <c:v>2315.1</c:v>
                </c:pt>
                <c:pt idx="404" formatCode="General">
                  <c:v>2315.1</c:v>
                </c:pt>
                <c:pt idx="405" formatCode="General">
                  <c:v>2315.1</c:v>
                </c:pt>
                <c:pt idx="406" formatCode="General">
                  <c:v>2315.1</c:v>
                </c:pt>
                <c:pt idx="407" formatCode="General">
                  <c:v>2311.410000000001</c:v>
                </c:pt>
                <c:pt idx="408" formatCode="General">
                  <c:v>2289.04</c:v>
                </c:pt>
                <c:pt idx="409" formatCode="General">
                  <c:v>2214.58</c:v>
                </c:pt>
                <c:pt idx="410" formatCode="General">
                  <c:v>2146.29</c:v>
                </c:pt>
                <c:pt idx="411" formatCode="General">
                  <c:v>2068.890000000001</c:v>
                </c:pt>
                <c:pt idx="412" formatCode="General">
                  <c:v>2051.29</c:v>
                </c:pt>
                <c:pt idx="413" formatCode="General">
                  <c:v>1973.34</c:v>
                </c:pt>
                <c:pt idx="414" formatCode="General">
                  <c:v>1901.91</c:v>
                </c:pt>
                <c:pt idx="415" formatCode="General">
                  <c:v>1824.38</c:v>
                </c:pt>
                <c:pt idx="416" formatCode="General">
                  <c:v>1804.92</c:v>
                </c:pt>
                <c:pt idx="417" formatCode="General">
                  <c:v>1731.78</c:v>
                </c:pt>
                <c:pt idx="418" formatCode="General">
                  <c:v>1657.11</c:v>
                </c:pt>
                <c:pt idx="419" formatCode="General">
                  <c:v>1575.15</c:v>
                </c:pt>
                <c:pt idx="420" formatCode="General">
                  <c:v>1556.31</c:v>
                </c:pt>
                <c:pt idx="421" formatCode="General">
                  <c:v>1482.7</c:v>
                </c:pt>
                <c:pt idx="422" formatCode="General">
                  <c:v>1404.77</c:v>
                </c:pt>
                <c:pt idx="423" formatCode="General">
                  <c:v>1376.29</c:v>
                </c:pt>
                <c:pt idx="424" formatCode="General">
                  <c:v>1376.29</c:v>
                </c:pt>
                <c:pt idx="425" formatCode="General">
                  <c:v>1376.29</c:v>
                </c:pt>
                <c:pt idx="426" formatCode="General">
                  <c:v>1376.29</c:v>
                </c:pt>
                <c:pt idx="427" formatCode="General">
                  <c:v>1376.29</c:v>
                </c:pt>
                <c:pt idx="428" formatCode="General">
                  <c:v>1376.29</c:v>
                </c:pt>
                <c:pt idx="429" formatCode="General">
                  <c:v>1376.29</c:v>
                </c:pt>
                <c:pt idx="430" formatCode="General">
                  <c:v>1376.29</c:v>
                </c:pt>
                <c:pt idx="431" formatCode="General">
                  <c:v>1376.29</c:v>
                </c:pt>
                <c:pt idx="432" formatCode="General">
                  <c:v>1376.29</c:v>
                </c:pt>
                <c:pt idx="433" formatCode="General">
                  <c:v>1376.29</c:v>
                </c:pt>
                <c:pt idx="434" formatCode="General">
                  <c:v>1376.29</c:v>
                </c:pt>
                <c:pt idx="435" formatCode="General">
                  <c:v>1376.29</c:v>
                </c:pt>
                <c:pt idx="436" formatCode="General">
                  <c:v>1376.29</c:v>
                </c:pt>
                <c:pt idx="437" formatCode="General">
                  <c:v>1376.29</c:v>
                </c:pt>
                <c:pt idx="438" formatCode="General">
                  <c:v>1365.64</c:v>
                </c:pt>
                <c:pt idx="439" formatCode="General">
                  <c:v>1321.19</c:v>
                </c:pt>
                <c:pt idx="440" formatCode="General">
                  <c:v>1311.44</c:v>
                </c:pt>
                <c:pt idx="441" formatCode="General">
                  <c:v>1272.19</c:v>
                </c:pt>
                <c:pt idx="442" formatCode="General">
                  <c:v>1229.32</c:v>
                </c:pt>
                <c:pt idx="443" formatCode="General">
                  <c:v>1185.76</c:v>
                </c:pt>
                <c:pt idx="444" formatCode="General">
                  <c:v>1173.89</c:v>
                </c:pt>
                <c:pt idx="445" formatCode="General">
                  <c:v>1129.82</c:v>
                </c:pt>
                <c:pt idx="446" formatCode="General">
                  <c:v>1084.25</c:v>
                </c:pt>
                <c:pt idx="447" formatCode="General">
                  <c:v>1041.97</c:v>
                </c:pt>
                <c:pt idx="448" formatCode="General">
                  <c:v>1030.61</c:v>
                </c:pt>
                <c:pt idx="449" formatCode="General">
                  <c:v>980.3529999999959</c:v>
                </c:pt>
                <c:pt idx="450" formatCode="General">
                  <c:v>932.0830000000005</c:v>
                </c:pt>
                <c:pt idx="451" formatCode="General">
                  <c:v>889.498</c:v>
                </c:pt>
                <c:pt idx="452" formatCode="General">
                  <c:v>874.3819999999994</c:v>
                </c:pt>
                <c:pt idx="453" formatCode="General">
                  <c:v>836.595</c:v>
                </c:pt>
                <c:pt idx="454" formatCode="General">
                  <c:v>832.677</c:v>
                </c:pt>
                <c:pt idx="455" formatCode="General">
                  <c:v>832.677</c:v>
                </c:pt>
                <c:pt idx="456" formatCode="General">
                  <c:v>832.677</c:v>
                </c:pt>
                <c:pt idx="457" formatCode="General">
                  <c:v>832.677</c:v>
                </c:pt>
                <c:pt idx="458" formatCode="General">
                  <c:v>832.677</c:v>
                </c:pt>
                <c:pt idx="459" formatCode="General">
                  <c:v>832.677</c:v>
                </c:pt>
                <c:pt idx="460" formatCode="General">
                  <c:v>832.677</c:v>
                </c:pt>
                <c:pt idx="461" formatCode="General">
                  <c:v>832.677</c:v>
                </c:pt>
                <c:pt idx="462" formatCode="General">
                  <c:v>832.677</c:v>
                </c:pt>
                <c:pt idx="463" formatCode="General">
                  <c:v>832.677</c:v>
                </c:pt>
                <c:pt idx="464" formatCode="General">
                  <c:v>832.677</c:v>
                </c:pt>
                <c:pt idx="465" formatCode="General">
                  <c:v>832.677</c:v>
                </c:pt>
                <c:pt idx="466" formatCode="General">
                  <c:v>832.677</c:v>
                </c:pt>
                <c:pt idx="467" formatCode="General">
                  <c:v>832.677</c:v>
                </c:pt>
                <c:pt idx="468" formatCode="General">
                  <c:v>832.677</c:v>
                </c:pt>
                <c:pt idx="469" formatCode="General">
                  <c:v>816.064</c:v>
                </c:pt>
                <c:pt idx="470" formatCode="General">
                  <c:v>792.3339999999994</c:v>
                </c:pt>
                <c:pt idx="471" formatCode="General">
                  <c:v>768.543</c:v>
                </c:pt>
                <c:pt idx="472" formatCode="General">
                  <c:v>763.4219999999979</c:v>
                </c:pt>
                <c:pt idx="473" formatCode="General">
                  <c:v>736.5409999999994</c:v>
                </c:pt>
                <c:pt idx="474" formatCode="General">
                  <c:v>710.8449999999979</c:v>
                </c:pt>
                <c:pt idx="475" formatCode="General">
                  <c:v>684.493</c:v>
                </c:pt>
                <c:pt idx="476" formatCode="General">
                  <c:v>677.606</c:v>
                </c:pt>
                <c:pt idx="477" formatCode="General">
                  <c:v>651.885</c:v>
                </c:pt>
                <c:pt idx="478" formatCode="General">
                  <c:v>628.2280000000005</c:v>
                </c:pt>
                <c:pt idx="479" formatCode="General">
                  <c:v>598.188000000003</c:v>
                </c:pt>
                <c:pt idx="480" formatCode="General">
                  <c:v>588.3539999999994</c:v>
                </c:pt>
                <c:pt idx="481" formatCode="General">
                  <c:v>563.744</c:v>
                </c:pt>
                <c:pt idx="482" formatCode="General">
                  <c:v>536.782</c:v>
                </c:pt>
                <c:pt idx="483" formatCode="General">
                  <c:v>513.519</c:v>
                </c:pt>
                <c:pt idx="484" formatCode="General">
                  <c:v>512.924</c:v>
                </c:pt>
                <c:pt idx="485" formatCode="General">
                  <c:v>512.924</c:v>
                </c:pt>
                <c:pt idx="486" formatCode="General">
                  <c:v>512.924</c:v>
                </c:pt>
                <c:pt idx="487" formatCode="General">
                  <c:v>512.924</c:v>
                </c:pt>
                <c:pt idx="488" formatCode="General">
                  <c:v>512.924</c:v>
                </c:pt>
                <c:pt idx="489" formatCode="General">
                  <c:v>512.924</c:v>
                </c:pt>
                <c:pt idx="490" formatCode="General">
                  <c:v>512.924</c:v>
                </c:pt>
                <c:pt idx="491" formatCode="General">
                  <c:v>512.924</c:v>
                </c:pt>
                <c:pt idx="492" formatCode="General">
                  <c:v>512.924</c:v>
                </c:pt>
                <c:pt idx="493" formatCode="General">
                  <c:v>512.924</c:v>
                </c:pt>
                <c:pt idx="494" formatCode="General">
                  <c:v>512.924</c:v>
                </c:pt>
                <c:pt idx="495" formatCode="General">
                  <c:v>512.924</c:v>
                </c:pt>
                <c:pt idx="496" formatCode="General">
                  <c:v>512.924</c:v>
                </c:pt>
                <c:pt idx="497" formatCode="General">
                  <c:v>512.924</c:v>
                </c:pt>
                <c:pt idx="498" formatCode="General">
                  <c:v>512.924</c:v>
                </c:pt>
                <c:pt idx="499" formatCode="General">
                  <c:v>501.2279999999988</c:v>
                </c:pt>
                <c:pt idx="500" formatCode="General">
                  <c:v>497.687</c:v>
                </c:pt>
                <c:pt idx="501" formatCode="General">
                  <c:v>483.4699999999995</c:v>
                </c:pt>
                <c:pt idx="502" formatCode="General">
                  <c:v>469.2159999999988</c:v>
                </c:pt>
                <c:pt idx="503" formatCode="General">
                  <c:v>453.509</c:v>
                </c:pt>
                <c:pt idx="504" formatCode="General">
                  <c:v>449.8859999999992</c:v>
                </c:pt>
                <c:pt idx="505" formatCode="General">
                  <c:v>433.8809999999995</c:v>
                </c:pt>
                <c:pt idx="506" formatCode="General">
                  <c:v>418.4089999999986</c:v>
                </c:pt>
                <c:pt idx="507" formatCode="General">
                  <c:v>403.4899999999988</c:v>
                </c:pt>
                <c:pt idx="508" formatCode="General">
                  <c:v>399.8520000000003</c:v>
                </c:pt>
                <c:pt idx="509" formatCode="General">
                  <c:v>382.695</c:v>
                </c:pt>
                <c:pt idx="510" formatCode="General">
                  <c:v>362.5179999999995</c:v>
                </c:pt>
                <c:pt idx="511" formatCode="General">
                  <c:v>347.839</c:v>
                </c:pt>
                <c:pt idx="512" formatCode="General">
                  <c:v>344.387</c:v>
                </c:pt>
                <c:pt idx="513" formatCode="General">
                  <c:v>328.4609999999989</c:v>
                </c:pt>
                <c:pt idx="514" formatCode="General">
                  <c:v>321.661</c:v>
                </c:pt>
                <c:pt idx="515" formatCode="General">
                  <c:v>321.661</c:v>
                </c:pt>
                <c:pt idx="516" formatCode="General">
                  <c:v>321.661</c:v>
                </c:pt>
                <c:pt idx="517" formatCode="General">
                  <c:v>321.661</c:v>
                </c:pt>
                <c:pt idx="518" formatCode="General">
                  <c:v>321.661</c:v>
                </c:pt>
                <c:pt idx="519" formatCode="General">
                  <c:v>321.661</c:v>
                </c:pt>
                <c:pt idx="520" formatCode="General">
                  <c:v>321.661</c:v>
                </c:pt>
                <c:pt idx="521" formatCode="General">
                  <c:v>321.661</c:v>
                </c:pt>
                <c:pt idx="522" formatCode="General">
                  <c:v>321.661</c:v>
                </c:pt>
                <c:pt idx="523" formatCode="General">
                  <c:v>321.661</c:v>
                </c:pt>
                <c:pt idx="524" formatCode="General">
                  <c:v>321.661</c:v>
                </c:pt>
                <c:pt idx="525" formatCode="General">
                  <c:v>321.661</c:v>
                </c:pt>
                <c:pt idx="526" formatCode="General">
                  <c:v>321.661</c:v>
                </c:pt>
                <c:pt idx="527" formatCode="General">
                  <c:v>321.661</c:v>
                </c:pt>
                <c:pt idx="528" formatCode="General">
                  <c:v>321.661</c:v>
                </c:pt>
                <c:pt idx="529" formatCode="General">
                  <c:v>320.308</c:v>
                </c:pt>
                <c:pt idx="530" formatCode="General">
                  <c:v>311.2979999999985</c:v>
                </c:pt>
                <c:pt idx="531" formatCode="General">
                  <c:v>302.7979999999985</c:v>
                </c:pt>
                <c:pt idx="532" formatCode="General">
                  <c:v>300.764</c:v>
                </c:pt>
                <c:pt idx="533" formatCode="General">
                  <c:v>292.192</c:v>
                </c:pt>
                <c:pt idx="534" formatCode="General">
                  <c:v>283.015</c:v>
                </c:pt>
                <c:pt idx="535" formatCode="General">
                  <c:v>273.61</c:v>
                </c:pt>
                <c:pt idx="536" formatCode="General">
                  <c:v>270.584</c:v>
                </c:pt>
                <c:pt idx="537" formatCode="General">
                  <c:v>261.1909999999995</c:v>
                </c:pt>
                <c:pt idx="538" formatCode="General">
                  <c:v>251.835</c:v>
                </c:pt>
                <c:pt idx="539" formatCode="General">
                  <c:v>241.155</c:v>
                </c:pt>
                <c:pt idx="540" formatCode="General">
                  <c:v>237.944</c:v>
                </c:pt>
                <c:pt idx="541" formatCode="General">
                  <c:v>226.548</c:v>
                </c:pt>
                <c:pt idx="542" formatCode="General">
                  <c:v>218.171</c:v>
                </c:pt>
                <c:pt idx="543" formatCode="General">
                  <c:v>207.99</c:v>
                </c:pt>
                <c:pt idx="544" formatCode="General">
                  <c:v>206.248</c:v>
                </c:pt>
                <c:pt idx="545" formatCode="General">
                  <c:v>205.237</c:v>
                </c:pt>
                <c:pt idx="546" formatCode="General">
                  <c:v>205.237</c:v>
                </c:pt>
                <c:pt idx="547" formatCode="General">
                  <c:v>205.237</c:v>
                </c:pt>
                <c:pt idx="548" formatCode="General">
                  <c:v>205.237</c:v>
                </c:pt>
                <c:pt idx="549" formatCode="General">
                  <c:v>205.237</c:v>
                </c:pt>
                <c:pt idx="550" formatCode="General">
                  <c:v>205.237</c:v>
                </c:pt>
                <c:pt idx="551" formatCode="General">
                  <c:v>205.237</c:v>
                </c:pt>
                <c:pt idx="552" formatCode="General">
                  <c:v>205.237</c:v>
                </c:pt>
                <c:pt idx="553" formatCode="General">
                  <c:v>205.237</c:v>
                </c:pt>
                <c:pt idx="554" formatCode="General">
                  <c:v>205.237</c:v>
                </c:pt>
                <c:pt idx="555" formatCode="General">
                  <c:v>205.237</c:v>
                </c:pt>
                <c:pt idx="556" formatCode="General">
                  <c:v>205.237</c:v>
                </c:pt>
                <c:pt idx="557" formatCode="General">
                  <c:v>205.237</c:v>
                </c:pt>
                <c:pt idx="558" formatCode="General">
                  <c:v>205.237</c:v>
                </c:pt>
                <c:pt idx="559" formatCode="General">
                  <c:v>203.1</c:v>
                </c:pt>
                <c:pt idx="560" formatCode="General">
                  <c:v>201.685</c:v>
                </c:pt>
                <c:pt idx="561" formatCode="General">
                  <c:v>196.572</c:v>
                </c:pt>
                <c:pt idx="562" formatCode="General">
                  <c:v>191.472</c:v>
                </c:pt>
                <c:pt idx="563" formatCode="General">
                  <c:v>185.632</c:v>
                </c:pt>
                <c:pt idx="564" formatCode="General">
                  <c:v>184.316</c:v>
                </c:pt>
                <c:pt idx="565" formatCode="General">
                  <c:v>178.8550000000004</c:v>
                </c:pt>
                <c:pt idx="566" formatCode="General">
                  <c:v>172.375</c:v>
                </c:pt>
                <c:pt idx="567" formatCode="General">
                  <c:v>166.842</c:v>
                </c:pt>
                <c:pt idx="568" formatCode="General">
                  <c:v>165.234</c:v>
                </c:pt>
                <c:pt idx="569" formatCode="General">
                  <c:v>158.758</c:v>
                </c:pt>
                <c:pt idx="570" formatCode="General">
                  <c:v>151.199</c:v>
                </c:pt>
                <c:pt idx="571" formatCode="General">
                  <c:v>145.477</c:v>
                </c:pt>
                <c:pt idx="572" formatCode="General">
                  <c:v>144.031</c:v>
                </c:pt>
                <c:pt idx="573" formatCode="General">
                  <c:v>137.798</c:v>
                </c:pt>
                <c:pt idx="574" formatCode="General">
                  <c:v>133.113</c:v>
                </c:pt>
                <c:pt idx="575" formatCode="General">
                  <c:v>133.113</c:v>
                </c:pt>
                <c:pt idx="576" formatCode="General">
                  <c:v>133.113</c:v>
                </c:pt>
                <c:pt idx="577" formatCode="General">
                  <c:v>133.113</c:v>
                </c:pt>
                <c:pt idx="578" formatCode="General">
                  <c:v>133.113</c:v>
                </c:pt>
                <c:pt idx="579" formatCode="General">
                  <c:v>133.113</c:v>
                </c:pt>
                <c:pt idx="580" formatCode="General">
                  <c:v>133.113</c:v>
                </c:pt>
                <c:pt idx="581" formatCode="General">
                  <c:v>133.113</c:v>
                </c:pt>
                <c:pt idx="582" formatCode="General">
                  <c:v>133.113</c:v>
                </c:pt>
                <c:pt idx="583" formatCode="General">
                  <c:v>133.113</c:v>
                </c:pt>
                <c:pt idx="584" formatCode="General">
                  <c:v>133.113</c:v>
                </c:pt>
                <c:pt idx="585" formatCode="General">
                  <c:v>133.113</c:v>
                </c:pt>
                <c:pt idx="586" formatCode="General">
                  <c:v>133.113</c:v>
                </c:pt>
                <c:pt idx="587" formatCode="General">
                  <c:v>133.113</c:v>
                </c:pt>
                <c:pt idx="588" formatCode="General">
                  <c:v>133.113</c:v>
                </c:pt>
                <c:pt idx="589" formatCode="General">
                  <c:v>133.113</c:v>
                </c:pt>
                <c:pt idx="590" formatCode="General">
                  <c:v>130.4520000000006</c:v>
                </c:pt>
                <c:pt idx="591" formatCode="General">
                  <c:v>127.177</c:v>
                </c:pt>
                <c:pt idx="592" formatCode="General">
                  <c:v>126.4490000000003</c:v>
                </c:pt>
                <c:pt idx="593" formatCode="General">
                  <c:v>122.844</c:v>
                </c:pt>
                <c:pt idx="594" formatCode="General">
                  <c:v>119.398</c:v>
                </c:pt>
                <c:pt idx="595" formatCode="General">
                  <c:v>116.148</c:v>
                </c:pt>
                <c:pt idx="596" formatCode="General">
                  <c:v>114.959</c:v>
                </c:pt>
                <c:pt idx="597" formatCode="General">
                  <c:v>111.071</c:v>
                </c:pt>
                <c:pt idx="598" formatCode="General">
                  <c:v>107.724</c:v>
                </c:pt>
                <c:pt idx="599" formatCode="General">
                  <c:v>103.412</c:v>
                </c:pt>
                <c:pt idx="600" formatCode="General">
                  <c:v>102.7</c:v>
                </c:pt>
                <c:pt idx="601" formatCode="General">
                  <c:v>97.81790000000002</c:v>
                </c:pt>
                <c:pt idx="602" formatCode="General">
                  <c:v>94.10349999999998</c:v>
                </c:pt>
                <c:pt idx="603" formatCode="General">
                  <c:v>90.0098</c:v>
                </c:pt>
                <c:pt idx="604" formatCode="General">
                  <c:v>89.1997</c:v>
                </c:pt>
                <c:pt idx="605" formatCode="General">
                  <c:v>87.6478</c:v>
                </c:pt>
                <c:pt idx="606" formatCode="General">
                  <c:v>87.6478</c:v>
                </c:pt>
                <c:pt idx="607" formatCode="General">
                  <c:v>87.6478</c:v>
                </c:pt>
                <c:pt idx="608" formatCode="General">
                  <c:v>87.6478</c:v>
                </c:pt>
                <c:pt idx="609" formatCode="General">
                  <c:v>87.6478</c:v>
                </c:pt>
                <c:pt idx="610" formatCode="General">
                  <c:v>87.6478</c:v>
                </c:pt>
                <c:pt idx="611" formatCode="General">
                  <c:v>87.6478</c:v>
                </c:pt>
                <c:pt idx="612" formatCode="General">
                  <c:v>87.6478</c:v>
                </c:pt>
                <c:pt idx="613" formatCode="General">
                  <c:v>87.6478</c:v>
                </c:pt>
                <c:pt idx="614" formatCode="General">
                  <c:v>87.6478</c:v>
                </c:pt>
                <c:pt idx="615" formatCode="General">
                  <c:v>87.6478</c:v>
                </c:pt>
                <c:pt idx="616" formatCode="General">
                  <c:v>87.6478</c:v>
                </c:pt>
                <c:pt idx="617" formatCode="General">
                  <c:v>87.6478</c:v>
                </c:pt>
                <c:pt idx="618" formatCode="General">
                  <c:v>87.6478</c:v>
                </c:pt>
                <c:pt idx="619" formatCode="General">
                  <c:v>87.418</c:v>
                </c:pt>
                <c:pt idx="620" formatCode="General">
                  <c:v>86.81660000000002</c:v>
                </c:pt>
                <c:pt idx="621" formatCode="General">
                  <c:v>84.8144</c:v>
                </c:pt>
                <c:pt idx="622" formatCode="General">
                  <c:v>82.9174000000003</c:v>
                </c:pt>
                <c:pt idx="623" formatCode="General">
                  <c:v>80.7454</c:v>
                </c:pt>
                <c:pt idx="624" formatCode="General">
                  <c:v>80.17179999999995</c:v>
                </c:pt>
                <c:pt idx="625" formatCode="General">
                  <c:v>78.1344</c:v>
                </c:pt>
                <c:pt idx="626" formatCode="General">
                  <c:v>75.43060000000002</c:v>
                </c:pt>
                <c:pt idx="627" formatCode="General">
                  <c:v>73.17569999999998</c:v>
                </c:pt>
                <c:pt idx="628" formatCode="General">
                  <c:v>72.66379999999998</c:v>
                </c:pt>
                <c:pt idx="629" formatCode="General">
                  <c:v>70.5423</c:v>
                </c:pt>
                <c:pt idx="630" formatCode="General">
                  <c:v>67.9025</c:v>
                </c:pt>
                <c:pt idx="631" formatCode="General">
                  <c:v>64.3666</c:v>
                </c:pt>
                <c:pt idx="632" formatCode="General">
                  <c:v>63.851</c:v>
                </c:pt>
                <c:pt idx="633" formatCode="General">
                  <c:v>61.7378</c:v>
                </c:pt>
                <c:pt idx="634" formatCode="General">
                  <c:v>59.16450000000001</c:v>
                </c:pt>
                <c:pt idx="635" formatCode="General">
                  <c:v>58.5022</c:v>
                </c:pt>
                <c:pt idx="636" formatCode="General">
                  <c:v>58.5022</c:v>
                </c:pt>
                <c:pt idx="637" formatCode="General">
                  <c:v>58.5022</c:v>
                </c:pt>
                <c:pt idx="638" formatCode="General">
                  <c:v>58.5022</c:v>
                </c:pt>
                <c:pt idx="639" formatCode="General">
                  <c:v>58.5022</c:v>
                </c:pt>
                <c:pt idx="640" formatCode="General">
                  <c:v>58.5022</c:v>
                </c:pt>
                <c:pt idx="641" formatCode="General">
                  <c:v>58.5022</c:v>
                </c:pt>
                <c:pt idx="642" formatCode="General">
                  <c:v>58.5022</c:v>
                </c:pt>
                <c:pt idx="643" formatCode="General">
                  <c:v>58.5022</c:v>
                </c:pt>
                <c:pt idx="644" formatCode="General">
                  <c:v>58.5022</c:v>
                </c:pt>
                <c:pt idx="645" formatCode="General">
                  <c:v>58.5022</c:v>
                </c:pt>
                <c:pt idx="646" formatCode="General">
                  <c:v>58.5022</c:v>
                </c:pt>
                <c:pt idx="647" formatCode="General">
                  <c:v>58.5022</c:v>
                </c:pt>
                <c:pt idx="648" formatCode="General">
                  <c:v>58.5022</c:v>
                </c:pt>
                <c:pt idx="649" formatCode="General">
                  <c:v>58.5022</c:v>
                </c:pt>
                <c:pt idx="650" formatCode="General">
                  <c:v>58.04550000000001</c:v>
                </c:pt>
                <c:pt idx="651" formatCode="General">
                  <c:v>56.72060000000001</c:v>
                </c:pt>
                <c:pt idx="652" formatCode="General">
                  <c:v>56.4063</c:v>
                </c:pt>
                <c:pt idx="653" formatCode="General">
                  <c:v>55.0551</c:v>
                </c:pt>
                <c:pt idx="654" formatCode="General">
                  <c:v>53.68290000000001</c:v>
                </c:pt>
                <c:pt idx="655" formatCode="General">
                  <c:v>52.3152</c:v>
                </c:pt>
                <c:pt idx="656" formatCode="General">
                  <c:v>51.97340000000001</c:v>
                </c:pt>
                <c:pt idx="657" formatCode="General">
                  <c:v>50.19000000000001</c:v>
                </c:pt>
                <c:pt idx="658" formatCode="General">
                  <c:v>48.804</c:v>
                </c:pt>
                <c:pt idx="659" formatCode="General">
                  <c:v>47.3924</c:v>
                </c:pt>
                <c:pt idx="660" formatCode="General">
                  <c:v>46.5182</c:v>
                </c:pt>
                <c:pt idx="661" formatCode="General">
                  <c:v>44.3798</c:v>
                </c:pt>
                <c:pt idx="662" formatCode="General">
                  <c:v>42.9236</c:v>
                </c:pt>
                <c:pt idx="663" formatCode="General">
                  <c:v>41.6537</c:v>
                </c:pt>
                <c:pt idx="664" formatCode="General">
                  <c:v>40.78350000000001</c:v>
                </c:pt>
                <c:pt idx="665" formatCode="General">
                  <c:v>39.52160000000001</c:v>
                </c:pt>
                <c:pt idx="666" formatCode="General">
                  <c:v>39.52160000000001</c:v>
                </c:pt>
                <c:pt idx="667" formatCode="General">
                  <c:v>39.52160000000001</c:v>
                </c:pt>
                <c:pt idx="668" formatCode="General">
                  <c:v>39.52160000000001</c:v>
                </c:pt>
                <c:pt idx="669" formatCode="General">
                  <c:v>39.52160000000001</c:v>
                </c:pt>
                <c:pt idx="670" formatCode="General">
                  <c:v>39.52160000000001</c:v>
                </c:pt>
                <c:pt idx="671" formatCode="General">
                  <c:v>39.52160000000001</c:v>
                </c:pt>
                <c:pt idx="672" formatCode="General">
                  <c:v>39.52160000000001</c:v>
                </c:pt>
                <c:pt idx="673" formatCode="General">
                  <c:v>39.52160000000001</c:v>
                </c:pt>
                <c:pt idx="674" formatCode="General">
                  <c:v>39.52160000000001</c:v>
                </c:pt>
                <c:pt idx="675" formatCode="General">
                  <c:v>39.52160000000001</c:v>
                </c:pt>
                <c:pt idx="676" formatCode="General">
                  <c:v>39.52160000000001</c:v>
                </c:pt>
                <c:pt idx="677" formatCode="General">
                  <c:v>39.52160000000001</c:v>
                </c:pt>
                <c:pt idx="678" formatCode="General">
                  <c:v>39.52160000000001</c:v>
                </c:pt>
                <c:pt idx="679" formatCode="General">
                  <c:v>39.52160000000001</c:v>
                </c:pt>
                <c:pt idx="680" formatCode="General">
                  <c:v>39.52160000000001</c:v>
                </c:pt>
                <c:pt idx="681" formatCode="General">
                  <c:v>38.8708</c:v>
                </c:pt>
                <c:pt idx="682" formatCode="General">
                  <c:v>38.0724</c:v>
                </c:pt>
                <c:pt idx="683" formatCode="General">
                  <c:v>37.21850000000001</c:v>
                </c:pt>
                <c:pt idx="684" formatCode="General">
                  <c:v>36.97340000000001</c:v>
                </c:pt>
                <c:pt idx="685" formatCode="General">
                  <c:v>35.9245</c:v>
                </c:pt>
                <c:pt idx="686" formatCode="General">
                  <c:v>35.1046</c:v>
                </c:pt>
                <c:pt idx="687" formatCode="General">
                  <c:v>33.8932</c:v>
                </c:pt>
                <c:pt idx="688" formatCode="General">
                  <c:v>33.6496</c:v>
                </c:pt>
                <c:pt idx="689" formatCode="General">
                  <c:v>32.70510000000016</c:v>
                </c:pt>
                <c:pt idx="690" formatCode="General">
                  <c:v>31.46469999999988</c:v>
                </c:pt>
                <c:pt idx="691" formatCode="General">
                  <c:v>29.98209999999979</c:v>
                </c:pt>
                <c:pt idx="692" formatCode="General">
                  <c:v>29.80249999999991</c:v>
                </c:pt>
                <c:pt idx="693" formatCode="General">
                  <c:v>28.82259999999988</c:v>
                </c:pt>
                <c:pt idx="694" formatCode="General">
                  <c:v>27.66869999999988</c:v>
                </c:pt>
                <c:pt idx="695" formatCode="General">
                  <c:v>26.9802999999998</c:v>
                </c:pt>
                <c:pt idx="696" formatCode="General">
                  <c:v>26.9802999999998</c:v>
                </c:pt>
                <c:pt idx="697" formatCode="General">
                  <c:v>26.9802999999998</c:v>
                </c:pt>
                <c:pt idx="698" formatCode="General">
                  <c:v>26.9802999999998</c:v>
                </c:pt>
                <c:pt idx="699" formatCode="General">
                  <c:v>26.9802999999998</c:v>
                </c:pt>
                <c:pt idx="700" formatCode="General">
                  <c:v>26.9802999999998</c:v>
                </c:pt>
                <c:pt idx="701" formatCode="General">
                  <c:v>26.9802999999998</c:v>
                </c:pt>
                <c:pt idx="702" formatCode="General">
                  <c:v>26.9802999999998</c:v>
                </c:pt>
                <c:pt idx="703" formatCode="General">
                  <c:v>26.9802999999998</c:v>
                </c:pt>
                <c:pt idx="704" formatCode="General">
                  <c:v>26.9802999999998</c:v>
                </c:pt>
                <c:pt idx="705" formatCode="General">
                  <c:v>26.9802999999998</c:v>
                </c:pt>
                <c:pt idx="706" formatCode="General">
                  <c:v>26.9802999999998</c:v>
                </c:pt>
                <c:pt idx="707" formatCode="General">
                  <c:v>26.9802999999998</c:v>
                </c:pt>
                <c:pt idx="708" formatCode="General">
                  <c:v>26.9802999999998</c:v>
                </c:pt>
                <c:pt idx="709" formatCode="General">
                  <c:v>26.9802999999998</c:v>
                </c:pt>
                <c:pt idx="710" formatCode="General">
                  <c:v>26.9802999999998</c:v>
                </c:pt>
                <c:pt idx="711" formatCode="General">
                  <c:v>26.55069999999992</c:v>
                </c:pt>
                <c:pt idx="712" formatCode="General">
                  <c:v>26.42839999999982</c:v>
                </c:pt>
                <c:pt idx="713" formatCode="General">
                  <c:v>25.90659999999988</c:v>
                </c:pt>
                <c:pt idx="714" formatCode="General">
                  <c:v>25.3043</c:v>
                </c:pt>
                <c:pt idx="715" formatCode="General">
                  <c:v>24.6675</c:v>
                </c:pt>
                <c:pt idx="716" formatCode="General">
                  <c:v>24.525</c:v>
                </c:pt>
                <c:pt idx="717" formatCode="General">
                  <c:v>23.96529999999979</c:v>
                </c:pt>
                <c:pt idx="718" formatCode="General">
                  <c:v>23.14969999999997</c:v>
                </c:pt>
                <c:pt idx="719" formatCode="General">
                  <c:v>22.5205999999999</c:v>
                </c:pt>
                <c:pt idx="720" formatCode="General">
                  <c:v>22.39480000000007</c:v>
                </c:pt>
                <c:pt idx="721" formatCode="General">
                  <c:v>21.58409999999997</c:v>
                </c:pt>
                <c:pt idx="722" formatCode="General">
                  <c:v>20.6007</c:v>
                </c:pt>
                <c:pt idx="723" formatCode="General">
                  <c:v>19.93619999999997</c:v>
                </c:pt>
                <c:pt idx="724" formatCode="General">
                  <c:v>19.7908</c:v>
                </c:pt>
                <c:pt idx="725" formatCode="General">
                  <c:v>18.9985999999998</c:v>
                </c:pt>
                <c:pt idx="726" formatCode="General">
                  <c:v>18.5849</c:v>
                </c:pt>
                <c:pt idx="727" formatCode="General">
                  <c:v>18.5849</c:v>
                </c:pt>
                <c:pt idx="728" formatCode="General">
                  <c:v>18.5849</c:v>
                </c:pt>
                <c:pt idx="729" formatCode="General">
                  <c:v>18.5849</c:v>
                </c:pt>
                <c:pt idx="730" formatCode="General">
                  <c:v>18.5849</c:v>
                </c:pt>
                <c:pt idx="731" formatCode="General">
                  <c:v>18.5849</c:v>
                </c:pt>
                <c:pt idx="732" formatCode="General">
                  <c:v>18.5849</c:v>
                </c:pt>
                <c:pt idx="733" formatCode="General">
                  <c:v>18.5849</c:v>
                </c:pt>
                <c:pt idx="734" formatCode="General">
                  <c:v>18.5849</c:v>
                </c:pt>
                <c:pt idx="735" formatCode="General">
                  <c:v>18.5849</c:v>
                </c:pt>
                <c:pt idx="736" formatCode="General">
                  <c:v>18.5849</c:v>
                </c:pt>
                <c:pt idx="737" formatCode="General">
                  <c:v>18.5849</c:v>
                </c:pt>
                <c:pt idx="738" formatCode="General">
                  <c:v>18.5849</c:v>
                </c:pt>
                <c:pt idx="739" formatCode="General">
                  <c:v>18.5849</c:v>
                </c:pt>
                <c:pt idx="740" formatCode="General">
                  <c:v>18.5849</c:v>
                </c:pt>
                <c:pt idx="741" formatCode="General">
                  <c:v>18.5528</c:v>
                </c:pt>
                <c:pt idx="742" formatCode="General">
                  <c:v>18.19130000000003</c:v>
                </c:pt>
                <c:pt idx="743" formatCode="General">
                  <c:v>17.8095</c:v>
                </c:pt>
                <c:pt idx="744" formatCode="General">
                  <c:v>17.72869999999982</c:v>
                </c:pt>
                <c:pt idx="745" formatCode="General">
                  <c:v>17.3183</c:v>
                </c:pt>
                <c:pt idx="746" formatCode="General">
                  <c:v>16.87430000000003</c:v>
                </c:pt>
                <c:pt idx="747" formatCode="General">
                  <c:v>16.44059999999982</c:v>
                </c:pt>
                <c:pt idx="748" formatCode="General">
                  <c:v>16.33700000000006</c:v>
                </c:pt>
                <c:pt idx="749" formatCode="General">
                  <c:v>15.86360000000005</c:v>
                </c:pt>
                <c:pt idx="750" formatCode="General">
                  <c:v>15.4613</c:v>
                </c:pt>
                <c:pt idx="751" formatCode="General">
                  <c:v>14.9192</c:v>
                </c:pt>
                <c:pt idx="752" formatCode="General">
                  <c:v>14.8402</c:v>
                </c:pt>
                <c:pt idx="753" formatCode="General">
                  <c:v>14.05340000000005</c:v>
                </c:pt>
                <c:pt idx="754" formatCode="General">
                  <c:v>13.6743</c:v>
                </c:pt>
                <c:pt idx="755" formatCode="General">
                  <c:v>13.1393</c:v>
                </c:pt>
                <c:pt idx="756" formatCode="General">
                  <c:v>13.0356</c:v>
                </c:pt>
                <c:pt idx="757" formatCode="General">
                  <c:v>12.8998</c:v>
                </c:pt>
                <c:pt idx="758" formatCode="General">
                  <c:v>12.8998</c:v>
                </c:pt>
                <c:pt idx="759" formatCode="General">
                  <c:v>12.8998</c:v>
                </c:pt>
                <c:pt idx="760" formatCode="General">
                  <c:v>12.8998</c:v>
                </c:pt>
                <c:pt idx="761" formatCode="General">
                  <c:v>12.8998</c:v>
                </c:pt>
                <c:pt idx="762" formatCode="General">
                  <c:v>12.8998</c:v>
                </c:pt>
                <c:pt idx="763" formatCode="General">
                  <c:v>12.8998</c:v>
                </c:pt>
                <c:pt idx="764" formatCode="General">
                  <c:v>12.8998</c:v>
                </c:pt>
                <c:pt idx="765" formatCode="General">
                  <c:v>12.8998</c:v>
                </c:pt>
                <c:pt idx="766" formatCode="General">
                  <c:v>12.8998</c:v>
                </c:pt>
                <c:pt idx="767" formatCode="General">
                  <c:v>12.8998</c:v>
                </c:pt>
                <c:pt idx="768" formatCode="General">
                  <c:v>12.8998</c:v>
                </c:pt>
                <c:pt idx="769" formatCode="General">
                  <c:v>12.8998</c:v>
                </c:pt>
                <c:pt idx="770" formatCode="General">
                  <c:v>12.8998</c:v>
                </c:pt>
                <c:pt idx="771" formatCode="General">
                  <c:v>12.8853</c:v>
                </c:pt>
                <c:pt idx="772" formatCode="General">
                  <c:v>12.8233</c:v>
                </c:pt>
                <c:pt idx="773" formatCode="General">
                  <c:v>12.55740000000002</c:v>
                </c:pt>
                <c:pt idx="774" formatCode="General">
                  <c:v>12.3106</c:v>
                </c:pt>
                <c:pt idx="775" formatCode="General">
                  <c:v>12.0347</c:v>
                </c:pt>
                <c:pt idx="776" formatCode="General">
                  <c:v>11.977</c:v>
                </c:pt>
                <c:pt idx="777" formatCode="General">
                  <c:v>11.7151</c:v>
                </c:pt>
                <c:pt idx="778" formatCode="General">
                  <c:v>11.38500000000004</c:v>
                </c:pt>
                <c:pt idx="779" formatCode="General">
                  <c:v>11.0578</c:v>
                </c:pt>
                <c:pt idx="780" formatCode="General">
                  <c:v>10.9977</c:v>
                </c:pt>
                <c:pt idx="781" formatCode="General">
                  <c:v>10.7269</c:v>
                </c:pt>
                <c:pt idx="782" formatCode="General">
                  <c:v>10.3468</c:v>
                </c:pt>
                <c:pt idx="783" formatCode="General">
                  <c:v>9.776020000000001</c:v>
                </c:pt>
                <c:pt idx="784" formatCode="General">
                  <c:v>9.72146</c:v>
                </c:pt>
                <c:pt idx="785" formatCode="General">
                  <c:v>9.474</c:v>
                </c:pt>
                <c:pt idx="786" formatCode="General">
                  <c:v>9.10252</c:v>
                </c:pt>
                <c:pt idx="787" formatCode="General">
                  <c:v>9.011359999999998</c:v>
                </c:pt>
                <c:pt idx="788" formatCode="General">
                  <c:v>9.011359999999998</c:v>
                </c:pt>
                <c:pt idx="789" formatCode="General">
                  <c:v>9.011359999999998</c:v>
                </c:pt>
                <c:pt idx="790" formatCode="General">
                  <c:v>9.011359999999998</c:v>
                </c:pt>
                <c:pt idx="791" formatCode="General">
                  <c:v>9.011359999999998</c:v>
                </c:pt>
                <c:pt idx="792" formatCode="General">
                  <c:v>9.011359999999998</c:v>
                </c:pt>
                <c:pt idx="793" formatCode="General">
                  <c:v>9.011359999999998</c:v>
                </c:pt>
                <c:pt idx="794" formatCode="General">
                  <c:v>9.011359999999998</c:v>
                </c:pt>
                <c:pt idx="795" formatCode="General">
                  <c:v>9.011359999999998</c:v>
                </c:pt>
                <c:pt idx="796" formatCode="General">
                  <c:v>9.011359999999998</c:v>
                </c:pt>
                <c:pt idx="797" formatCode="General">
                  <c:v>9.011359999999998</c:v>
                </c:pt>
                <c:pt idx="798" formatCode="General">
                  <c:v>9.011359999999998</c:v>
                </c:pt>
                <c:pt idx="799" formatCode="General">
                  <c:v>9.011359999999998</c:v>
                </c:pt>
                <c:pt idx="800" formatCode="General">
                  <c:v>9.011359999999998</c:v>
                </c:pt>
                <c:pt idx="801" formatCode="General">
                  <c:v>9.011359999999998</c:v>
                </c:pt>
                <c:pt idx="802" formatCode="General">
                  <c:v>8.926870000000001</c:v>
                </c:pt>
                <c:pt idx="803" formatCode="General">
                  <c:v>8.76028</c:v>
                </c:pt>
                <c:pt idx="804" formatCode="General">
                  <c:v>8.71648</c:v>
                </c:pt>
                <c:pt idx="805" formatCode="General">
                  <c:v>8.545920000000001</c:v>
                </c:pt>
                <c:pt idx="806" formatCode="General">
                  <c:v>8.32779</c:v>
                </c:pt>
                <c:pt idx="807" formatCode="General">
                  <c:v>8.15437</c:v>
                </c:pt>
                <c:pt idx="808" formatCode="General">
                  <c:v>8.117990000000001</c:v>
                </c:pt>
                <c:pt idx="809" formatCode="General">
                  <c:v>7.83285</c:v>
                </c:pt>
                <c:pt idx="810" formatCode="General">
                  <c:v>7.63637</c:v>
                </c:pt>
                <c:pt idx="811" formatCode="General">
                  <c:v>7.36669</c:v>
                </c:pt>
                <c:pt idx="812" formatCode="General">
                  <c:v>7.324059999999966</c:v>
                </c:pt>
                <c:pt idx="813" formatCode="General">
                  <c:v>6.98733</c:v>
                </c:pt>
                <c:pt idx="814" formatCode="General">
                  <c:v>6.782129999999999</c:v>
                </c:pt>
                <c:pt idx="815" formatCode="General">
                  <c:v>6.531050000000001</c:v>
                </c:pt>
                <c:pt idx="816" formatCode="General">
                  <c:v>6.4759</c:v>
                </c:pt>
                <c:pt idx="817" formatCode="General">
                  <c:v>6.328829999999995</c:v>
                </c:pt>
                <c:pt idx="818" formatCode="General">
                  <c:v>6.328829999999995</c:v>
                </c:pt>
                <c:pt idx="819" formatCode="General">
                  <c:v>6.328829999999995</c:v>
                </c:pt>
                <c:pt idx="820" formatCode="General">
                  <c:v>6.328829999999995</c:v>
                </c:pt>
                <c:pt idx="821" formatCode="General">
                  <c:v>6.328829999999995</c:v>
                </c:pt>
                <c:pt idx="822" formatCode="General">
                  <c:v>6.328829999999995</c:v>
                </c:pt>
                <c:pt idx="823" formatCode="General">
                  <c:v>6.328829999999995</c:v>
                </c:pt>
                <c:pt idx="824" formatCode="General">
                  <c:v>6.328829999999995</c:v>
                </c:pt>
                <c:pt idx="825" formatCode="General">
                  <c:v>6.328829999999995</c:v>
                </c:pt>
                <c:pt idx="826" formatCode="General">
                  <c:v>6.328829999999995</c:v>
                </c:pt>
                <c:pt idx="827" formatCode="General">
                  <c:v>6.328829999999995</c:v>
                </c:pt>
                <c:pt idx="828" formatCode="General">
                  <c:v>6.328829999999995</c:v>
                </c:pt>
                <c:pt idx="829" formatCode="General">
                  <c:v>6.328829999999995</c:v>
                </c:pt>
                <c:pt idx="830" formatCode="General">
                  <c:v>6.328829999999995</c:v>
                </c:pt>
                <c:pt idx="831" formatCode="General">
                  <c:v>6.328829999999995</c:v>
                </c:pt>
                <c:pt idx="832" formatCode="General">
                  <c:v>6.328829999999995</c:v>
                </c:pt>
                <c:pt idx="833" formatCode="General">
                  <c:v>6.225539999999985</c:v>
                </c:pt>
                <c:pt idx="834" formatCode="General">
                  <c:v>6.1053</c:v>
                </c:pt>
                <c:pt idx="835" formatCode="General">
                  <c:v>5.977670000000003</c:v>
                </c:pt>
                <c:pt idx="836" formatCode="General">
                  <c:v>5.941210000000003</c:v>
                </c:pt>
                <c:pt idx="837" formatCode="General">
                  <c:v>5.809690000000003</c:v>
                </c:pt>
                <c:pt idx="838" formatCode="General">
                  <c:v>5.694369999999996</c:v>
                </c:pt>
                <c:pt idx="839" formatCode="General">
                  <c:v>5.509250000000002</c:v>
                </c:pt>
                <c:pt idx="840" formatCode="General">
                  <c:v>5.47483</c:v>
                </c:pt>
                <c:pt idx="841" formatCode="General">
                  <c:v>5.34873</c:v>
                </c:pt>
                <c:pt idx="842" formatCode="General">
                  <c:v>5.158999999999986</c:v>
                </c:pt>
                <c:pt idx="843" formatCode="General">
                  <c:v>4.914</c:v>
                </c:pt>
                <c:pt idx="844" formatCode="General">
                  <c:v>4.850129999999996</c:v>
                </c:pt>
                <c:pt idx="845" formatCode="General">
                  <c:v>4.730600000000012</c:v>
                </c:pt>
                <c:pt idx="846" formatCode="General">
                  <c:v>4.552829999999997</c:v>
                </c:pt>
                <c:pt idx="847" formatCode="General">
                  <c:v>4.4647</c:v>
                </c:pt>
                <c:pt idx="848" formatCode="General">
                  <c:v>4.4647</c:v>
                </c:pt>
                <c:pt idx="849" formatCode="General">
                  <c:v>4.4647</c:v>
                </c:pt>
                <c:pt idx="850" formatCode="General">
                  <c:v>4.4647</c:v>
                </c:pt>
                <c:pt idx="851" formatCode="General">
                  <c:v>4.4647</c:v>
                </c:pt>
                <c:pt idx="852" formatCode="General">
                  <c:v>4.4647</c:v>
                </c:pt>
                <c:pt idx="853" formatCode="General">
                  <c:v>4.4647</c:v>
                </c:pt>
                <c:pt idx="854" formatCode="General">
                  <c:v>4.4647</c:v>
                </c:pt>
                <c:pt idx="855" formatCode="General">
                  <c:v>4.4647</c:v>
                </c:pt>
                <c:pt idx="856" formatCode="General">
                  <c:v>4.4647</c:v>
                </c:pt>
                <c:pt idx="857" formatCode="General">
                  <c:v>4.4647</c:v>
                </c:pt>
                <c:pt idx="858" formatCode="General">
                  <c:v>4.4647</c:v>
                </c:pt>
                <c:pt idx="859" formatCode="General">
                  <c:v>4.4647</c:v>
                </c:pt>
                <c:pt idx="860" formatCode="General">
                  <c:v>4.4647</c:v>
                </c:pt>
                <c:pt idx="861" formatCode="General">
                  <c:v>4.4647</c:v>
                </c:pt>
                <c:pt idx="862" formatCode="General">
                  <c:v>4.45612</c:v>
                </c:pt>
                <c:pt idx="863" formatCode="General">
                  <c:v>4.375340000000001</c:v>
                </c:pt>
                <c:pt idx="864" formatCode="General">
                  <c:v>4.35638</c:v>
                </c:pt>
                <c:pt idx="865" formatCode="General">
                  <c:v>4.28122000000003</c:v>
                </c:pt>
                <c:pt idx="866" formatCode="General">
                  <c:v>4.182809999999995</c:v>
                </c:pt>
                <c:pt idx="867" formatCode="General">
                  <c:v>4.08737</c:v>
                </c:pt>
                <c:pt idx="868" formatCode="General">
                  <c:v>4.07219</c:v>
                </c:pt>
                <c:pt idx="869" formatCode="General">
                  <c:v>3.949619999999998</c:v>
                </c:pt>
                <c:pt idx="870" formatCode="General">
                  <c:v>3.858169999999998</c:v>
                </c:pt>
                <c:pt idx="871" formatCode="General">
                  <c:v>3.76881</c:v>
                </c:pt>
                <c:pt idx="872" formatCode="General">
                  <c:v>3.752549999999997</c:v>
                </c:pt>
                <c:pt idx="873" formatCode="General">
                  <c:v>3.62317000000001</c:v>
                </c:pt>
                <c:pt idx="874" formatCode="General">
                  <c:v>3.419879999999981</c:v>
                </c:pt>
                <c:pt idx="875" formatCode="General">
                  <c:v>3.34033</c:v>
                </c:pt>
                <c:pt idx="876" formatCode="General">
                  <c:v>3.318509999999997</c:v>
                </c:pt>
                <c:pt idx="877" formatCode="General">
                  <c:v>3.19111</c:v>
                </c:pt>
                <c:pt idx="878" formatCode="General">
                  <c:v>3.16134</c:v>
                </c:pt>
                <c:pt idx="879" formatCode="General">
                  <c:v>3.16134</c:v>
                </c:pt>
                <c:pt idx="880" formatCode="General">
                  <c:v>3.16134</c:v>
                </c:pt>
                <c:pt idx="881" formatCode="General">
                  <c:v>3.16134</c:v>
                </c:pt>
                <c:pt idx="882" formatCode="General">
                  <c:v>3.16134</c:v>
                </c:pt>
                <c:pt idx="883" formatCode="General">
                  <c:v>3.16134</c:v>
                </c:pt>
                <c:pt idx="884" formatCode="General">
                  <c:v>3.16134</c:v>
                </c:pt>
                <c:pt idx="885" formatCode="General">
                  <c:v>3.16134</c:v>
                </c:pt>
                <c:pt idx="886" formatCode="General">
                  <c:v>3.16134</c:v>
                </c:pt>
                <c:pt idx="887" formatCode="General">
                  <c:v>3.16134</c:v>
                </c:pt>
                <c:pt idx="888" formatCode="General">
                  <c:v>3.16134</c:v>
                </c:pt>
                <c:pt idx="889" formatCode="General">
                  <c:v>3.16134</c:v>
                </c:pt>
                <c:pt idx="890" formatCode="General">
                  <c:v>3.16134</c:v>
                </c:pt>
                <c:pt idx="891" formatCode="General">
                  <c:v>3.16134</c:v>
                </c:pt>
                <c:pt idx="892" formatCode="General">
                  <c:v>3.16134</c:v>
                </c:pt>
                <c:pt idx="893" formatCode="General">
                  <c:v>3.12483</c:v>
                </c:pt>
                <c:pt idx="894" formatCode="General">
                  <c:v>3.069120000000001</c:v>
                </c:pt>
                <c:pt idx="895" formatCode="General">
                  <c:v>3.010479999999997</c:v>
                </c:pt>
                <c:pt idx="896" formatCode="General">
                  <c:v>2.9973</c:v>
                </c:pt>
                <c:pt idx="897" formatCode="General">
                  <c:v>2.931039999999997</c:v>
                </c:pt>
                <c:pt idx="898" formatCode="General">
                  <c:v>2.874099999999998</c:v>
                </c:pt>
                <c:pt idx="899" formatCode="General">
                  <c:v>2.786520000000001</c:v>
                </c:pt>
                <c:pt idx="900" formatCode="General">
                  <c:v>2.771059999999997</c:v>
                </c:pt>
                <c:pt idx="901" formatCode="General">
                  <c:v>2.70854</c:v>
                </c:pt>
                <c:pt idx="902" formatCode="General">
                  <c:v>2.64764</c:v>
                </c:pt>
                <c:pt idx="903" formatCode="General">
                  <c:v>2.52366</c:v>
                </c:pt>
                <c:pt idx="904" formatCode="General">
                  <c:v>2.46896</c:v>
                </c:pt>
                <c:pt idx="905" formatCode="General">
                  <c:v>2.396129999999998</c:v>
                </c:pt>
                <c:pt idx="906" formatCode="General">
                  <c:v>2.302149999999983</c:v>
                </c:pt>
                <c:pt idx="907" formatCode="General">
                  <c:v>2.24936</c:v>
                </c:pt>
                <c:pt idx="908" formatCode="General">
                  <c:v>2.24535</c:v>
                </c:pt>
                <c:pt idx="909" formatCode="General">
                  <c:v>2.24535</c:v>
                </c:pt>
                <c:pt idx="910" formatCode="General">
                  <c:v>2.24535</c:v>
                </c:pt>
                <c:pt idx="911" formatCode="General">
                  <c:v>2.24535</c:v>
                </c:pt>
                <c:pt idx="912" formatCode="General">
                  <c:v>2.24535</c:v>
                </c:pt>
                <c:pt idx="913" formatCode="General">
                  <c:v>2.24535</c:v>
                </c:pt>
                <c:pt idx="914" formatCode="General">
                  <c:v>2.24535</c:v>
                </c:pt>
                <c:pt idx="915" formatCode="General">
                  <c:v>2.24535</c:v>
                </c:pt>
                <c:pt idx="916" formatCode="General">
                  <c:v>2.24535</c:v>
                </c:pt>
                <c:pt idx="917" formatCode="General">
                  <c:v>2.24535</c:v>
                </c:pt>
                <c:pt idx="918" formatCode="General">
                  <c:v>2.24535</c:v>
                </c:pt>
                <c:pt idx="919" formatCode="General">
                  <c:v>2.24535</c:v>
                </c:pt>
                <c:pt idx="920" formatCode="General">
                  <c:v>2.24535</c:v>
                </c:pt>
                <c:pt idx="921" formatCode="General">
                  <c:v>2.24535</c:v>
                </c:pt>
                <c:pt idx="922" formatCode="General">
                  <c:v>2.24535</c:v>
                </c:pt>
                <c:pt idx="923" formatCode="General">
                  <c:v>2.217030000000001</c:v>
                </c:pt>
                <c:pt idx="924" formatCode="General">
                  <c:v>2.209170000000001</c:v>
                </c:pt>
                <c:pt idx="925" formatCode="General">
                  <c:v>2.171079999999998</c:v>
                </c:pt>
                <c:pt idx="926" formatCode="General">
                  <c:v>2.12947</c:v>
                </c:pt>
                <c:pt idx="927" formatCode="General">
                  <c:v>2.078819999999998</c:v>
                </c:pt>
                <c:pt idx="928" formatCode="General">
                  <c:v>2.069</c:v>
                </c:pt>
                <c:pt idx="929" formatCode="General">
                  <c:v>2.02917</c:v>
                </c:pt>
                <c:pt idx="930" formatCode="General">
                  <c:v>1.96761</c:v>
                </c:pt>
                <c:pt idx="931" formatCode="General">
                  <c:v>1.92394</c:v>
                </c:pt>
                <c:pt idx="932" formatCode="General">
                  <c:v>1.91249</c:v>
                </c:pt>
                <c:pt idx="933" formatCode="General">
                  <c:v>1.84662</c:v>
                </c:pt>
                <c:pt idx="934" formatCode="General">
                  <c:v>1.75879</c:v>
                </c:pt>
                <c:pt idx="935" formatCode="General">
                  <c:v>1.708699999999996</c:v>
                </c:pt>
                <c:pt idx="936" formatCode="General">
                  <c:v>1.69746</c:v>
                </c:pt>
                <c:pt idx="937" formatCode="General">
                  <c:v>1.63414</c:v>
                </c:pt>
                <c:pt idx="938" formatCode="General">
                  <c:v>1.59884</c:v>
                </c:pt>
                <c:pt idx="939" formatCode="General">
                  <c:v>1.59884</c:v>
                </c:pt>
                <c:pt idx="940" formatCode="General">
                  <c:v>1.59884</c:v>
                </c:pt>
                <c:pt idx="941" formatCode="General">
                  <c:v>1.59884</c:v>
                </c:pt>
                <c:pt idx="942" formatCode="General">
                  <c:v>1.59884</c:v>
                </c:pt>
                <c:pt idx="943" formatCode="General">
                  <c:v>1.59884</c:v>
                </c:pt>
                <c:pt idx="944" formatCode="General">
                  <c:v>1.59884</c:v>
                </c:pt>
                <c:pt idx="945" formatCode="General">
                  <c:v>1.59884</c:v>
                </c:pt>
                <c:pt idx="946" formatCode="General">
                  <c:v>1.59884</c:v>
                </c:pt>
                <c:pt idx="947" formatCode="General">
                  <c:v>1.59884</c:v>
                </c:pt>
                <c:pt idx="948" formatCode="General">
                  <c:v>1.59884</c:v>
                </c:pt>
                <c:pt idx="949" formatCode="General">
                  <c:v>1.59884</c:v>
                </c:pt>
                <c:pt idx="950" formatCode="General">
                  <c:v>1.59884</c:v>
                </c:pt>
                <c:pt idx="951" formatCode="General">
                  <c:v>1.59884</c:v>
                </c:pt>
                <c:pt idx="952" formatCode="General">
                  <c:v>1.59884</c:v>
                </c:pt>
                <c:pt idx="953" formatCode="General">
                  <c:v>1.59884</c:v>
                </c:pt>
                <c:pt idx="954" formatCode="General">
                  <c:v>1.571869999999995</c:v>
                </c:pt>
                <c:pt idx="955" formatCode="General">
                  <c:v>1.543679999999995</c:v>
                </c:pt>
                <c:pt idx="956" formatCode="General">
                  <c:v>1.53521</c:v>
                </c:pt>
                <c:pt idx="957" formatCode="General">
                  <c:v>1.50203</c:v>
                </c:pt>
                <c:pt idx="958" formatCode="General">
                  <c:v>1.47045</c:v>
                </c:pt>
                <c:pt idx="959" formatCode="General">
                  <c:v>1.442809999999995</c:v>
                </c:pt>
                <c:pt idx="960" formatCode="General">
                  <c:v>1.425989999999995</c:v>
                </c:pt>
                <c:pt idx="961" formatCode="General">
                  <c:v>1.39058</c:v>
                </c:pt>
                <c:pt idx="962" formatCode="General">
                  <c:v>1.35788</c:v>
                </c:pt>
                <c:pt idx="963" formatCode="General">
                  <c:v>1.31265</c:v>
                </c:pt>
                <c:pt idx="964" formatCode="General">
                  <c:v>1.30552</c:v>
                </c:pt>
                <c:pt idx="965" formatCode="General">
                  <c:v>1.231309999999995</c:v>
                </c:pt>
                <c:pt idx="966" formatCode="General">
                  <c:v>1.205849999999995</c:v>
                </c:pt>
                <c:pt idx="967" formatCode="General">
                  <c:v>1.16093</c:v>
                </c:pt>
                <c:pt idx="968" formatCode="General">
                  <c:v>1.15296</c:v>
                </c:pt>
                <c:pt idx="969" formatCode="General">
                  <c:v>1.14091</c:v>
                </c:pt>
                <c:pt idx="970" formatCode="General">
                  <c:v>1.14091</c:v>
                </c:pt>
                <c:pt idx="971" formatCode="General">
                  <c:v>1.14091</c:v>
                </c:pt>
                <c:pt idx="972" formatCode="General">
                  <c:v>1.14091</c:v>
                </c:pt>
                <c:pt idx="973" formatCode="General">
                  <c:v>1.14091</c:v>
                </c:pt>
                <c:pt idx="974" formatCode="General">
                  <c:v>1.14091</c:v>
                </c:pt>
                <c:pt idx="975" formatCode="General">
                  <c:v>1.14091</c:v>
                </c:pt>
                <c:pt idx="976" formatCode="General">
                  <c:v>1.14091</c:v>
                </c:pt>
                <c:pt idx="977" formatCode="General">
                  <c:v>1.14091</c:v>
                </c:pt>
                <c:pt idx="978" formatCode="General">
                  <c:v>1.14091</c:v>
                </c:pt>
                <c:pt idx="979" formatCode="General">
                  <c:v>1.14091</c:v>
                </c:pt>
                <c:pt idx="980" formatCode="General">
                  <c:v>1.14091</c:v>
                </c:pt>
                <c:pt idx="981" formatCode="General">
                  <c:v>1.14091</c:v>
                </c:pt>
                <c:pt idx="982" formatCode="General">
                  <c:v>1.14091</c:v>
                </c:pt>
                <c:pt idx="983" formatCode="General">
                  <c:v>1.13775</c:v>
                </c:pt>
                <c:pt idx="984" formatCode="General">
                  <c:v>1.132080000000006</c:v>
                </c:pt>
                <c:pt idx="985" formatCode="General">
                  <c:v>1.11307</c:v>
                </c:pt>
                <c:pt idx="986" formatCode="General">
                  <c:v>1.09459</c:v>
                </c:pt>
                <c:pt idx="987" formatCode="General">
                  <c:v>1.07016</c:v>
                </c:pt>
                <c:pt idx="988" formatCode="General">
                  <c:v>1.06375</c:v>
                </c:pt>
                <c:pt idx="989" formatCode="General">
                  <c:v>1.04417</c:v>
                </c:pt>
                <c:pt idx="990" formatCode="General">
                  <c:v>1.014</c:v>
                </c:pt>
                <c:pt idx="991" formatCode="General">
                  <c:v>0.991323999999997</c:v>
                </c:pt>
                <c:pt idx="992" formatCode="General">
                  <c:v>0.98636</c:v>
                </c:pt>
                <c:pt idx="993" formatCode="General">
                  <c:v>0.964202</c:v>
                </c:pt>
                <c:pt idx="994" formatCode="General">
                  <c:v>0.917978000000001</c:v>
                </c:pt>
                <c:pt idx="995" formatCode="General">
                  <c:v>0.876763000000001</c:v>
                </c:pt>
                <c:pt idx="996" formatCode="General">
                  <c:v>0.872690000000004</c:v>
                </c:pt>
                <c:pt idx="997" formatCode="General">
                  <c:v>0.841054000000001</c:v>
                </c:pt>
                <c:pt idx="998" formatCode="General">
                  <c:v>0.819589</c:v>
                </c:pt>
                <c:pt idx="999" formatCode="General">
                  <c:v>0.815586999999997</c:v>
                </c:pt>
                <c:pt idx="1000" formatCode="General">
                  <c:v>0.815586999999997</c:v>
                </c:pt>
                <c:pt idx="1001" formatCode="General">
                  <c:v>0.815586999999997</c:v>
                </c:pt>
                <c:pt idx="1002" formatCode="General">
                  <c:v>0.815586999999997</c:v>
                </c:pt>
                <c:pt idx="1003" formatCode="General">
                  <c:v>0.815586999999997</c:v>
                </c:pt>
                <c:pt idx="1004" formatCode="General">
                  <c:v>0.815586999999997</c:v>
                </c:pt>
                <c:pt idx="1005" formatCode="General">
                  <c:v>0.815586999999997</c:v>
                </c:pt>
                <c:pt idx="1006" formatCode="General">
                  <c:v>0.815586999999997</c:v>
                </c:pt>
                <c:pt idx="1007" formatCode="General">
                  <c:v>0.815586999999997</c:v>
                </c:pt>
                <c:pt idx="1008" formatCode="General">
                  <c:v>0.815586999999997</c:v>
                </c:pt>
                <c:pt idx="1009" formatCode="General">
                  <c:v>0.815586999999997</c:v>
                </c:pt>
                <c:pt idx="1010" formatCode="General">
                  <c:v>0.815586999999997</c:v>
                </c:pt>
                <c:pt idx="1011" formatCode="General">
                  <c:v>0.815586999999997</c:v>
                </c:pt>
                <c:pt idx="1012" formatCode="General">
                  <c:v>0.815586999999997</c:v>
                </c:pt>
                <c:pt idx="1013" formatCode="General">
                  <c:v>0.815586999999997</c:v>
                </c:pt>
                <c:pt idx="1014" formatCode="General">
                  <c:v>0.80711</c:v>
                </c:pt>
                <c:pt idx="1015" formatCode="General">
                  <c:v>0.794134</c:v>
                </c:pt>
                <c:pt idx="1016" formatCode="General">
                  <c:v>0.791382999999997</c:v>
                </c:pt>
                <c:pt idx="1017" formatCode="General">
                  <c:v>0.774953000000002</c:v>
                </c:pt>
                <c:pt idx="1018" formatCode="General">
                  <c:v>0.758139000000002</c:v>
                </c:pt>
                <c:pt idx="1019" formatCode="General">
                  <c:v>0.74426</c:v>
                </c:pt>
                <c:pt idx="1020" formatCode="General">
                  <c:v>0.741233</c:v>
                </c:pt>
                <c:pt idx="1021" formatCode="General">
                  <c:v>0.717270000000001</c:v>
                </c:pt>
                <c:pt idx="1022" formatCode="General">
                  <c:v>0.702327</c:v>
                </c:pt>
                <c:pt idx="1023" formatCode="General">
                  <c:v>0.68706</c:v>
                </c:pt>
                <c:pt idx="1024" formatCode="General">
                  <c:v>0.673309000000003</c:v>
                </c:pt>
                <c:pt idx="1025" formatCode="General">
                  <c:v>0.639895000000004</c:v>
                </c:pt>
                <c:pt idx="1026" formatCode="General">
                  <c:v>0.620687000000001</c:v>
                </c:pt>
                <c:pt idx="1027" formatCode="General">
                  <c:v>0.596871</c:v>
                </c:pt>
                <c:pt idx="1028" formatCode="General">
                  <c:v>0.594094</c:v>
                </c:pt>
                <c:pt idx="1029" formatCode="General">
                  <c:v>0.583903999999998</c:v>
                </c:pt>
                <c:pt idx="1030" formatCode="General">
                  <c:v>0.583903999999998</c:v>
                </c:pt>
                <c:pt idx="1031" formatCode="General">
                  <c:v>0.583903999999998</c:v>
                </c:pt>
                <c:pt idx="1032" formatCode="General">
                  <c:v>0.583903999999998</c:v>
                </c:pt>
                <c:pt idx="1033" formatCode="General">
                  <c:v>0.583903999999998</c:v>
                </c:pt>
                <c:pt idx="1034" formatCode="General">
                  <c:v>0.583903999999998</c:v>
                </c:pt>
                <c:pt idx="1035" formatCode="General">
                  <c:v>0.583903999999998</c:v>
                </c:pt>
                <c:pt idx="1036" formatCode="General">
                  <c:v>0.583903999999998</c:v>
                </c:pt>
                <c:pt idx="1037" formatCode="General">
                  <c:v>0.583903999999998</c:v>
                </c:pt>
                <c:pt idx="1038" formatCode="General">
                  <c:v>0.583903999999998</c:v>
                </c:pt>
                <c:pt idx="1039" formatCode="General">
                  <c:v>0.583903999999998</c:v>
                </c:pt>
                <c:pt idx="1040" formatCode="General">
                  <c:v>0.583903999999998</c:v>
                </c:pt>
                <c:pt idx="1041" formatCode="General">
                  <c:v>0.583903999999998</c:v>
                </c:pt>
                <c:pt idx="1042" formatCode="General">
                  <c:v>0.583903999999998</c:v>
                </c:pt>
                <c:pt idx="1043" formatCode="General">
                  <c:v>0.583903999999998</c:v>
                </c:pt>
                <c:pt idx="1044" formatCode="General">
                  <c:v>0.582907999999998</c:v>
                </c:pt>
                <c:pt idx="1045" formatCode="General">
                  <c:v>0.57286</c:v>
                </c:pt>
                <c:pt idx="1046" formatCode="General">
                  <c:v>0.562706</c:v>
                </c:pt>
                <c:pt idx="1047" formatCode="General">
                  <c:v>0.552153</c:v>
                </c:pt>
                <c:pt idx="1048" formatCode="General">
                  <c:v>0.548427</c:v>
                </c:pt>
                <c:pt idx="1049" formatCode="General">
                  <c:v>0.537229000000001</c:v>
                </c:pt>
                <c:pt idx="1050" formatCode="General">
                  <c:v>0.524638</c:v>
                </c:pt>
                <c:pt idx="1051" formatCode="General">
                  <c:v>0.509993</c:v>
                </c:pt>
                <c:pt idx="1052" formatCode="General">
                  <c:v>0.507873</c:v>
                </c:pt>
                <c:pt idx="1053" formatCode="General">
                  <c:v>0.496617</c:v>
                </c:pt>
                <c:pt idx="1054" formatCode="General">
                  <c:v>0.479819</c:v>
                </c:pt>
                <c:pt idx="1055" formatCode="General">
                  <c:v>0.45248</c:v>
                </c:pt>
                <c:pt idx="1056" formatCode="General">
                  <c:v>0.449704</c:v>
                </c:pt>
                <c:pt idx="1057" formatCode="General">
                  <c:v>0.440169</c:v>
                </c:pt>
                <c:pt idx="1058" formatCode="General">
                  <c:v>0.422978000000001</c:v>
                </c:pt>
                <c:pt idx="1059" formatCode="General">
                  <c:v>0.418573</c:v>
                </c:pt>
                <c:pt idx="1060" formatCode="General">
                  <c:v>0.418573</c:v>
                </c:pt>
                <c:pt idx="1061" formatCode="General">
                  <c:v>0.418573</c:v>
                </c:pt>
                <c:pt idx="1062" formatCode="General">
                  <c:v>0.418573</c:v>
                </c:pt>
                <c:pt idx="1063" formatCode="General">
                  <c:v>0.418573</c:v>
                </c:pt>
                <c:pt idx="1064" formatCode="General">
                  <c:v>0.418573</c:v>
                </c:pt>
                <c:pt idx="1065" formatCode="General">
                  <c:v>0.418573</c:v>
                </c:pt>
                <c:pt idx="1066" formatCode="General">
                  <c:v>0.418573</c:v>
                </c:pt>
                <c:pt idx="1067" formatCode="General">
                  <c:v>0.418573</c:v>
                </c:pt>
                <c:pt idx="1068" formatCode="General">
                  <c:v>0.418573</c:v>
                </c:pt>
                <c:pt idx="1069" formatCode="General">
                  <c:v>0.418573</c:v>
                </c:pt>
                <c:pt idx="1070" formatCode="General">
                  <c:v>0.418573</c:v>
                </c:pt>
                <c:pt idx="1071" formatCode="General">
                  <c:v>0.418573</c:v>
                </c:pt>
                <c:pt idx="1072" formatCode="General">
                  <c:v>0.418573</c:v>
                </c:pt>
                <c:pt idx="1073" formatCode="General">
                  <c:v>0.418573</c:v>
                </c:pt>
                <c:pt idx="1074" formatCode="General">
                  <c:v>0.414997</c:v>
                </c:pt>
                <c:pt idx="1075" formatCode="General">
                  <c:v>0.408262</c:v>
                </c:pt>
                <c:pt idx="1076" formatCode="General">
                  <c:v>0.406566</c:v>
                </c:pt>
                <c:pt idx="1077" formatCode="General">
                  <c:v>0.398823000000001</c:v>
                </c:pt>
                <c:pt idx="1078" formatCode="General">
                  <c:v>0.390334000000001</c:v>
                </c:pt>
                <c:pt idx="1079" formatCode="General">
                  <c:v>0.382820000000001</c:v>
                </c:pt>
                <c:pt idx="1080" formatCode="General">
                  <c:v>0.381353000000001</c:v>
                </c:pt>
                <c:pt idx="1081" formatCode="General">
                  <c:v>0.369399</c:v>
                </c:pt>
                <c:pt idx="1082" formatCode="General">
                  <c:v>0.362080000000001</c:v>
                </c:pt>
                <c:pt idx="1083" formatCode="General">
                  <c:v>0.353995</c:v>
                </c:pt>
                <c:pt idx="1084" formatCode="General">
                  <c:v>0.346942</c:v>
                </c:pt>
                <c:pt idx="1085" formatCode="General">
                  <c:v>0.329985000000001</c:v>
                </c:pt>
                <c:pt idx="1086" formatCode="General">
                  <c:v>0.320757</c:v>
                </c:pt>
                <c:pt idx="1087" formatCode="General">
                  <c:v>0.309387000000001</c:v>
                </c:pt>
                <c:pt idx="1088" formatCode="General">
                  <c:v>0.306717</c:v>
                </c:pt>
                <c:pt idx="1089" formatCode="General">
                  <c:v>0.300400000000001</c:v>
                </c:pt>
                <c:pt idx="1090" formatCode="General">
                  <c:v>0.300400000000001</c:v>
                </c:pt>
                <c:pt idx="1091" formatCode="General">
                  <c:v>0.300400000000001</c:v>
                </c:pt>
                <c:pt idx="1092" formatCode="General">
                  <c:v>0.300400000000001</c:v>
                </c:pt>
                <c:pt idx="1093" formatCode="General">
                  <c:v>0.300400000000001</c:v>
                </c:pt>
                <c:pt idx="1094" formatCode="General">
                  <c:v>0.300400000000001</c:v>
                </c:pt>
                <c:pt idx="1095" formatCode="General">
                  <c:v>0.300400000000001</c:v>
                </c:pt>
                <c:pt idx="1096" formatCode="General">
                  <c:v>0.300400000000001</c:v>
                </c:pt>
                <c:pt idx="1097" formatCode="General">
                  <c:v>0.300400000000001</c:v>
                </c:pt>
                <c:pt idx="1098" formatCode="General">
                  <c:v>0.300400000000001</c:v>
                </c:pt>
                <c:pt idx="1099" formatCode="General">
                  <c:v>0.300400000000001</c:v>
                </c:pt>
                <c:pt idx="1100" formatCode="General">
                  <c:v>0.300400000000001</c:v>
                </c:pt>
                <c:pt idx="1101" formatCode="General">
                  <c:v>0.300400000000001</c:v>
                </c:pt>
                <c:pt idx="1102" formatCode="General">
                  <c:v>0.300400000000001</c:v>
                </c:pt>
                <c:pt idx="1103" formatCode="General">
                  <c:v>0.300400000000001</c:v>
                </c:pt>
                <c:pt idx="1104" formatCode="General">
                  <c:v>0.300400000000001</c:v>
                </c:pt>
                <c:pt idx="1105" formatCode="General">
                  <c:v>0.295657</c:v>
                </c:pt>
                <c:pt idx="1106" formatCode="General">
                  <c:v>0.290628000000001</c:v>
                </c:pt>
                <c:pt idx="1107" formatCode="General">
                  <c:v>0.28514</c:v>
                </c:pt>
                <c:pt idx="1108" formatCode="General">
                  <c:v>0.283082000000001</c:v>
                </c:pt>
                <c:pt idx="1109" formatCode="General">
                  <c:v>0.276791</c:v>
                </c:pt>
                <c:pt idx="1110" formatCode="General">
                  <c:v>0.270161</c:v>
                </c:pt>
                <c:pt idx="1111" formatCode="General">
                  <c:v>0.262792</c:v>
                </c:pt>
                <c:pt idx="1112" formatCode="General">
                  <c:v>0.261605</c:v>
                </c:pt>
                <c:pt idx="1113" formatCode="General">
                  <c:v>0.255872</c:v>
                </c:pt>
                <c:pt idx="1114" formatCode="General">
                  <c:v>0.247301</c:v>
                </c:pt>
                <c:pt idx="1115" formatCode="General">
                  <c:v>0.232975</c:v>
                </c:pt>
                <c:pt idx="1116" formatCode="General">
                  <c:v>0.231692</c:v>
                </c:pt>
                <c:pt idx="1117" formatCode="General">
                  <c:v>0.226941</c:v>
                </c:pt>
                <c:pt idx="1118" formatCode="General">
                  <c:v>0.218619</c:v>
                </c:pt>
                <c:pt idx="1119" formatCode="General">
                  <c:v>0.215815</c:v>
                </c:pt>
                <c:pt idx="1120" formatCode="General">
                  <c:v>0.215815</c:v>
                </c:pt>
                <c:pt idx="1121" formatCode="General">
                  <c:v>0.215815</c:v>
                </c:pt>
                <c:pt idx="1122" formatCode="General">
                  <c:v>0.215815</c:v>
                </c:pt>
                <c:pt idx="1123" formatCode="General">
                  <c:v>0.215815</c:v>
                </c:pt>
                <c:pt idx="1124" formatCode="General">
                  <c:v>0.215815</c:v>
                </c:pt>
                <c:pt idx="1125" formatCode="General">
                  <c:v>0.215815</c:v>
                </c:pt>
                <c:pt idx="1126" formatCode="General">
                  <c:v>0.215815</c:v>
                </c:pt>
                <c:pt idx="1127" formatCode="General">
                  <c:v>0.215815</c:v>
                </c:pt>
                <c:pt idx="1128" formatCode="General">
                  <c:v>0.215815</c:v>
                </c:pt>
                <c:pt idx="1129" formatCode="General">
                  <c:v>0.215815</c:v>
                </c:pt>
                <c:pt idx="1130" formatCode="General">
                  <c:v>0.215815</c:v>
                </c:pt>
                <c:pt idx="1131" formatCode="General">
                  <c:v>0.215815</c:v>
                </c:pt>
                <c:pt idx="1132" formatCode="General">
                  <c:v>0.215815</c:v>
                </c:pt>
                <c:pt idx="1133" formatCode="General">
                  <c:v>0.215815</c:v>
                </c:pt>
                <c:pt idx="1134" formatCode="General">
                  <c:v>0.214861</c:v>
                </c:pt>
                <c:pt idx="1135" formatCode="General">
                  <c:v>0.211273</c:v>
                </c:pt>
                <c:pt idx="1136" formatCode="General">
                  <c:v>0.210521</c:v>
                </c:pt>
                <c:pt idx="1137" formatCode="General">
                  <c:v>0.206717000000001</c:v>
                </c:pt>
                <c:pt idx="1138" formatCode="General">
                  <c:v>0.202561</c:v>
                </c:pt>
                <c:pt idx="1139" formatCode="General">
                  <c:v>0.198456</c:v>
                </c:pt>
                <c:pt idx="1140" formatCode="General">
                  <c:v>0.197489</c:v>
                </c:pt>
                <c:pt idx="1141" formatCode="General">
                  <c:v>0.19166</c:v>
                </c:pt>
                <c:pt idx="1142" formatCode="General">
                  <c:v>0.187524</c:v>
                </c:pt>
                <c:pt idx="1143" formatCode="General">
                  <c:v>0.183517000000001</c:v>
                </c:pt>
                <c:pt idx="1144" formatCode="General">
                  <c:v>0.182578</c:v>
                </c:pt>
                <c:pt idx="1145" formatCode="General">
                  <c:v>0.17425</c:v>
                </c:pt>
                <c:pt idx="1146" formatCode="General">
                  <c:v>0.166377</c:v>
                </c:pt>
                <c:pt idx="1147" formatCode="General">
                  <c:v>0.162932</c:v>
                </c:pt>
                <c:pt idx="1148" formatCode="General">
                  <c:v>0.159808</c:v>
                </c:pt>
                <c:pt idx="1149" formatCode="General">
                  <c:v>0.155799000000001</c:v>
                </c:pt>
                <c:pt idx="1150" formatCode="General">
                  <c:v>0.155210000000001</c:v>
                </c:pt>
                <c:pt idx="1151" formatCode="General">
                  <c:v>0.155210000000001</c:v>
                </c:pt>
                <c:pt idx="1152" formatCode="General">
                  <c:v>0.155210000000001</c:v>
                </c:pt>
                <c:pt idx="1153" formatCode="General">
                  <c:v>0.155210000000001</c:v>
                </c:pt>
                <c:pt idx="1154" formatCode="General">
                  <c:v>0.155210000000001</c:v>
                </c:pt>
                <c:pt idx="1155" formatCode="General">
                  <c:v>0.155210000000001</c:v>
                </c:pt>
                <c:pt idx="1156" formatCode="General">
                  <c:v>0.155210000000001</c:v>
                </c:pt>
                <c:pt idx="1157" formatCode="General">
                  <c:v>0.155210000000001</c:v>
                </c:pt>
                <c:pt idx="1158" formatCode="General">
                  <c:v>0.155210000000001</c:v>
                </c:pt>
                <c:pt idx="1159" formatCode="General">
                  <c:v>0.155210000000001</c:v>
                </c:pt>
                <c:pt idx="1160" formatCode="General">
                  <c:v>0.155210000000001</c:v>
                </c:pt>
                <c:pt idx="1161" formatCode="General">
                  <c:v>0.155210000000001</c:v>
                </c:pt>
                <c:pt idx="1162" formatCode="General">
                  <c:v>0.155210000000001</c:v>
                </c:pt>
                <c:pt idx="1163" formatCode="General">
                  <c:v>0.155210000000001</c:v>
                </c:pt>
                <c:pt idx="1164" formatCode="General">
                  <c:v>0.155210000000001</c:v>
                </c:pt>
                <c:pt idx="1165" formatCode="General">
                  <c:v>0.153763000000001</c:v>
                </c:pt>
                <c:pt idx="1166" formatCode="General">
                  <c:v>0.151169</c:v>
                </c:pt>
                <c:pt idx="1167" formatCode="General">
                  <c:v>0.148553</c:v>
                </c:pt>
                <c:pt idx="1168" formatCode="General">
                  <c:v>0.147939000000001</c:v>
                </c:pt>
                <c:pt idx="1169" formatCode="General">
                  <c:v>0.144659</c:v>
                </c:pt>
                <c:pt idx="1170" formatCode="General">
                  <c:v>0.142026</c:v>
                </c:pt>
                <c:pt idx="1171" formatCode="General">
                  <c:v>0.137764</c:v>
                </c:pt>
                <c:pt idx="1172" formatCode="General">
                  <c:v>0.137041</c:v>
                </c:pt>
                <c:pt idx="1173" formatCode="General">
                  <c:v>0.133997</c:v>
                </c:pt>
                <c:pt idx="1174" formatCode="General">
                  <c:v>0.131382</c:v>
                </c:pt>
                <c:pt idx="1175" formatCode="General">
                  <c:v>0.125264</c:v>
                </c:pt>
                <c:pt idx="1176" formatCode="General">
                  <c:v>0.122604</c:v>
                </c:pt>
                <c:pt idx="1177" formatCode="General">
                  <c:v>0.119099</c:v>
                </c:pt>
                <c:pt idx="1178" formatCode="General">
                  <c:v>0.115003</c:v>
                </c:pt>
                <c:pt idx="1179" formatCode="General">
                  <c:v>0.112157</c:v>
                </c:pt>
                <c:pt idx="1180" formatCode="General">
                  <c:v>0.111755</c:v>
                </c:pt>
                <c:pt idx="1181" formatCode="General">
                  <c:v>0.111755</c:v>
                </c:pt>
                <c:pt idx="1182" formatCode="General">
                  <c:v>0.111755</c:v>
                </c:pt>
                <c:pt idx="1183" formatCode="General">
                  <c:v>0.111755</c:v>
                </c:pt>
                <c:pt idx="1184" formatCode="General">
                  <c:v>0.111755</c:v>
                </c:pt>
                <c:pt idx="1185" formatCode="General">
                  <c:v>0.111755</c:v>
                </c:pt>
                <c:pt idx="1186" formatCode="General">
                  <c:v>0.111755</c:v>
                </c:pt>
                <c:pt idx="1187" formatCode="General">
                  <c:v>0.111755</c:v>
                </c:pt>
                <c:pt idx="1188" formatCode="General">
                  <c:v>0.111755</c:v>
                </c:pt>
                <c:pt idx="1189" formatCode="General">
                  <c:v>0.111755</c:v>
                </c:pt>
                <c:pt idx="1190" formatCode="General">
                  <c:v>0.111755</c:v>
                </c:pt>
                <c:pt idx="1191" formatCode="General">
                  <c:v>0.111755</c:v>
                </c:pt>
                <c:pt idx="1192" formatCode="General">
                  <c:v>0.111755</c:v>
                </c:pt>
                <c:pt idx="1193" formatCode="General">
                  <c:v>0.111755</c:v>
                </c:pt>
                <c:pt idx="1194" formatCode="General">
                  <c:v>0.111755</c:v>
                </c:pt>
                <c:pt idx="1195" formatCode="General">
                  <c:v>0.110595</c:v>
                </c:pt>
                <c:pt idx="1196" formatCode="General">
                  <c:v>0.11016</c:v>
                </c:pt>
                <c:pt idx="1197" formatCode="General">
                  <c:v>0.108325</c:v>
                </c:pt>
                <c:pt idx="1198" formatCode="General">
                  <c:v>0.106298</c:v>
                </c:pt>
                <c:pt idx="1199" formatCode="General">
                  <c:v>0.103969</c:v>
                </c:pt>
                <c:pt idx="1200" formatCode="General">
                  <c:v>0.103511</c:v>
                </c:pt>
                <c:pt idx="1201" formatCode="General">
                  <c:v>0.101567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4905496"/>
        <c:axId val="-2014933656"/>
      </c:scatterChart>
      <c:valAx>
        <c:axId val="-2014905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Runtime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14933656"/>
        <c:crossesAt val="1.00000000000001E-5"/>
        <c:crossBetween val="midCat"/>
      </c:valAx>
      <c:valAx>
        <c:axId val="-2014933656"/>
        <c:scaling>
          <c:logBase val="10.0"/>
          <c:orientation val="minMax"/>
          <c:min val="0.0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L1 Error</a:t>
                </a:r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crossAx val="-20149054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200568678915"/>
          <c:y val="0.0673611111111111"/>
          <c:w val="0.693195319335083"/>
          <c:h val="0.61724573490813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Pregel Fan-Out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8.5840958995</c:v>
                </c:pt>
                <c:pt idx="1">
                  <c:v>3.2753101538</c:v>
                </c:pt>
                <c:pt idx="2">
                  <c:v>1.3665153477</c:v>
                </c:pt>
                <c:pt idx="3">
                  <c:v>0.7637492428</c:v>
                </c:pt>
                <c:pt idx="4">
                  <c:v>0.472909068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GraphLab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5.2480483139</c:v>
                </c:pt>
                <c:pt idx="1">
                  <c:v>5.0696431335</c:v>
                </c:pt>
                <c:pt idx="2">
                  <c:v>4.2866458322</c:v>
                </c:pt>
                <c:pt idx="3">
                  <c:v>3.3660036828</c:v>
                </c:pt>
                <c:pt idx="4">
                  <c:v>2.6615375395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PowerGraph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triangle"/>
            <c:size val="9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1.17</c:v>
                </c:pt>
                <c:pt idx="1">
                  <c:v>1.072</c:v>
                </c:pt>
                <c:pt idx="2">
                  <c:v>0.8361</c:v>
                </c:pt>
                <c:pt idx="3">
                  <c:v>0.5972</c:v>
                </c:pt>
                <c:pt idx="4">
                  <c:v>0.4201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4828248"/>
        <c:axId val="-2014754152"/>
      </c:scatterChart>
      <c:valAx>
        <c:axId val="-2014828248"/>
        <c:scaling>
          <c:orientation val="minMax"/>
          <c:max val="2.2"/>
          <c:min val="1.8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Power-Law</a:t>
                </a:r>
                <a:r>
                  <a:rPr lang="en-US" sz="1600" baseline="0" dirty="0" smtClean="0"/>
                  <a:t> Constant α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82270341207349"/>
              <c:y val="0.8131944444444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14754152"/>
        <c:crosses val="autoZero"/>
        <c:crossBetween val="midCat"/>
      </c:valAx>
      <c:valAx>
        <c:axId val="-20147541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Total</a:t>
                </a:r>
                <a:r>
                  <a:rPr lang="en-US" sz="2000" baseline="0" dirty="0" smtClean="0"/>
                  <a:t> Network (GB)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085249343832021"/>
              <c:y val="0.1141505358705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148282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200568678915"/>
          <c:y val="0.0673611111111111"/>
          <c:w val="0.693195319335083"/>
          <c:h val="0.61724573490813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Pregel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27.18</c:v>
                </c:pt>
                <c:pt idx="1">
                  <c:v>13.11</c:v>
                </c:pt>
                <c:pt idx="2">
                  <c:v>5.26</c:v>
                </c:pt>
                <c:pt idx="3">
                  <c:v>4.862999999999984</c:v>
                </c:pt>
                <c:pt idx="4">
                  <c:v>2.31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GraphLab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13.6</c:v>
                </c:pt>
                <c:pt idx="1">
                  <c:v>12.68</c:v>
                </c:pt>
                <c:pt idx="2">
                  <c:v>10.62</c:v>
                </c:pt>
                <c:pt idx="3">
                  <c:v>9.202</c:v>
                </c:pt>
                <c:pt idx="4">
                  <c:v>2.6615375395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PowerGraph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triangle"/>
            <c:size val="9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2.21</c:v>
                </c:pt>
                <c:pt idx="1">
                  <c:v>1.89</c:v>
                </c:pt>
                <c:pt idx="2">
                  <c:v>1.74</c:v>
                </c:pt>
                <c:pt idx="3">
                  <c:v>1.7</c:v>
                </c:pt>
                <c:pt idx="4">
                  <c:v>1.48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3227864"/>
        <c:axId val="-2013226440"/>
      </c:scatterChart>
      <c:valAx>
        <c:axId val="-2013227864"/>
        <c:scaling>
          <c:orientation val="minMax"/>
          <c:max val="2.2"/>
          <c:min val="1.8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Power-Law</a:t>
                </a:r>
                <a:r>
                  <a:rPr lang="en-US" sz="1600" baseline="0" dirty="0" smtClean="0"/>
                  <a:t> Constant α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79492563429571"/>
              <c:y val="0.8131944444444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13226440"/>
        <c:crosses val="autoZero"/>
        <c:crossBetween val="midCat"/>
      </c:valAx>
      <c:valAx>
        <c:axId val="-20132264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baseline="0" dirty="0" smtClean="0"/>
                  <a:t>Seconds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140804899387577"/>
              <c:y val="0.2704005358705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132278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Runtime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Sheet1!$A$2:$A$4</c:f>
              <c:strCache>
                <c:ptCount val="3"/>
                <c:pt idx="0">
                  <c:v>GraphLab</c:v>
                </c:pt>
                <c:pt idx="1">
                  <c:v>Pregel (Piccolo)</c:v>
                </c:pt>
                <c:pt idx="2">
                  <c:v>PowerGraph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63.42</c:v>
                </c:pt>
                <c:pt idx="1">
                  <c:v>30.8</c:v>
                </c:pt>
                <c:pt idx="2">
                  <c:v>5.119999999999997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3127672"/>
        <c:axId val="-2013124696"/>
      </c:barChart>
      <c:catAx>
        <c:axId val="-201312767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13124696"/>
        <c:crosses val="autoZero"/>
        <c:auto val="1"/>
        <c:lblAlgn val="ctr"/>
        <c:lblOffset val="100"/>
        <c:noMultiLvlLbl val="0"/>
      </c:catAx>
      <c:valAx>
        <c:axId val="-2013124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13127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 (GB)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Sheet1!$A$2:$A$4</c:f>
              <c:strCache>
                <c:ptCount val="3"/>
                <c:pt idx="0">
                  <c:v>GraphLab</c:v>
                </c:pt>
                <c:pt idx="1">
                  <c:v>Pregel (Piccolo)</c:v>
                </c:pt>
                <c:pt idx="2">
                  <c:v>PowerGraph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33.6397413627</c:v>
                </c:pt>
                <c:pt idx="1">
                  <c:v>14.9379806636</c:v>
                </c:pt>
                <c:pt idx="2">
                  <c:v>6.712975451299981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1663768"/>
        <c:axId val="-2012876696"/>
      </c:barChart>
      <c:catAx>
        <c:axId val="-201166376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12876696"/>
        <c:crosses val="autoZero"/>
        <c:auto val="1"/>
        <c:lblAlgn val="ctr"/>
        <c:lblOffset val="100"/>
        <c:noMultiLvlLbl val="0"/>
      </c:catAx>
      <c:valAx>
        <c:axId val="-2012876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11663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 </a:t>
            </a:r>
            <a:r>
              <a:rPr lang="en-US" dirty="0"/>
              <a:t>Tokens Per Second</a:t>
            </a:r>
          </a:p>
        </c:rich>
      </c:tx>
      <c:layout>
        <c:manualLayout>
          <c:xMode val="edge"/>
          <c:yMode val="edge"/>
          <c:x val="0.324300352607439"/>
          <c:y val="0.042222222222222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Million Tokens Per Second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Smola et al.</c:v>
                </c:pt>
                <c:pt idx="1">
                  <c:v>PowerGraph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150.0</c:v>
                </c:pt>
                <c:pt idx="1">
                  <c:v>110.0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011896568"/>
        <c:axId val="-2011893592"/>
      </c:barChart>
      <c:catAx>
        <c:axId val="-2011896568"/>
        <c:scaling>
          <c:orientation val="maxMin"/>
        </c:scaling>
        <c:delete val="0"/>
        <c:axPos val="l"/>
        <c:majorTickMark val="out"/>
        <c:minorTickMark val="none"/>
        <c:tickLblPos val="nextTo"/>
        <c:crossAx val="-2011893592"/>
        <c:crosses val="autoZero"/>
        <c:auto val="1"/>
        <c:lblAlgn val="ctr"/>
        <c:lblOffset val="100"/>
        <c:noMultiLvlLbl val="0"/>
      </c:catAx>
      <c:valAx>
        <c:axId val="-2011893592"/>
        <c:scaling>
          <c:orientation val="minMax"/>
          <c:max val="160.0"/>
          <c:min val="0.0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-2011896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Runtime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BBB59"/>
              </a:solidFill>
            </c:spPr>
          </c:dPt>
          <c:dPt>
            <c:idx val="2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cat>
            <c:strRef>
              <c:f>Sheet1!$A$2:$A$4</c:f>
              <c:strCache>
                <c:ptCount val="3"/>
                <c:pt idx="0">
                  <c:v>PowerGraph</c:v>
                </c:pt>
                <c:pt idx="1">
                  <c:v>GraphChi</c:v>
                </c:pt>
                <c:pt idx="2">
                  <c:v>Hadoop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1.583333333333333</c:v>
                </c:pt>
                <c:pt idx="1">
                  <c:v>59.53333333333333</c:v>
                </c:pt>
                <c:pt idx="2">
                  <c:v>423.0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gapDepth val="200"/>
        <c:shape val="box"/>
        <c:axId val="-2010515944"/>
        <c:axId val="-2010513000"/>
        <c:axId val="0"/>
      </c:bar3DChart>
      <c:catAx>
        <c:axId val="-2010515944"/>
        <c:scaling>
          <c:orientation val="minMax"/>
        </c:scaling>
        <c:delete val="0"/>
        <c:axPos val="l"/>
        <c:majorTickMark val="out"/>
        <c:minorTickMark val="none"/>
        <c:tickLblPos val="nextTo"/>
        <c:crossAx val="-2010513000"/>
        <c:crosses val="autoZero"/>
        <c:auto val="1"/>
        <c:lblAlgn val="ctr"/>
        <c:lblOffset val="100"/>
        <c:noMultiLvlLbl val="0"/>
      </c:catAx>
      <c:valAx>
        <c:axId val="-2010513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10515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xVal>
            <c:numRef>
              <c:f>Sheet1!$A$2:$A$65</c:f>
              <c:numCache>
                <c:formatCode>General</c:formatCode>
                <c:ptCount val="6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</c:numCache>
            </c:numRef>
          </c:xVal>
          <c:yVal>
            <c:numRef>
              <c:f>Sheet1!$B$2:$B$65</c:f>
              <c:numCache>
                <c:formatCode>General</c:formatCode>
                <c:ptCount val="64"/>
                <c:pt idx="0">
                  <c:v>1.2862217E7</c:v>
                </c:pt>
                <c:pt idx="1">
                  <c:v>666804.0</c:v>
                </c:pt>
                <c:pt idx="2">
                  <c:v>159879.0</c:v>
                </c:pt>
                <c:pt idx="3">
                  <c:v>93991.0</c:v>
                </c:pt>
                <c:pt idx="4">
                  <c:v>111466.0</c:v>
                </c:pt>
                <c:pt idx="5">
                  <c:v>133899.0</c:v>
                </c:pt>
                <c:pt idx="6">
                  <c:v>137839.0</c:v>
                </c:pt>
                <c:pt idx="7">
                  <c:v>154630.0</c:v>
                </c:pt>
                <c:pt idx="8">
                  <c:v>173874.0</c:v>
                </c:pt>
                <c:pt idx="9">
                  <c:v>208319.0</c:v>
                </c:pt>
                <c:pt idx="10">
                  <c:v>272781.0</c:v>
                </c:pt>
                <c:pt idx="11">
                  <c:v>310416.0</c:v>
                </c:pt>
                <c:pt idx="12">
                  <c:v>372840.0</c:v>
                </c:pt>
                <c:pt idx="13">
                  <c:v>885289.0</c:v>
                </c:pt>
                <c:pt idx="14">
                  <c:v>676474.0</c:v>
                </c:pt>
                <c:pt idx="15">
                  <c:v>604419.0</c:v>
                </c:pt>
                <c:pt idx="16">
                  <c:v>633925.0</c:v>
                </c:pt>
                <c:pt idx="17">
                  <c:v>653573.0</c:v>
                </c:pt>
                <c:pt idx="18">
                  <c:v>662725.0</c:v>
                </c:pt>
                <c:pt idx="19">
                  <c:v>677578.0</c:v>
                </c:pt>
                <c:pt idx="20">
                  <c:v>685395.0</c:v>
                </c:pt>
                <c:pt idx="21">
                  <c:v>635978.0</c:v>
                </c:pt>
                <c:pt idx="22">
                  <c:v>603023.0</c:v>
                </c:pt>
                <c:pt idx="23">
                  <c:v>548655.0</c:v>
                </c:pt>
                <c:pt idx="24">
                  <c:v>556559.0</c:v>
                </c:pt>
                <c:pt idx="25">
                  <c:v>443679.0</c:v>
                </c:pt>
                <c:pt idx="26">
                  <c:v>396303.0</c:v>
                </c:pt>
                <c:pt idx="27">
                  <c:v>279793.0</c:v>
                </c:pt>
                <c:pt idx="28">
                  <c:v>245435.0</c:v>
                </c:pt>
                <c:pt idx="29">
                  <c:v>224772.0</c:v>
                </c:pt>
                <c:pt idx="30">
                  <c:v>174282.0</c:v>
                </c:pt>
                <c:pt idx="31">
                  <c:v>79238.0</c:v>
                </c:pt>
                <c:pt idx="32">
                  <c:v>89700.0</c:v>
                </c:pt>
                <c:pt idx="33">
                  <c:v>30371.0</c:v>
                </c:pt>
                <c:pt idx="34">
                  <c:v>17897.0</c:v>
                </c:pt>
                <c:pt idx="35">
                  <c:v>11786.0</c:v>
                </c:pt>
                <c:pt idx="36">
                  <c:v>8049.0</c:v>
                </c:pt>
                <c:pt idx="37">
                  <c:v>5281.0</c:v>
                </c:pt>
                <c:pt idx="38">
                  <c:v>3657.0</c:v>
                </c:pt>
                <c:pt idx="39">
                  <c:v>2312.0</c:v>
                </c:pt>
                <c:pt idx="40">
                  <c:v>1569.0</c:v>
                </c:pt>
                <c:pt idx="41">
                  <c:v>1069.0</c:v>
                </c:pt>
                <c:pt idx="42">
                  <c:v>805.0</c:v>
                </c:pt>
                <c:pt idx="43">
                  <c:v>571.0</c:v>
                </c:pt>
                <c:pt idx="44">
                  <c:v>396.0</c:v>
                </c:pt>
                <c:pt idx="45">
                  <c:v>261.0</c:v>
                </c:pt>
                <c:pt idx="46">
                  <c:v>161.0</c:v>
                </c:pt>
                <c:pt idx="47">
                  <c:v>127.0</c:v>
                </c:pt>
                <c:pt idx="48">
                  <c:v>89.0</c:v>
                </c:pt>
                <c:pt idx="49">
                  <c:v>62.0</c:v>
                </c:pt>
                <c:pt idx="50">
                  <c:v>40.0</c:v>
                </c:pt>
                <c:pt idx="51">
                  <c:v>28.0</c:v>
                </c:pt>
                <c:pt idx="52">
                  <c:v>21.0</c:v>
                </c:pt>
                <c:pt idx="53">
                  <c:v>16.0</c:v>
                </c:pt>
                <c:pt idx="54">
                  <c:v>9.0</c:v>
                </c:pt>
                <c:pt idx="55">
                  <c:v>4.0</c:v>
                </c:pt>
                <c:pt idx="56">
                  <c:v>2.0</c:v>
                </c:pt>
                <c:pt idx="57">
                  <c:v>4.0</c:v>
                </c:pt>
                <c:pt idx="58">
                  <c:v>3.0</c:v>
                </c:pt>
                <c:pt idx="59">
                  <c:v>3.0</c:v>
                </c:pt>
                <c:pt idx="60">
                  <c:v>0.0</c:v>
                </c:pt>
                <c:pt idx="61">
                  <c:v>1.0</c:v>
                </c:pt>
                <c:pt idx="62">
                  <c:v>0.0</c:v>
                </c:pt>
                <c:pt idx="63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4054536"/>
        <c:axId val="-2044086376"/>
      </c:scatterChart>
      <c:valAx>
        <c:axId val="-2044054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Updates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4086376"/>
        <c:crosses val="autoZero"/>
        <c:crossBetween val="midCat"/>
      </c:valAx>
      <c:valAx>
        <c:axId val="-2044086376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</a:t>
                </a:r>
                <a:r>
                  <a:rPr lang="en-US" baseline="0" dirty="0" smtClean="0"/>
                  <a:t>-Vertices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40545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Pregel Fan-Out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8.5840958995</c:v>
                </c:pt>
                <c:pt idx="1">
                  <c:v>3.2753101538</c:v>
                </c:pt>
                <c:pt idx="2">
                  <c:v>1.3665153477</c:v>
                </c:pt>
                <c:pt idx="3">
                  <c:v>0.7637492428</c:v>
                </c:pt>
                <c:pt idx="4">
                  <c:v>0.472909068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Pregel Fan-In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1.2077675902</c:v>
                </c:pt>
                <c:pt idx="1">
                  <c:v>0.7075187025</c:v>
                </c:pt>
                <c:pt idx="2">
                  <c:v>0.4880769432</c:v>
                </c:pt>
                <c:pt idx="3">
                  <c:v>0.371967482</c:v>
                </c:pt>
                <c:pt idx="4">
                  <c:v>0.323937098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0084376"/>
        <c:axId val="-2020076808"/>
      </c:scatterChart>
      <c:valAx>
        <c:axId val="-2020084376"/>
        <c:scaling>
          <c:orientation val="minMax"/>
          <c:max val="2.2"/>
          <c:min val="1.8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Power-Law</a:t>
                </a:r>
                <a:r>
                  <a:rPr lang="en-US" sz="1800" baseline="0" dirty="0" smtClean="0"/>
                  <a:t> Constant α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354136556528565"/>
              <c:y val="0.8513888888888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20076808"/>
        <c:crosses val="autoZero"/>
        <c:crossBetween val="midCat"/>
      </c:valAx>
      <c:valAx>
        <c:axId val="-2020076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Total Comm.</a:t>
                </a:r>
                <a:r>
                  <a:rPr lang="en-US" sz="2000" baseline="0" dirty="0" smtClean="0"/>
                  <a:t> (GB)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0574712643678161"/>
              <c:y val="0.07248386207577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2008437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Pregel Fan-Out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8.5840958995</c:v>
                </c:pt>
                <c:pt idx="1">
                  <c:v>3.2753101538</c:v>
                </c:pt>
                <c:pt idx="2">
                  <c:v>1.3665153477</c:v>
                </c:pt>
                <c:pt idx="3">
                  <c:v>0.7637492428</c:v>
                </c:pt>
                <c:pt idx="4">
                  <c:v>0.472909068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Pregel Fan-In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1.2077675902</c:v>
                </c:pt>
                <c:pt idx="1">
                  <c:v>0.7075187025</c:v>
                </c:pt>
                <c:pt idx="2">
                  <c:v>0.4880769432</c:v>
                </c:pt>
                <c:pt idx="3">
                  <c:v>0.371967482</c:v>
                </c:pt>
                <c:pt idx="4">
                  <c:v>0.323937098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GraphLab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triang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5.2480483139</c:v>
                </c:pt>
                <c:pt idx="1">
                  <c:v>5.0696431335</c:v>
                </c:pt>
                <c:pt idx="2">
                  <c:v>4.2866458322</c:v>
                </c:pt>
                <c:pt idx="3">
                  <c:v>3.3660036828</c:v>
                </c:pt>
                <c:pt idx="4">
                  <c:v>2.6615375395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9464440"/>
        <c:axId val="-2019456696"/>
      </c:scatterChart>
      <c:valAx>
        <c:axId val="-2019464440"/>
        <c:scaling>
          <c:orientation val="minMax"/>
          <c:max val="2.2"/>
          <c:min val="1.8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Power-Law</a:t>
                </a:r>
                <a:r>
                  <a:rPr lang="en-US" sz="1600" baseline="0" dirty="0" smtClean="0"/>
                  <a:t> Constant alpha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84516398067064"/>
              <c:y val="0.8569444444444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19456696"/>
        <c:crosses val="autoZero"/>
        <c:crossBetween val="midCat"/>
      </c:valAx>
      <c:valAx>
        <c:axId val="-2019456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Total Comm. (GB)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0574712643678161"/>
              <c:y val="0.07248386207577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1946444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Predicted</c:v>
                </c:pt>
              </c:strCache>
            </c:strRef>
          </c:tx>
          <c:marker>
            <c:symbol val="none"/>
          </c:marker>
          <c:xVal>
            <c:numRef>
              <c:f>Sheet1!$A$2:$A$16</c:f>
              <c:numCache>
                <c:formatCode>General</c:formatCode>
                <c:ptCount val="15"/>
                <c:pt idx="0">
                  <c:v>6.0</c:v>
                </c:pt>
                <c:pt idx="1">
                  <c:v>10.0</c:v>
                </c:pt>
                <c:pt idx="2">
                  <c:v>14.0</c:v>
                </c:pt>
                <c:pt idx="3">
                  <c:v>18.0</c:v>
                </c:pt>
                <c:pt idx="4">
                  <c:v>22.0</c:v>
                </c:pt>
                <c:pt idx="5">
                  <c:v>26.0</c:v>
                </c:pt>
                <c:pt idx="6">
                  <c:v>30.0</c:v>
                </c:pt>
                <c:pt idx="7">
                  <c:v>34.0</c:v>
                </c:pt>
                <c:pt idx="8">
                  <c:v>38.0</c:v>
                </c:pt>
                <c:pt idx="9">
                  <c:v>42.0</c:v>
                </c:pt>
                <c:pt idx="10">
                  <c:v>46.0</c:v>
                </c:pt>
                <c:pt idx="11">
                  <c:v>50.0</c:v>
                </c:pt>
                <c:pt idx="12">
                  <c:v>54.0</c:v>
                </c:pt>
                <c:pt idx="13">
                  <c:v>58.0</c:v>
                </c:pt>
                <c:pt idx="14">
                  <c:v>66.0</c:v>
                </c:pt>
              </c:numCache>
            </c:numRef>
          </c:xVal>
          <c:yVal>
            <c:numRef>
              <c:f>Sheet1!$B$2:$B$16</c:f>
              <c:numCache>
                <c:formatCode>General</c:formatCode>
                <c:ptCount val="15"/>
                <c:pt idx="0">
                  <c:v>4.749</c:v>
                </c:pt>
                <c:pt idx="1">
                  <c:v>6.858</c:v>
                </c:pt>
                <c:pt idx="2">
                  <c:v>8.543</c:v>
                </c:pt>
                <c:pt idx="3">
                  <c:v>9.941000000000001</c:v>
                </c:pt>
                <c:pt idx="4">
                  <c:v>11.13</c:v>
                </c:pt>
                <c:pt idx="5">
                  <c:v>12.17</c:v>
                </c:pt>
                <c:pt idx="6">
                  <c:v>13.08</c:v>
                </c:pt>
                <c:pt idx="7">
                  <c:v>13.9</c:v>
                </c:pt>
                <c:pt idx="8">
                  <c:v>14.64</c:v>
                </c:pt>
                <c:pt idx="9">
                  <c:v>15.32</c:v>
                </c:pt>
                <c:pt idx="10">
                  <c:v>15.95</c:v>
                </c:pt>
                <c:pt idx="11">
                  <c:v>16.53</c:v>
                </c:pt>
                <c:pt idx="12">
                  <c:v>17.07</c:v>
                </c:pt>
                <c:pt idx="13">
                  <c:v>17.58</c:v>
                </c:pt>
                <c:pt idx="14">
                  <c:v>18.51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Table1[[#Headers],[Random]]</c:f>
              <c:strCache>
                <c:ptCount val="1"/>
                <c:pt idx="0">
                  <c:v>Random</c:v>
                </c:pt>
              </c:strCache>
            </c:strRef>
          </c:tx>
          <c:xVal>
            <c:numRef>
              <c:f>Sheet1!$C$2:$C$6</c:f>
              <c:numCache>
                <c:formatCode>General</c:formatCode>
                <c:ptCount val="5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48.0</c:v>
                </c:pt>
                <c:pt idx="4">
                  <c:v>64.0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5.7</c:v>
                </c:pt>
                <c:pt idx="1">
                  <c:v>8.9</c:v>
                </c:pt>
                <c:pt idx="2">
                  <c:v>12.79</c:v>
                </c:pt>
                <c:pt idx="3">
                  <c:v>15.27</c:v>
                </c:pt>
                <c:pt idx="4">
                  <c:v>17.08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6030792"/>
        <c:axId val="-2015792744"/>
      </c:scatterChart>
      <c:valAx>
        <c:axId val="-2016030792"/>
        <c:scaling>
          <c:orientation val="minMax"/>
          <c:max val="64.0"/>
          <c:min val="8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Machines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15792744"/>
        <c:crosses val="autoZero"/>
        <c:crossBetween val="midCat"/>
      </c:valAx>
      <c:valAx>
        <c:axId val="-2015792744"/>
        <c:scaling>
          <c:orientation val="minMax"/>
          <c:max val="20.0"/>
          <c:min val="2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 dirty="0" smtClean="0"/>
                  <a:t>Exp. # of Machines Spanned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657894736842105"/>
              <c:y val="0.1229778614629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160307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2145384000913"/>
          <c:y val="0.437515485564304"/>
          <c:w val="0.24679181406672"/>
          <c:h val="0.198302362204724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547231829666"/>
          <c:y val="0.0720156770944174"/>
          <c:w val="0.688917506806976"/>
          <c:h val="0.698463557439935"/>
        </c:manualLayout>
      </c:layout>
      <c:scatterChart>
        <c:scatterStyle val="lineMarker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a = 1.8</c:v>
                </c:pt>
              </c:strCache>
            </c:strRef>
          </c:tx>
          <c:spPr>
            <a:ln w="7302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Sheet1!$A$2:$A$128</c:f>
              <c:numCache>
                <c:formatCode>General</c:formatCode>
                <c:ptCount val="127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  <c:pt idx="9">
                  <c:v>11.0</c:v>
                </c:pt>
                <c:pt idx="10">
                  <c:v>12.0</c:v>
                </c:pt>
                <c:pt idx="11">
                  <c:v>13.0</c:v>
                </c:pt>
                <c:pt idx="12">
                  <c:v>14.0</c:v>
                </c:pt>
                <c:pt idx="13">
                  <c:v>15.0</c:v>
                </c:pt>
                <c:pt idx="14">
                  <c:v>16.0</c:v>
                </c:pt>
                <c:pt idx="15">
                  <c:v>17.0</c:v>
                </c:pt>
                <c:pt idx="16">
                  <c:v>18.0</c:v>
                </c:pt>
                <c:pt idx="17">
                  <c:v>19.0</c:v>
                </c:pt>
                <c:pt idx="18">
                  <c:v>20.0</c:v>
                </c:pt>
                <c:pt idx="19">
                  <c:v>21.0</c:v>
                </c:pt>
                <c:pt idx="20">
                  <c:v>22.0</c:v>
                </c:pt>
                <c:pt idx="21">
                  <c:v>23.0</c:v>
                </c:pt>
                <c:pt idx="22">
                  <c:v>24.0</c:v>
                </c:pt>
                <c:pt idx="23">
                  <c:v>25.0</c:v>
                </c:pt>
                <c:pt idx="24">
                  <c:v>26.0</c:v>
                </c:pt>
                <c:pt idx="25">
                  <c:v>27.0</c:v>
                </c:pt>
                <c:pt idx="26">
                  <c:v>28.0</c:v>
                </c:pt>
                <c:pt idx="27">
                  <c:v>29.0</c:v>
                </c:pt>
                <c:pt idx="28">
                  <c:v>30.0</c:v>
                </c:pt>
                <c:pt idx="29">
                  <c:v>31.0</c:v>
                </c:pt>
                <c:pt idx="30">
                  <c:v>32.0</c:v>
                </c:pt>
                <c:pt idx="31">
                  <c:v>33.0</c:v>
                </c:pt>
                <c:pt idx="32">
                  <c:v>34.0</c:v>
                </c:pt>
                <c:pt idx="33">
                  <c:v>35.0</c:v>
                </c:pt>
                <c:pt idx="34">
                  <c:v>36.0</c:v>
                </c:pt>
                <c:pt idx="35">
                  <c:v>37.0</c:v>
                </c:pt>
                <c:pt idx="36">
                  <c:v>38.0</c:v>
                </c:pt>
                <c:pt idx="37">
                  <c:v>39.0</c:v>
                </c:pt>
                <c:pt idx="38">
                  <c:v>40.0</c:v>
                </c:pt>
                <c:pt idx="39">
                  <c:v>41.0</c:v>
                </c:pt>
                <c:pt idx="40">
                  <c:v>42.0</c:v>
                </c:pt>
                <c:pt idx="41">
                  <c:v>43.0</c:v>
                </c:pt>
                <c:pt idx="42">
                  <c:v>44.0</c:v>
                </c:pt>
                <c:pt idx="43">
                  <c:v>45.0</c:v>
                </c:pt>
                <c:pt idx="44">
                  <c:v>46.0</c:v>
                </c:pt>
                <c:pt idx="45">
                  <c:v>47.0</c:v>
                </c:pt>
                <c:pt idx="46">
                  <c:v>48.0</c:v>
                </c:pt>
                <c:pt idx="47">
                  <c:v>49.0</c:v>
                </c:pt>
                <c:pt idx="48">
                  <c:v>50.0</c:v>
                </c:pt>
                <c:pt idx="49">
                  <c:v>51.0</c:v>
                </c:pt>
                <c:pt idx="50">
                  <c:v>52.0</c:v>
                </c:pt>
                <c:pt idx="51">
                  <c:v>53.0</c:v>
                </c:pt>
                <c:pt idx="52">
                  <c:v>54.0</c:v>
                </c:pt>
                <c:pt idx="53">
                  <c:v>55.0</c:v>
                </c:pt>
                <c:pt idx="54">
                  <c:v>56.0</c:v>
                </c:pt>
                <c:pt idx="55">
                  <c:v>57.0</c:v>
                </c:pt>
                <c:pt idx="56">
                  <c:v>58.0</c:v>
                </c:pt>
                <c:pt idx="57">
                  <c:v>59.0</c:v>
                </c:pt>
                <c:pt idx="58">
                  <c:v>60.0</c:v>
                </c:pt>
                <c:pt idx="59">
                  <c:v>61.0</c:v>
                </c:pt>
                <c:pt idx="60">
                  <c:v>62.0</c:v>
                </c:pt>
                <c:pt idx="61">
                  <c:v>63.0</c:v>
                </c:pt>
                <c:pt idx="62">
                  <c:v>64.0</c:v>
                </c:pt>
                <c:pt idx="63">
                  <c:v>65.0</c:v>
                </c:pt>
                <c:pt idx="64">
                  <c:v>66.0</c:v>
                </c:pt>
                <c:pt idx="65">
                  <c:v>67.0</c:v>
                </c:pt>
                <c:pt idx="66">
                  <c:v>68.0</c:v>
                </c:pt>
                <c:pt idx="67">
                  <c:v>69.0</c:v>
                </c:pt>
                <c:pt idx="68">
                  <c:v>70.0</c:v>
                </c:pt>
                <c:pt idx="69">
                  <c:v>71.0</c:v>
                </c:pt>
                <c:pt idx="70">
                  <c:v>72.0</c:v>
                </c:pt>
                <c:pt idx="71">
                  <c:v>73.0</c:v>
                </c:pt>
                <c:pt idx="72">
                  <c:v>74.0</c:v>
                </c:pt>
                <c:pt idx="73">
                  <c:v>75.0</c:v>
                </c:pt>
                <c:pt idx="74">
                  <c:v>76.0</c:v>
                </c:pt>
                <c:pt idx="75">
                  <c:v>77.0</c:v>
                </c:pt>
                <c:pt idx="76">
                  <c:v>78.0</c:v>
                </c:pt>
                <c:pt idx="77">
                  <c:v>79.0</c:v>
                </c:pt>
                <c:pt idx="78">
                  <c:v>80.0</c:v>
                </c:pt>
                <c:pt idx="79">
                  <c:v>81.0</c:v>
                </c:pt>
                <c:pt idx="80">
                  <c:v>82.0</c:v>
                </c:pt>
                <c:pt idx="81">
                  <c:v>83.0</c:v>
                </c:pt>
                <c:pt idx="82">
                  <c:v>84.0</c:v>
                </c:pt>
                <c:pt idx="83">
                  <c:v>85.0</c:v>
                </c:pt>
                <c:pt idx="84">
                  <c:v>86.0</c:v>
                </c:pt>
                <c:pt idx="85">
                  <c:v>87.0</c:v>
                </c:pt>
                <c:pt idx="86">
                  <c:v>88.0</c:v>
                </c:pt>
                <c:pt idx="87">
                  <c:v>89.0</c:v>
                </c:pt>
                <c:pt idx="88">
                  <c:v>90.0</c:v>
                </c:pt>
                <c:pt idx="89">
                  <c:v>91.0</c:v>
                </c:pt>
                <c:pt idx="90">
                  <c:v>92.0</c:v>
                </c:pt>
                <c:pt idx="91">
                  <c:v>93.0</c:v>
                </c:pt>
                <c:pt idx="92">
                  <c:v>94.0</c:v>
                </c:pt>
                <c:pt idx="93">
                  <c:v>95.0</c:v>
                </c:pt>
                <c:pt idx="94">
                  <c:v>96.0</c:v>
                </c:pt>
                <c:pt idx="95">
                  <c:v>97.0</c:v>
                </c:pt>
                <c:pt idx="96">
                  <c:v>98.0</c:v>
                </c:pt>
                <c:pt idx="97">
                  <c:v>99.0</c:v>
                </c:pt>
                <c:pt idx="98">
                  <c:v>100.0</c:v>
                </c:pt>
                <c:pt idx="99">
                  <c:v>101.0</c:v>
                </c:pt>
                <c:pt idx="100">
                  <c:v>102.0</c:v>
                </c:pt>
                <c:pt idx="101">
                  <c:v>103.0</c:v>
                </c:pt>
                <c:pt idx="102">
                  <c:v>104.0</c:v>
                </c:pt>
                <c:pt idx="103">
                  <c:v>105.0</c:v>
                </c:pt>
                <c:pt idx="104">
                  <c:v>106.0</c:v>
                </c:pt>
                <c:pt idx="105">
                  <c:v>107.0</c:v>
                </c:pt>
                <c:pt idx="106">
                  <c:v>108.0</c:v>
                </c:pt>
                <c:pt idx="107">
                  <c:v>109.0</c:v>
                </c:pt>
                <c:pt idx="108">
                  <c:v>110.0</c:v>
                </c:pt>
                <c:pt idx="109">
                  <c:v>111.0</c:v>
                </c:pt>
                <c:pt idx="110">
                  <c:v>112.0</c:v>
                </c:pt>
                <c:pt idx="111">
                  <c:v>113.0</c:v>
                </c:pt>
                <c:pt idx="112">
                  <c:v>114.0</c:v>
                </c:pt>
                <c:pt idx="113">
                  <c:v>115.0</c:v>
                </c:pt>
                <c:pt idx="114">
                  <c:v>116.0</c:v>
                </c:pt>
                <c:pt idx="115">
                  <c:v>117.0</c:v>
                </c:pt>
                <c:pt idx="116">
                  <c:v>118.0</c:v>
                </c:pt>
                <c:pt idx="117">
                  <c:v>119.0</c:v>
                </c:pt>
                <c:pt idx="118">
                  <c:v>120.0</c:v>
                </c:pt>
                <c:pt idx="119">
                  <c:v>121.0</c:v>
                </c:pt>
                <c:pt idx="120">
                  <c:v>122.0</c:v>
                </c:pt>
                <c:pt idx="121">
                  <c:v>123.0</c:v>
                </c:pt>
                <c:pt idx="122">
                  <c:v>124.0</c:v>
                </c:pt>
                <c:pt idx="123">
                  <c:v>125.0</c:v>
                </c:pt>
                <c:pt idx="124">
                  <c:v>126.0</c:v>
                </c:pt>
                <c:pt idx="125">
                  <c:v>127.0</c:v>
                </c:pt>
                <c:pt idx="126">
                  <c:v>128.0</c:v>
                </c:pt>
              </c:numCache>
            </c:numRef>
          </c:xVal>
          <c:yVal>
            <c:numRef>
              <c:f>Sheet1!$D$2:$D$128</c:f>
              <c:numCache>
                <c:formatCode>General</c:formatCode>
                <c:ptCount val="127"/>
                <c:pt idx="0">
                  <c:v>88.018</c:v>
                </c:pt>
                <c:pt idx="1">
                  <c:v>69.278</c:v>
                </c:pt>
                <c:pt idx="2">
                  <c:v>58.986</c:v>
                </c:pt>
                <c:pt idx="3">
                  <c:v>52.328</c:v>
                </c:pt>
                <c:pt idx="4">
                  <c:v>47.6</c:v>
                </c:pt>
                <c:pt idx="5">
                  <c:v>44.03</c:v>
                </c:pt>
                <c:pt idx="6">
                  <c:v>41.219</c:v>
                </c:pt>
                <c:pt idx="7">
                  <c:v>38.934</c:v>
                </c:pt>
                <c:pt idx="8">
                  <c:v>37.03</c:v>
                </c:pt>
                <c:pt idx="9">
                  <c:v>35.414</c:v>
                </c:pt>
                <c:pt idx="10">
                  <c:v>34.02</c:v>
                </c:pt>
                <c:pt idx="11">
                  <c:v>32.802</c:v>
                </c:pt>
                <c:pt idx="12">
                  <c:v>31.72599999999994</c:v>
                </c:pt>
                <c:pt idx="13">
                  <c:v>30.76599999999991</c:v>
                </c:pt>
                <c:pt idx="14">
                  <c:v>29.90299999999992</c:v>
                </c:pt>
                <c:pt idx="15">
                  <c:v>29.123</c:v>
                </c:pt>
                <c:pt idx="16">
                  <c:v>28.412</c:v>
                </c:pt>
                <c:pt idx="17">
                  <c:v>27.75999999999999</c:v>
                </c:pt>
                <c:pt idx="18">
                  <c:v>27.161</c:v>
                </c:pt>
                <c:pt idx="19">
                  <c:v>26.60700000000003</c:v>
                </c:pt>
                <c:pt idx="20">
                  <c:v>26.093</c:v>
                </c:pt>
                <c:pt idx="21">
                  <c:v>25.61400000000007</c:v>
                </c:pt>
                <c:pt idx="22">
                  <c:v>25.16700000000003</c:v>
                </c:pt>
                <c:pt idx="23">
                  <c:v>24.74799999999999</c:v>
                </c:pt>
                <c:pt idx="24">
                  <c:v>24.355</c:v>
                </c:pt>
                <c:pt idx="25">
                  <c:v>23.98399999999992</c:v>
                </c:pt>
                <c:pt idx="26">
                  <c:v>23.63300000000003</c:v>
                </c:pt>
                <c:pt idx="27">
                  <c:v>23.302</c:v>
                </c:pt>
                <c:pt idx="28">
                  <c:v>22.98799999999997</c:v>
                </c:pt>
                <c:pt idx="29">
                  <c:v>22.69</c:v>
                </c:pt>
                <c:pt idx="30">
                  <c:v>22.40599999999992</c:v>
                </c:pt>
                <c:pt idx="31">
                  <c:v>22.13500000000003</c:v>
                </c:pt>
                <c:pt idx="32">
                  <c:v>21.87700000000003</c:v>
                </c:pt>
                <c:pt idx="33">
                  <c:v>21.63000000000003</c:v>
                </c:pt>
                <c:pt idx="34">
                  <c:v>21.39399999999999</c:v>
                </c:pt>
                <c:pt idx="35">
                  <c:v>21.16700000000003</c:v>
                </c:pt>
                <c:pt idx="36">
                  <c:v>20.95</c:v>
                </c:pt>
                <c:pt idx="37">
                  <c:v>20.741</c:v>
                </c:pt>
                <c:pt idx="38">
                  <c:v>20.54</c:v>
                </c:pt>
                <c:pt idx="39">
                  <c:v>20.347</c:v>
                </c:pt>
                <c:pt idx="40">
                  <c:v>20.16</c:v>
                </c:pt>
                <c:pt idx="41">
                  <c:v>19.98099999999992</c:v>
                </c:pt>
                <c:pt idx="42">
                  <c:v>19.80700000000003</c:v>
                </c:pt>
                <c:pt idx="43">
                  <c:v>19.64</c:v>
                </c:pt>
                <c:pt idx="44">
                  <c:v>19.47799999999999</c:v>
                </c:pt>
                <c:pt idx="45">
                  <c:v>19.32100000000003</c:v>
                </c:pt>
                <c:pt idx="46">
                  <c:v>19.169</c:v>
                </c:pt>
                <c:pt idx="47">
                  <c:v>19.02199999999999</c:v>
                </c:pt>
                <c:pt idx="48">
                  <c:v>18.879</c:v>
                </c:pt>
                <c:pt idx="49">
                  <c:v>18.741</c:v>
                </c:pt>
                <c:pt idx="50">
                  <c:v>18.60600000000003</c:v>
                </c:pt>
                <c:pt idx="51">
                  <c:v>18.47599999999994</c:v>
                </c:pt>
                <c:pt idx="52">
                  <c:v>18.349</c:v>
                </c:pt>
                <c:pt idx="53">
                  <c:v>18.22499999999999</c:v>
                </c:pt>
                <c:pt idx="54">
                  <c:v>18.105</c:v>
                </c:pt>
                <c:pt idx="55">
                  <c:v>17.98799999999997</c:v>
                </c:pt>
                <c:pt idx="56">
                  <c:v>17.87400000000003</c:v>
                </c:pt>
                <c:pt idx="57">
                  <c:v>17.76299999999992</c:v>
                </c:pt>
                <c:pt idx="58">
                  <c:v>17.655</c:v>
                </c:pt>
                <c:pt idx="59">
                  <c:v>17.54899999999997</c:v>
                </c:pt>
                <c:pt idx="60">
                  <c:v>17.44599999999992</c:v>
                </c:pt>
                <c:pt idx="61">
                  <c:v>17.346</c:v>
                </c:pt>
                <c:pt idx="62">
                  <c:v>17.247</c:v>
                </c:pt>
                <c:pt idx="63">
                  <c:v>17.15100000000005</c:v>
                </c:pt>
                <c:pt idx="64">
                  <c:v>17.058</c:v>
                </c:pt>
                <c:pt idx="65">
                  <c:v>16.96599999999992</c:v>
                </c:pt>
                <c:pt idx="66">
                  <c:v>16.876</c:v>
                </c:pt>
                <c:pt idx="67">
                  <c:v>16.78799999999999</c:v>
                </c:pt>
                <c:pt idx="68">
                  <c:v>16.70199999999999</c:v>
                </c:pt>
                <c:pt idx="69">
                  <c:v>16.61800000000003</c:v>
                </c:pt>
                <c:pt idx="70">
                  <c:v>16.536</c:v>
                </c:pt>
                <c:pt idx="71">
                  <c:v>16.45499999999999</c:v>
                </c:pt>
                <c:pt idx="72">
                  <c:v>16.376</c:v>
                </c:pt>
                <c:pt idx="73">
                  <c:v>16.29799999999999</c:v>
                </c:pt>
                <c:pt idx="74">
                  <c:v>16.22199999999999</c:v>
                </c:pt>
                <c:pt idx="75">
                  <c:v>16.148</c:v>
                </c:pt>
                <c:pt idx="76">
                  <c:v>16.075</c:v>
                </c:pt>
                <c:pt idx="77">
                  <c:v>16.003</c:v>
                </c:pt>
                <c:pt idx="78">
                  <c:v>15.932</c:v>
                </c:pt>
                <c:pt idx="79">
                  <c:v>15.86300000000002</c:v>
                </c:pt>
                <c:pt idx="80">
                  <c:v>15.795</c:v>
                </c:pt>
                <c:pt idx="81">
                  <c:v>15.729</c:v>
                </c:pt>
                <c:pt idx="82">
                  <c:v>15.663</c:v>
                </c:pt>
                <c:pt idx="83">
                  <c:v>15.599</c:v>
                </c:pt>
                <c:pt idx="84">
                  <c:v>15.535</c:v>
                </c:pt>
                <c:pt idx="85">
                  <c:v>15.473</c:v>
                </c:pt>
                <c:pt idx="86">
                  <c:v>15.412</c:v>
                </c:pt>
                <c:pt idx="87">
                  <c:v>15.35200000000003</c:v>
                </c:pt>
                <c:pt idx="88">
                  <c:v>15.293</c:v>
                </c:pt>
                <c:pt idx="89">
                  <c:v>15.234</c:v>
                </c:pt>
                <c:pt idx="90">
                  <c:v>15.177</c:v>
                </c:pt>
                <c:pt idx="91">
                  <c:v>15.121</c:v>
                </c:pt>
                <c:pt idx="92">
                  <c:v>15.06500000000002</c:v>
                </c:pt>
                <c:pt idx="93">
                  <c:v>15.011</c:v>
                </c:pt>
                <c:pt idx="94">
                  <c:v>14.957</c:v>
                </c:pt>
                <c:pt idx="95">
                  <c:v>14.904</c:v>
                </c:pt>
                <c:pt idx="96">
                  <c:v>14.851</c:v>
                </c:pt>
                <c:pt idx="97">
                  <c:v>14.8</c:v>
                </c:pt>
                <c:pt idx="98">
                  <c:v>14.749</c:v>
                </c:pt>
                <c:pt idx="99">
                  <c:v>14.699</c:v>
                </c:pt>
                <c:pt idx="100">
                  <c:v>14.65</c:v>
                </c:pt>
                <c:pt idx="101">
                  <c:v>14.602</c:v>
                </c:pt>
                <c:pt idx="102">
                  <c:v>14.554</c:v>
                </c:pt>
                <c:pt idx="103">
                  <c:v>14.506</c:v>
                </c:pt>
                <c:pt idx="104">
                  <c:v>14.46</c:v>
                </c:pt>
                <c:pt idx="105">
                  <c:v>14.414</c:v>
                </c:pt>
                <c:pt idx="106">
                  <c:v>14.36900000000003</c:v>
                </c:pt>
                <c:pt idx="107">
                  <c:v>14.324</c:v>
                </c:pt>
                <c:pt idx="108">
                  <c:v>14.28</c:v>
                </c:pt>
                <c:pt idx="109">
                  <c:v>14.236</c:v>
                </c:pt>
                <c:pt idx="110">
                  <c:v>14.193</c:v>
                </c:pt>
                <c:pt idx="111">
                  <c:v>14.151</c:v>
                </c:pt>
                <c:pt idx="112">
                  <c:v>14.109</c:v>
                </c:pt>
                <c:pt idx="113">
                  <c:v>14.068</c:v>
                </c:pt>
                <c:pt idx="114">
                  <c:v>14.027</c:v>
                </c:pt>
                <c:pt idx="115">
                  <c:v>13.987</c:v>
                </c:pt>
                <c:pt idx="116">
                  <c:v>13.947</c:v>
                </c:pt>
                <c:pt idx="117">
                  <c:v>13.908</c:v>
                </c:pt>
                <c:pt idx="118">
                  <c:v>13.86900000000003</c:v>
                </c:pt>
                <c:pt idx="119">
                  <c:v>13.83</c:v>
                </c:pt>
                <c:pt idx="120">
                  <c:v>13.793</c:v>
                </c:pt>
                <c:pt idx="121">
                  <c:v>13.755</c:v>
                </c:pt>
                <c:pt idx="122">
                  <c:v>13.718</c:v>
                </c:pt>
                <c:pt idx="123">
                  <c:v>13.681</c:v>
                </c:pt>
                <c:pt idx="124">
                  <c:v>13.645</c:v>
                </c:pt>
                <c:pt idx="125">
                  <c:v>13.609</c:v>
                </c:pt>
                <c:pt idx="126">
                  <c:v>13.574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5629096"/>
        <c:axId val="-2015623576"/>
      </c:scatterChart>
      <c:valAx>
        <c:axId val="-2015629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Machines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15623576"/>
        <c:crosses val="autoZero"/>
        <c:crossBetween val="midCat"/>
      </c:valAx>
      <c:valAx>
        <c:axId val="-2015623576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Reduction in</a:t>
                </a:r>
                <a:br>
                  <a:rPr lang="en-US" dirty="0" smtClean="0"/>
                </a:br>
                <a:r>
                  <a:rPr lang="en-US" dirty="0" smtClean="0"/>
                  <a:t>Comm.</a:t>
                </a:r>
                <a:r>
                  <a:rPr lang="en-US" baseline="0" dirty="0" smtClean="0"/>
                  <a:t> and Storage</a:t>
                </a:r>
              </a:p>
            </c:rich>
          </c:tx>
          <c:layout>
            <c:manualLayout>
              <c:xMode val="edge"/>
              <c:yMode val="edge"/>
              <c:x val="0.0"/>
              <c:y val="0.1273604381183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156290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Table1[[#Headers],[Random]]</c:f>
              <c:strCache>
                <c:ptCount val="1"/>
                <c:pt idx="0">
                  <c:v>Random</c:v>
                </c:pt>
              </c:strCache>
            </c:strRef>
          </c:tx>
          <c:xVal>
            <c:numRef>
              <c:f>Sheet1!$C$2:$C$6</c:f>
              <c:numCache>
                <c:formatCode>General</c:formatCode>
                <c:ptCount val="5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48.0</c:v>
                </c:pt>
                <c:pt idx="4">
                  <c:v>64.0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5.7</c:v>
                </c:pt>
                <c:pt idx="1">
                  <c:v>8.9</c:v>
                </c:pt>
                <c:pt idx="2">
                  <c:v>12.79</c:v>
                </c:pt>
                <c:pt idx="3">
                  <c:v>15.27</c:v>
                </c:pt>
                <c:pt idx="4">
                  <c:v>17.08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Table1[[#Headers],[Oblivious]]</c:f>
              <c:strCache>
                <c:ptCount val="1"/>
                <c:pt idx="0">
                  <c:v>Oblivious</c:v>
                </c:pt>
              </c:strCache>
            </c:strRef>
          </c:tx>
          <c:marker>
            <c:symbol val="triangle"/>
            <c:size val="9"/>
          </c:marker>
          <c:xVal>
            <c:numRef>
              <c:f>Sheet1!$C$2:$C$6</c:f>
              <c:numCache>
                <c:formatCode>General</c:formatCode>
                <c:ptCount val="5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48.0</c:v>
                </c:pt>
                <c:pt idx="4">
                  <c:v>64.0</c:v>
                </c:pt>
              </c:numCache>
            </c:numRef>
          </c:xVal>
          <c:yVal>
            <c:numRef>
              <c:f>Sheet1!$E$2:$E$6</c:f>
              <c:numCache>
                <c:formatCode>General</c:formatCode>
                <c:ptCount val="5"/>
                <c:pt idx="0">
                  <c:v>4.358899999999997</c:v>
                </c:pt>
                <c:pt idx="1">
                  <c:v>6.819999999999998</c:v>
                </c:pt>
                <c:pt idx="2">
                  <c:v>9.964</c:v>
                </c:pt>
                <c:pt idx="3">
                  <c:v>12.0</c:v>
                </c:pt>
                <c:pt idx="4">
                  <c:v>13.49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Table1[[#Headers],[Coordinated]]</c:f>
              <c:strCache>
                <c:ptCount val="1"/>
                <c:pt idx="0">
                  <c:v>Coordinated</c:v>
                </c:pt>
              </c:strCache>
            </c:strRef>
          </c:tx>
          <c:marker>
            <c:symbol val="diamond"/>
            <c:size val="9"/>
          </c:marker>
          <c:xVal>
            <c:numRef>
              <c:f>Sheet1!$C$2:$C$6</c:f>
              <c:numCache>
                <c:formatCode>General</c:formatCode>
                <c:ptCount val="5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48.0</c:v>
                </c:pt>
                <c:pt idx="4">
                  <c:v>64.0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0">
                  <c:v>2.358</c:v>
                </c:pt>
                <c:pt idx="1">
                  <c:v>3.087</c:v>
                </c:pt>
                <c:pt idx="2">
                  <c:v>3.997</c:v>
                </c:pt>
                <c:pt idx="3">
                  <c:v>4.624999999999973</c:v>
                </c:pt>
                <c:pt idx="4">
                  <c:v>5.103999999999997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7202792"/>
        <c:axId val="-2017197176"/>
      </c:scatterChart>
      <c:valAx>
        <c:axId val="-2017202792"/>
        <c:scaling>
          <c:orientation val="minMax"/>
          <c:max val="64.0"/>
          <c:min val="8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Machines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17197176"/>
        <c:crosses val="autoZero"/>
        <c:crossBetween val="midCat"/>
        <c:majorUnit val="8.0"/>
      </c:valAx>
      <c:valAx>
        <c:axId val="-2017197176"/>
        <c:scaling>
          <c:orientation val="minMax"/>
          <c:min val="2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 dirty="0" err="1" smtClean="0"/>
                  <a:t>Avg</a:t>
                </a:r>
                <a:r>
                  <a:rPr lang="en-US" baseline="0" dirty="0" smtClean="0"/>
                  <a:t> # of Machines Spanned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260234033245844"/>
              <c:y val="0.05006124234470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172027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Table1[[#Headers],[Random]]</c:f>
              <c:strCache>
                <c:ptCount val="1"/>
                <c:pt idx="0">
                  <c:v>Random</c:v>
                </c:pt>
              </c:strCache>
            </c:strRef>
          </c:tx>
          <c:xVal>
            <c:numRef>
              <c:f>Sheet1!$C$2:$C$6</c:f>
              <c:numCache>
                <c:formatCode>General</c:formatCode>
                <c:ptCount val="5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48.0</c:v>
                </c:pt>
                <c:pt idx="4">
                  <c:v>64.0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409.1</c:v>
                </c:pt>
                <c:pt idx="1">
                  <c:v>212.5</c:v>
                </c:pt>
                <c:pt idx="2">
                  <c:v>117.0</c:v>
                </c:pt>
                <c:pt idx="3">
                  <c:v>84.0</c:v>
                </c:pt>
                <c:pt idx="4">
                  <c:v>65.0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Table1[[#Headers],[Oblivious]]</c:f>
              <c:strCache>
                <c:ptCount val="1"/>
                <c:pt idx="0">
                  <c:v>Oblivious</c:v>
                </c:pt>
              </c:strCache>
            </c:strRef>
          </c:tx>
          <c:marker>
            <c:symbol val="triangle"/>
            <c:size val="9"/>
          </c:marker>
          <c:xVal>
            <c:numRef>
              <c:f>Sheet1!$C$2:$C$6</c:f>
              <c:numCache>
                <c:formatCode>General</c:formatCode>
                <c:ptCount val="5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48.0</c:v>
                </c:pt>
                <c:pt idx="4">
                  <c:v>64.0</c:v>
                </c:pt>
              </c:numCache>
            </c:numRef>
          </c:xVal>
          <c:yVal>
            <c:numRef>
              <c:f>Sheet1!$E$2:$E$6</c:f>
              <c:numCache>
                <c:formatCode>General</c:formatCode>
                <c:ptCount val="5"/>
                <c:pt idx="0">
                  <c:v>601.8</c:v>
                </c:pt>
                <c:pt idx="1">
                  <c:v>326.1</c:v>
                </c:pt>
                <c:pt idx="2">
                  <c:v>194.1</c:v>
                </c:pt>
                <c:pt idx="3">
                  <c:v>145.6</c:v>
                </c:pt>
                <c:pt idx="4">
                  <c:v>121.1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Table1[[#Headers],[Coordinated]]</c:f>
              <c:strCache>
                <c:ptCount val="1"/>
                <c:pt idx="0">
                  <c:v>Coordinated</c:v>
                </c:pt>
              </c:strCache>
            </c:strRef>
          </c:tx>
          <c:marker>
            <c:symbol val="diamond"/>
            <c:size val="9"/>
          </c:marker>
          <c:xVal>
            <c:numRef>
              <c:f>Sheet1!$C$2:$C$6</c:f>
              <c:numCache>
                <c:formatCode>General</c:formatCode>
                <c:ptCount val="5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48.0</c:v>
                </c:pt>
                <c:pt idx="4">
                  <c:v>64.0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0">
                  <c:v>934.3</c:v>
                </c:pt>
                <c:pt idx="1">
                  <c:v>672.3</c:v>
                </c:pt>
                <c:pt idx="2">
                  <c:v>334.1</c:v>
                </c:pt>
                <c:pt idx="3">
                  <c:v>265.6</c:v>
                </c:pt>
                <c:pt idx="4">
                  <c:v>254.5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7342408"/>
        <c:axId val="-2017336792"/>
      </c:scatterChart>
      <c:valAx>
        <c:axId val="-2017342408"/>
        <c:scaling>
          <c:orientation val="minMax"/>
          <c:max val="64.0"/>
          <c:min val="8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Machines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17336792"/>
        <c:crosses val="autoZero"/>
        <c:crossBetween val="midCat"/>
        <c:majorUnit val="8.0"/>
      </c:valAx>
      <c:valAx>
        <c:axId val="-2017336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 dirty="0" smtClean="0"/>
                  <a:t>Partitioning Time (Seconds)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426900699912511"/>
              <c:y val="0.1299223534558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173424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485138075689"/>
          <c:y val="0.0414942843256975"/>
          <c:w val="0.640311819996859"/>
          <c:h val="0.728735394784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Random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PageRank</c:v>
                </c:pt>
                <c:pt idx="1">
                  <c:v>Collaborative Filtering</c:v>
                </c:pt>
                <c:pt idx="2">
                  <c:v>Shortest Path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Oblivious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PageRank</c:v>
                </c:pt>
                <c:pt idx="1">
                  <c:v>Collaborative Filtering</c:v>
                </c:pt>
                <c:pt idx="2">
                  <c:v>Shortest Path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0.78</c:v>
                </c:pt>
                <c:pt idx="1">
                  <c:v>0.6</c:v>
                </c:pt>
                <c:pt idx="2">
                  <c:v>0.81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Coordinated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PageRank</c:v>
                </c:pt>
                <c:pt idx="1">
                  <c:v>Collaborative Filtering</c:v>
                </c:pt>
                <c:pt idx="2">
                  <c:v>Shortest Path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0.5</c:v>
                </c:pt>
                <c:pt idx="1">
                  <c:v>0.3</c:v>
                </c:pt>
                <c:pt idx="2">
                  <c:v>0.55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7223224"/>
        <c:axId val="-2017220216"/>
      </c:barChart>
      <c:catAx>
        <c:axId val="-2017223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 anchor="b" anchorCtr="0"/>
          <a:lstStyle/>
          <a:p>
            <a:pPr>
              <a:defRPr sz="2000"/>
            </a:pPr>
            <a:endParaRPr lang="en-US"/>
          </a:p>
        </c:txPr>
        <c:crossAx val="-2017220216"/>
        <c:crosses val="autoZero"/>
        <c:auto val="1"/>
        <c:lblAlgn val="ctr"/>
        <c:lblOffset val="100"/>
        <c:noMultiLvlLbl val="0"/>
      </c:catAx>
      <c:valAx>
        <c:axId val="-2017220216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Runtime Relative</a:t>
                </a:r>
                <a:r>
                  <a:rPr lang="en-US" sz="2800" baseline="0" dirty="0" smtClean="0"/>
                  <a:t> </a:t>
                </a:r>
                <a:br>
                  <a:rPr lang="en-US" sz="2800" baseline="0" dirty="0" smtClean="0"/>
                </a:br>
                <a:r>
                  <a:rPr lang="en-US" sz="2800" dirty="0" smtClean="0"/>
                  <a:t>to Random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0.00142450142450142"/>
              <c:y val="0.1082859527153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17223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589474392624"/>
          <c:y val="0.080565639405719"/>
          <c:w val="0.221730152320704"/>
          <c:h val="0.296115051881855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A2977-3485-E249-8A2A-4392E72C5A58}" type="datetimeFigureOut">
              <a:rPr lang="en-US" smtClean="0"/>
              <a:t>10/23/12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14D8E-F630-C44B-84CB-41259042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46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A65D1-777C-4CD8-B906-93A5703EF422}" type="datetimeFigureOut">
              <a:rPr lang="en-US" smtClean="0"/>
              <a:pPr/>
              <a:t>10/23/12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367E9-6217-467F-9FBB-578A0F450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58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3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35F6D-BA34-F541-9DBB-DD8D7132CE4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921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94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70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 Analogy to Data-Parallel abstractions like Map-Reduce which focus on tasks like feature extraction and computing summary statistics, Graph-Parallel abstractions like </a:t>
            </a:r>
            <a:r>
              <a:rPr lang="en-US" baseline="0" dirty="0" err="1" smtClean="0"/>
              <a:t>GraphLab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Pregel</a:t>
            </a:r>
            <a:r>
              <a:rPr lang="en-US" baseline="0" dirty="0" smtClean="0"/>
              <a:t> focus on computation like PageRank and community detection.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F1E5-AD06-4561-BD73-71867974E0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1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equation on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6890C-274A-9745-A028-AB26E00C166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88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23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8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0D51-DE22-4FA4-9577-607EF583594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Cummulative</a:t>
            </a:r>
            <a:r>
              <a:rPr lang="en-US" baseline="0" dirty="0" smtClean="0"/>
              <a:t> vertex update movie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B5BF8-25FD-433C-B671-01541186FB7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F1E5-AD06-4561-BD73-71867974E0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159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67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7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29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880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6890C-274A-9745-A028-AB26E00C166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50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1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905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6890C-274A-9745-A028-AB26E00C166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502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196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3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268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07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use random cuts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6890C-274A-9745-A028-AB26E00C1661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909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6890C-274A-9745-A028-AB26E00C1661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523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on the most</a:t>
            </a:r>
            <a:r>
              <a:rPr lang="en-US" baseline="0" dirty="0" smtClean="0"/>
              <a:t> important metric of all. Faster convergence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6890C-274A-9745-A028-AB26E00C1661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1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D54B-A338-A741-9207-EF271D26B96E}" type="slidenum"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551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S.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Vassilvitskii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“Counting triangles and the curse of the last reducer,” presented at the WWW '11: Proceedings of the 20th international conference on World wide web,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89AEB-C4A3-6646-B595-940E0655BE6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325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[1]	S.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S.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Vassilvitskii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“Counting triangles and the curse of the last reducer,” presented at the WWW '11: Proceedings of the 20th international conference on World wide web,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89AEB-C4A3-6646-B595-940E0655BE67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325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4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23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23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89AEB-C4A3-6646-B595-940E0655BE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39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59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35F6D-BA34-F541-9DBB-DD8D7132CE4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92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EDF6-B3C5-924C-BB92-30DE880A8CA7}" type="datetime1">
              <a:rPr lang="en-US" smtClean="0"/>
              <a:t>10/23/12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292-AFA5-574C-890B-A6A4300392F5}" type="datetime1">
              <a:rPr lang="en-US" smtClean="0"/>
              <a:t>10/23/12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C2AF-071C-7D4A-8531-DE0F10CEAC3F}" type="datetime1">
              <a:rPr lang="en-US" smtClean="0"/>
              <a:t>10/23/12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B86E-59CE-F04A-A5B2-54D27ECAD4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337F-AB0E-3344-A567-878F93FAE0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DB7B-90E7-9A40-9977-B365F412BC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A1AA-AB35-F44C-904A-09D4E898D7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2F44-952C-B146-A1B7-CDDD7D845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B74C-F002-0549-BAED-D7D1A9C70D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B68-12C1-5B40-885E-E23FF8B671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1000-3D47-7741-B711-A5A1A39013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88AF-7DEA-0C4D-AAEA-AC751AC85EB5}" type="datetime1">
              <a:rPr lang="en-US" smtClean="0"/>
              <a:t>10/23/12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BEB-64EC-694E-A66E-11A34FE327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26E7-976B-D74C-AF7C-C1C04FDDF9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B134-9602-214E-8B80-B9FAB453ED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1676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-64" charset="2"/>
              <a:buNone/>
              <a:defRPr sz="4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45" descr="select-lab-red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2209800" cy="379413"/>
          </a:xfrm>
          <a:prstGeom prst="rect">
            <a:avLst/>
          </a:prstGeom>
          <a:noFill/>
        </p:spPr>
      </p:pic>
      <p:sp>
        <p:nvSpPr>
          <p:cNvPr id="7" name="Rectangle 46"/>
          <p:cNvSpPr>
            <a:spLocks noChangeArrowheads="1"/>
          </p:cNvSpPr>
          <p:nvPr userDrawn="1"/>
        </p:nvSpPr>
        <p:spPr bwMode="auto">
          <a:xfrm>
            <a:off x="6686469" y="6248400"/>
            <a:ext cx="2381331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 dirty="0">
                <a:solidFill>
                  <a:srgbClr val="630000"/>
                </a:solidFill>
                <a:latin typeface="Times" pitchFamily="-64" charset="0"/>
              </a:rPr>
              <a:t>Carnegie </a:t>
            </a:r>
            <a:r>
              <a:rPr lang="en-US" sz="2400" b="1" dirty="0" smtClean="0">
                <a:solidFill>
                  <a:srgbClr val="630000"/>
                </a:solidFill>
                <a:latin typeface="Times" pitchFamily="-64" charset="0"/>
              </a:rPr>
              <a:t>Mellon</a:t>
            </a:r>
            <a:endParaRPr lang="en-US" sz="2400" b="1" dirty="0">
              <a:solidFill>
                <a:srgbClr val="630000"/>
              </a:solidFill>
              <a:latin typeface="Times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33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1676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-64" charset="2"/>
              <a:buNone/>
              <a:defRPr sz="4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5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28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06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81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526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49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0F16-8615-E643-9F8D-A7EECE5CA308}" type="datetime1">
              <a:rPr lang="en-US" smtClean="0"/>
              <a:t>10/23/12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433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77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215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1676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-64" charset="2"/>
              <a:buNone/>
              <a:defRPr sz="4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45" descr="select-lab-r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324600"/>
            <a:ext cx="2209800" cy="379413"/>
          </a:xfrm>
          <a:prstGeom prst="rect">
            <a:avLst/>
          </a:prstGeom>
          <a:noFill/>
        </p:spPr>
      </p:pic>
      <p:sp>
        <p:nvSpPr>
          <p:cNvPr id="7" name="Rectangle 46"/>
          <p:cNvSpPr>
            <a:spLocks noChangeArrowheads="1"/>
          </p:cNvSpPr>
          <p:nvPr userDrawn="1"/>
        </p:nvSpPr>
        <p:spPr bwMode="auto">
          <a:xfrm>
            <a:off x="6096000" y="6337578"/>
            <a:ext cx="291618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rgbClr val="630000"/>
                </a:solidFill>
                <a:latin typeface="Times" pitchFamily="-64" charset="0"/>
              </a:rPr>
              <a:t>Carnegie </a:t>
            </a:r>
            <a:r>
              <a:rPr lang="en-US" b="1" dirty="0" smtClean="0">
                <a:solidFill>
                  <a:srgbClr val="630000"/>
                </a:solidFill>
                <a:latin typeface="Times" pitchFamily="-64" charset="0"/>
              </a:rPr>
              <a:t>Mellon University</a:t>
            </a:r>
            <a:endParaRPr lang="en-US" b="1" dirty="0">
              <a:solidFill>
                <a:srgbClr val="630000"/>
              </a:solidFill>
              <a:latin typeface="Times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4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1676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-64" charset="2"/>
              <a:buNone/>
              <a:defRPr sz="4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4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376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0536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217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901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229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97B-2757-B14F-8CB7-761F8A9D1535}" type="datetime1">
              <a:rPr lang="en-US" smtClean="0"/>
              <a:t>10/23/12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244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93147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49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2D7E-F9E1-0549-9529-23BCC238767F}" type="datetime1">
              <a:rPr lang="en-US" smtClean="0"/>
              <a:t>10/23/12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056-16CD-1B4F-8BF6-3C6B154AF4F9}" type="datetime1">
              <a:rPr lang="en-US" smtClean="0"/>
              <a:t>10/23/12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0A0-D508-F840-8E09-06B046070A49}" type="datetime1">
              <a:rPr lang="en-US" smtClean="0"/>
              <a:t>10/23/12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5249-E920-4E41-86CC-CEC14DF98523}" type="datetime1">
              <a:rPr lang="en-US" smtClean="0"/>
              <a:t>10/23/12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116C-05E8-574E-8D44-5B2DFBF203A2}" type="datetime1">
              <a:rPr lang="en-US" smtClean="0"/>
              <a:t>10/23/12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theme" Target="../theme/theme4.xml"/><Relationship Id="rId12" Type="http://schemas.openxmlformats.org/officeDocument/2006/relationships/image" Target="../media/image8.pn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FADD-4D95-B349-B669-876660391226}" type="datetime1">
              <a:rPr lang="en-US" smtClean="0"/>
              <a:t>10/23/12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E072-AF36-5D42-8443-3C997296A5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3025" y="76200"/>
            <a:ext cx="7496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55" descr="logo3"/>
          <p:cNvPicPr>
            <a:picLocks noChangeAspect="1" noChangeArrowheads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87325"/>
            <a:ext cx="1066800" cy="592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045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64" charset="2"/>
        <a:buBlip>
          <a:blip r:embed="rId13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018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64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089025" indent="-1746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64" charset="2"/>
        <a:buBlip>
          <a:blip r:embed="rId15"/>
        </a:buBlip>
        <a:defRPr sz="2000">
          <a:solidFill>
            <a:schemeClr val="tx1"/>
          </a:solidFill>
          <a:latin typeface="+mn-lt"/>
        </a:defRPr>
      </a:lvl3pPr>
      <a:lvl4pPr marL="1546225" indent="-1746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Blip>
          <a:blip r:embed="rId16"/>
        </a:buBlip>
        <a:defRPr>
          <a:solidFill>
            <a:schemeClr val="tx1"/>
          </a:solidFill>
          <a:latin typeface="+mn-lt"/>
        </a:defRPr>
      </a:lvl4pPr>
      <a:lvl5pPr marL="19954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4526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098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3670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242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3025" y="76200"/>
            <a:ext cx="7496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55" descr="logo3"/>
          <p:cNvPicPr>
            <a:picLocks noChangeAspect="1" noChangeArrowheads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87325"/>
            <a:ext cx="1066800" cy="592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60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64" charset="2"/>
        <a:buBlip>
          <a:blip r:embed="rId13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018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64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089025" indent="-1746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64" charset="2"/>
        <a:buBlip>
          <a:blip r:embed="rId15"/>
        </a:buBlip>
        <a:defRPr sz="2000">
          <a:solidFill>
            <a:schemeClr val="tx1"/>
          </a:solidFill>
          <a:latin typeface="+mn-lt"/>
        </a:defRPr>
      </a:lvl3pPr>
      <a:lvl4pPr marL="1546225" indent="-1746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Blip>
          <a:blip r:embed="rId16"/>
        </a:buBlip>
        <a:defRPr>
          <a:solidFill>
            <a:schemeClr val="tx1"/>
          </a:solidFill>
          <a:latin typeface="+mn-lt"/>
        </a:defRPr>
      </a:lvl4pPr>
      <a:lvl5pPr marL="19954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5pPr>
      <a:lvl6pPr marL="24526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9098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7pPr>
      <a:lvl8pPr marL="33670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8pPr>
      <a:lvl9pPr marL="38242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64" charset="2"/>
        <a:buBlip>
          <a:blip r:embed="rId17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png"/><Relationship Id="rId10" Type="http://schemas.openxmlformats.org/officeDocument/2006/relationships/image" Target="../media/image17.jpeg"/><Relationship Id="rId11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ng"/><Relationship Id="rId12" Type="http://schemas.openxmlformats.org/officeDocument/2006/relationships/image" Target="../media/image50.jpeg"/><Relationship Id="rId13" Type="http://schemas.openxmlformats.org/officeDocument/2006/relationships/image" Target="../media/image51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jegonzal/Dropbox/slides/updates.avi" TargetMode="Externa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1.xml"/><Relationship Id="rId6" Type="http://schemas.openxmlformats.org/officeDocument/2006/relationships/image" Target="../media/image52.jpeg"/><Relationship Id="rId7" Type="http://schemas.openxmlformats.org/officeDocument/2006/relationships/image" Target="../media/image53.png"/><Relationship Id="rId1" Type="http://schemas.openxmlformats.org/officeDocument/2006/relationships/tags" Target="../tags/tag4.xml"/><Relationship Id="rId2" Type="http://schemas.microsoft.com/office/2007/relationships/media" Target="file://localhost/Users/jegonzal/Dropbox/slides/updates.av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jpe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8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6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chart" Target="../charts/char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chart" Target="../charts/chart1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3.xml"/><Relationship Id="rId3" Type="http://schemas.openxmlformats.org/officeDocument/2006/relationships/chart" Target="../charts/chart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2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68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chart" Target="../charts/chart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38200" y="2590800"/>
            <a:ext cx="5562600" cy="838200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Joseph Gonzalez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1600200"/>
            <a:ext cx="9126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Distributed Graph-Parallel Computation on Natural Graphs</a:t>
            </a:r>
            <a:endParaRPr lang="en-US" sz="2800" dirty="0">
              <a:solidFill>
                <a:srgbClr val="4E015A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2286000"/>
            <a:ext cx="1190625" cy="1371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71600" y="152400"/>
            <a:ext cx="628459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914400"/>
            <a:r>
              <a:rPr lang="en-US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/>
                <a:cs typeface="Helvetica"/>
              </a:rPr>
              <a:t>PowerGraph</a:t>
            </a:r>
            <a:endParaRPr lang="en-US" sz="8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9" name="Picture 8" descr="CMU_logo_horiz_187 re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4876800" cy="437041"/>
          </a:xfrm>
          <a:prstGeom prst="rect">
            <a:avLst/>
          </a:prstGeom>
        </p:spPr>
      </p:pic>
      <p:grpSp>
        <p:nvGrpSpPr>
          <p:cNvPr id="20" name="Group 28"/>
          <p:cNvGrpSpPr/>
          <p:nvPr/>
        </p:nvGrpSpPr>
        <p:grpSpPr>
          <a:xfrm>
            <a:off x="380029" y="4090432"/>
            <a:ext cx="973985" cy="2056031"/>
            <a:chOff x="646729" y="4265830"/>
            <a:chExt cx="973985" cy="2056031"/>
          </a:xfrm>
        </p:grpSpPr>
        <p:pic>
          <p:nvPicPr>
            <p:cNvPr id="21" name="Picture 2" descr="Z:\Documents\svn\select\www\people\images\ylow.jpg"/>
            <p:cNvPicPr>
              <a:picLocks noChangeAspect="1" noChangeArrowheads="1"/>
            </p:cNvPicPr>
            <p:nvPr/>
          </p:nvPicPr>
          <p:blipFill>
            <a:blip r:embed="rId5" cstate="print"/>
            <a:srcRect l="7692" r="7692"/>
            <a:stretch>
              <a:fillRect/>
            </a:stretch>
          </p:blipFill>
          <p:spPr bwMode="auto">
            <a:xfrm>
              <a:off x="646729" y="4265830"/>
              <a:ext cx="920859" cy="137160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646729" y="5675530"/>
              <a:ext cx="973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dirty="0" err="1">
                  <a:solidFill>
                    <a:prstClr val="black"/>
                  </a:solidFill>
                  <a:latin typeface="Calibri"/>
                </a:rPr>
                <a:t>Yucheng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Low</a:t>
              </a:r>
            </a:p>
          </p:txBody>
        </p:sp>
      </p:grpSp>
      <p:grpSp>
        <p:nvGrpSpPr>
          <p:cNvPr id="23" name="Group 30"/>
          <p:cNvGrpSpPr/>
          <p:nvPr/>
        </p:nvGrpSpPr>
        <p:grpSpPr>
          <a:xfrm>
            <a:off x="2743200" y="4090432"/>
            <a:ext cx="914400" cy="2056031"/>
            <a:chOff x="2497898" y="4265830"/>
            <a:chExt cx="914400" cy="2056031"/>
          </a:xfrm>
        </p:grpSpPr>
        <p:pic>
          <p:nvPicPr>
            <p:cNvPr id="24" name="Picture 3" descr="Z:\Documents\svn\select\www\people\images\aap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97898" y="4265830"/>
              <a:ext cx="914400" cy="1371600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2581354" y="5675530"/>
              <a:ext cx="7612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dirty="0" err="1">
                  <a:solidFill>
                    <a:prstClr val="black"/>
                  </a:solidFill>
                  <a:latin typeface="Calibri"/>
                </a:rPr>
                <a:t>Aapo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defTabSz="914400"/>
              <a:r>
                <a:rPr lang="en-US" dirty="0" err="1">
                  <a:solidFill>
                    <a:prstClr val="black"/>
                  </a:solidFill>
                  <a:latin typeface="Calibri"/>
                </a:rPr>
                <a:t>Kyrola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32"/>
          <p:cNvGrpSpPr/>
          <p:nvPr/>
        </p:nvGrpSpPr>
        <p:grpSpPr>
          <a:xfrm>
            <a:off x="3918923" y="4090432"/>
            <a:ext cx="916858" cy="2056031"/>
            <a:chOff x="4663821" y="4265830"/>
            <a:chExt cx="916858" cy="2056031"/>
          </a:xfrm>
        </p:grpSpPr>
        <p:pic>
          <p:nvPicPr>
            <p:cNvPr id="31" name="Picture 4" descr="Z:\Documents\svn\select\www\people\images\bickson.jpg"/>
            <p:cNvPicPr>
              <a:picLocks noChangeAspect="1" noChangeArrowheads="1"/>
            </p:cNvPicPr>
            <p:nvPr/>
          </p:nvPicPr>
          <p:blipFill>
            <a:blip r:embed="rId7" cstate="print"/>
            <a:srcRect l="5770" r="13453"/>
            <a:stretch>
              <a:fillRect/>
            </a:stretch>
          </p:blipFill>
          <p:spPr bwMode="auto">
            <a:xfrm>
              <a:off x="4663821" y="4265830"/>
              <a:ext cx="903642" cy="1371600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4684792" y="5675530"/>
              <a:ext cx="8958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Danny</a:t>
              </a:r>
            </a:p>
            <a:p>
              <a:pPr algn="ctr" defTabSz="914400"/>
              <a:r>
                <a:rPr lang="en-US" dirty="0" err="1">
                  <a:solidFill>
                    <a:prstClr val="black"/>
                  </a:solidFill>
                  <a:latin typeface="Calibri"/>
                </a:rPr>
                <a:t>Bickson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5"/>
          <p:cNvGrpSpPr/>
          <p:nvPr/>
        </p:nvGrpSpPr>
        <p:grpSpPr>
          <a:xfrm>
            <a:off x="6400800" y="4090432"/>
            <a:ext cx="971228" cy="2057400"/>
            <a:chOff x="6267772" y="4267200"/>
            <a:chExt cx="971228" cy="2057400"/>
          </a:xfrm>
        </p:grpSpPr>
        <p:sp>
          <p:nvSpPr>
            <p:cNvPr id="37" name="TextBox 36"/>
            <p:cNvSpPr txBox="1"/>
            <p:nvPr/>
          </p:nvSpPr>
          <p:spPr>
            <a:xfrm>
              <a:off x="6368681" y="5678269"/>
              <a:ext cx="7603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Alex</a:t>
              </a:r>
            </a:p>
            <a:p>
              <a:pPr algn="ctr" defTabSz="914400"/>
              <a:r>
                <a:rPr lang="en-US" dirty="0" err="1">
                  <a:solidFill>
                    <a:prstClr val="black"/>
                  </a:solidFill>
                  <a:latin typeface="Calibri"/>
                </a:rPr>
                <a:t>Smola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8" name="Picture 6" descr="http://alex.smola.org/images/alex_large.jpg"/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34919" t="36577" r="55344" b="42790"/>
            <a:stretch/>
          </p:blipFill>
          <p:spPr bwMode="auto">
            <a:xfrm>
              <a:off x="6267772" y="4267200"/>
              <a:ext cx="971228" cy="1371600"/>
            </a:xfrm>
            <a:prstGeom prst="rect">
              <a:avLst/>
            </a:prstGeom>
            <a:noFill/>
          </p:spPr>
        </p:pic>
      </p:grpSp>
      <p:grpSp>
        <p:nvGrpSpPr>
          <p:cNvPr id="39" name="Group 31"/>
          <p:cNvGrpSpPr/>
          <p:nvPr/>
        </p:nvGrpSpPr>
        <p:grpSpPr>
          <a:xfrm>
            <a:off x="1536700" y="4090432"/>
            <a:ext cx="901700" cy="2057400"/>
            <a:chOff x="3584654" y="4265830"/>
            <a:chExt cx="901700" cy="20574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/>
            <a:srcRect l="14762" t="230" r="27006" b="25417"/>
            <a:stretch/>
          </p:blipFill>
          <p:spPr>
            <a:xfrm>
              <a:off x="3584654" y="4265830"/>
              <a:ext cx="901700" cy="137159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3679584" y="5676899"/>
              <a:ext cx="7152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Haijie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defTabSz="914400"/>
              <a:r>
                <a:rPr lang="en-US" dirty="0" err="1">
                  <a:solidFill>
                    <a:prstClr val="black"/>
                  </a:solidFill>
                  <a:latin typeface="Calibri"/>
                </a:rPr>
                <a:t>Gu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26680" y="3657600"/>
            <a:ext cx="115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Team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</a:t>
            </a:r>
          </a:p>
        </p:txBody>
      </p:sp>
      <p:grpSp>
        <p:nvGrpSpPr>
          <p:cNvPr id="43" name="Group 33"/>
          <p:cNvGrpSpPr/>
          <p:nvPr/>
        </p:nvGrpSpPr>
        <p:grpSpPr>
          <a:xfrm>
            <a:off x="5085384" y="4090432"/>
            <a:ext cx="1020762" cy="2056031"/>
            <a:chOff x="5666554" y="4267199"/>
            <a:chExt cx="1020762" cy="2056031"/>
          </a:xfrm>
        </p:grpSpPr>
        <p:pic>
          <p:nvPicPr>
            <p:cNvPr id="44" name="Picture 5" descr="Z:\Documents\svn\select\www\people\images\guestrin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666554" y="4267199"/>
              <a:ext cx="1020762" cy="1371600"/>
            </a:xfrm>
            <a:prstGeom prst="rect">
              <a:avLst/>
            </a:prstGeom>
            <a:noFill/>
          </p:spPr>
        </p:pic>
        <p:sp>
          <p:nvSpPr>
            <p:cNvPr id="45" name="TextBox 44"/>
            <p:cNvSpPr txBox="1"/>
            <p:nvPr/>
          </p:nvSpPr>
          <p:spPr>
            <a:xfrm>
              <a:off x="5691847" y="5676899"/>
              <a:ext cx="9868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Carlos</a:t>
              </a:r>
            </a:p>
            <a:p>
              <a:pPr algn="ctr"/>
              <a:r>
                <a:rPr lang="en-US" dirty="0" err="1" smtClean="0"/>
                <a:t>Guestrin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696200" y="4090432"/>
            <a:ext cx="976682" cy="1988481"/>
            <a:chOff x="5553754" y="4836760"/>
            <a:chExt cx="976682" cy="1988481"/>
          </a:xfrm>
        </p:grpSpPr>
        <p:pic>
          <p:nvPicPr>
            <p:cNvPr id="47" name="Picture 7" descr="http://www.cs.cmu.edu/~guyb/guySmall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53754" y="4836760"/>
              <a:ext cx="976682" cy="1371600"/>
            </a:xfrm>
            <a:prstGeom prst="rect">
              <a:avLst/>
            </a:prstGeom>
            <a:noFill/>
          </p:spPr>
        </p:pic>
        <p:sp>
          <p:nvSpPr>
            <p:cNvPr id="48" name="TextBox 47"/>
            <p:cNvSpPr txBox="1"/>
            <p:nvPr/>
          </p:nvSpPr>
          <p:spPr>
            <a:xfrm>
              <a:off x="5562600" y="6178910"/>
              <a:ext cx="9252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Guy</a:t>
              </a:r>
            </a:p>
            <a:p>
              <a:pPr algn="ctr"/>
              <a:r>
                <a:rPr lang="en-US" dirty="0" err="1" smtClean="0"/>
                <a:t>Blelloch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489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Power-Law Degree Distribution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2362200" y="2362200"/>
            <a:ext cx="4602759" cy="3810000"/>
            <a:chOff x="553628" y="3651862"/>
            <a:chExt cx="1769669" cy="1464869"/>
          </a:xfrm>
        </p:grpSpPr>
        <p:cxnSp>
          <p:nvCxnSpPr>
            <p:cNvPr id="21" name="Straight Connector 20"/>
            <p:cNvCxnSpPr>
              <a:stCxn id="37" idx="5"/>
              <a:endCxn id="33" idx="1"/>
            </p:cNvCxnSpPr>
            <p:nvPr/>
          </p:nvCxnSpPr>
          <p:spPr>
            <a:xfrm>
              <a:off x="1037382" y="4029553"/>
              <a:ext cx="274911" cy="229156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33" idx="7"/>
              <a:endCxn id="41" idx="3"/>
            </p:cNvCxnSpPr>
            <p:nvPr/>
          </p:nvCxnSpPr>
          <p:spPr>
            <a:xfrm flipV="1">
              <a:off x="1581701" y="4029553"/>
              <a:ext cx="295302" cy="229156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34" idx="4"/>
              <a:endCxn id="33" idx="0"/>
            </p:cNvCxnSpPr>
            <p:nvPr/>
          </p:nvCxnSpPr>
          <p:spPr>
            <a:xfrm flipH="1">
              <a:off x="1446997" y="3873507"/>
              <a:ext cx="1" cy="329406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33" idx="6"/>
              <a:endCxn id="40" idx="2"/>
            </p:cNvCxnSpPr>
            <p:nvPr/>
          </p:nvCxnSpPr>
          <p:spPr>
            <a:xfrm>
              <a:off x="1637497" y="4393413"/>
              <a:ext cx="464155" cy="1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6" idx="6"/>
              <a:endCxn id="33" idx="2"/>
            </p:cNvCxnSpPr>
            <p:nvPr/>
          </p:nvCxnSpPr>
          <p:spPr>
            <a:xfrm flipV="1">
              <a:off x="775273" y="4393413"/>
              <a:ext cx="481224" cy="1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3" idx="4"/>
              <a:endCxn id="35" idx="0"/>
            </p:cNvCxnSpPr>
            <p:nvPr/>
          </p:nvCxnSpPr>
          <p:spPr>
            <a:xfrm>
              <a:off x="1446997" y="4583913"/>
              <a:ext cx="1" cy="311173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33" idx="3"/>
              <a:endCxn id="38" idx="7"/>
            </p:cNvCxnSpPr>
            <p:nvPr/>
          </p:nvCxnSpPr>
          <p:spPr>
            <a:xfrm flipH="1">
              <a:off x="1037382" y="4528117"/>
              <a:ext cx="274911" cy="230996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3" idx="5"/>
              <a:endCxn id="39" idx="1"/>
            </p:cNvCxnSpPr>
            <p:nvPr/>
          </p:nvCxnSpPr>
          <p:spPr>
            <a:xfrm>
              <a:off x="1581701" y="4528117"/>
              <a:ext cx="295302" cy="257732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256497" y="4202913"/>
              <a:ext cx="381000" cy="381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336175" y="3651862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336175" y="4895086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53628" y="4282591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48196" y="3840367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48196" y="4726654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844544" y="4753390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101652" y="4282591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844544" y="3840367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09800" y="1219200"/>
            <a:ext cx="4956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“Star Like”</a:t>
            </a:r>
            <a:r>
              <a:rPr lang="en-US" sz="5400" dirty="0" smtClean="0">
                <a:solidFill>
                  <a:schemeClr val="tx2"/>
                </a:solidFill>
              </a:rPr>
              <a:t> Motif</a:t>
            </a:r>
            <a:endParaRPr lang="en-US" sz="5400" dirty="0">
              <a:solidFill>
                <a:schemeClr val="tx2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85800" y="2819400"/>
            <a:ext cx="8082299" cy="2270289"/>
            <a:chOff x="685800" y="2819400"/>
            <a:chExt cx="8082299" cy="22702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365" b="61873" l="36364" r="83182"/>
                      </a14:imgEffect>
                    </a14:imgLayer>
                  </a14:imgProps>
                </a:ext>
              </a:extLst>
            </a:blip>
            <a:srcRect l="30909" t="8918" r="10303" b="34002"/>
            <a:stretch/>
          </p:blipFill>
          <p:spPr>
            <a:xfrm>
              <a:off x="4114800" y="3581400"/>
              <a:ext cx="1143000" cy="150828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5800" y="2819400"/>
              <a:ext cx="177143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President</a:t>
              </a:r>
            </a:p>
            <a:p>
              <a:pPr algn="ctr"/>
              <a:r>
                <a:rPr lang="en-US" sz="3200" dirty="0" smtClean="0"/>
                <a:t>Obama</a:t>
              </a:r>
              <a:endParaRPr lang="en-US" sz="3200" dirty="0"/>
            </a:p>
          </p:txBody>
        </p:sp>
        <p:cxnSp>
          <p:nvCxnSpPr>
            <p:cNvPr id="42" name="Straight Arrow Connector 41"/>
            <p:cNvCxnSpPr>
              <a:stCxn id="12" idx="3"/>
            </p:cNvCxnSpPr>
            <p:nvPr/>
          </p:nvCxnSpPr>
          <p:spPr>
            <a:xfrm>
              <a:off x="2457238" y="3358009"/>
              <a:ext cx="1733762" cy="68059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972616" y="3276600"/>
              <a:ext cx="179548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Followers</a:t>
              </a:r>
              <a:endParaRPr lang="en-US" sz="3200" dirty="0"/>
            </a:p>
          </p:txBody>
        </p:sp>
        <p:cxnSp>
          <p:nvCxnSpPr>
            <p:cNvPr id="48" name="Straight Arrow Connector 47"/>
            <p:cNvCxnSpPr>
              <a:stCxn id="46" idx="1"/>
            </p:cNvCxnSpPr>
            <p:nvPr/>
          </p:nvCxnSpPr>
          <p:spPr>
            <a:xfrm flipH="1" flipV="1">
              <a:off x="6400804" y="3352800"/>
              <a:ext cx="571812" cy="2161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6" idx="1"/>
            </p:cNvCxnSpPr>
            <p:nvPr/>
          </p:nvCxnSpPr>
          <p:spPr>
            <a:xfrm flipH="1">
              <a:off x="6705604" y="3568988"/>
              <a:ext cx="267012" cy="3172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4759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en-US" sz="4800" dirty="0" smtClean="0"/>
              <a:t>Power-Law Graphs are </a:t>
            </a:r>
            <a:br>
              <a:rPr lang="en-US" sz="4800" dirty="0" smtClean="0"/>
            </a:br>
            <a:r>
              <a:rPr lang="en-US" sz="4800" b="1" dirty="0" smtClean="0"/>
              <a:t>Difficult to Partition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84637"/>
            <a:ext cx="8229600" cy="2697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Power-Law graphs do not have </a:t>
            </a:r>
            <a:r>
              <a:rPr lang="en-US" sz="2800" b="1" dirty="0" smtClean="0"/>
              <a:t>low-cost</a:t>
            </a:r>
            <a:r>
              <a:rPr lang="en-US" sz="2800" dirty="0" smtClean="0"/>
              <a:t> balanced cuts </a:t>
            </a:r>
            <a:r>
              <a:rPr lang="en-US" sz="2800" i="1" dirty="0" smtClean="0"/>
              <a:t>[</a:t>
            </a:r>
            <a:r>
              <a:rPr lang="en-US" sz="2800" i="1" dirty="0" err="1" smtClean="0"/>
              <a:t>Leskovec</a:t>
            </a:r>
            <a:r>
              <a:rPr lang="en-US" sz="2800" i="1" dirty="0" smtClean="0"/>
              <a:t> et al. 08, Lang 04]</a:t>
            </a:r>
            <a:endParaRPr lang="en-US" sz="2800" dirty="0" smtClean="0"/>
          </a:p>
          <a:p>
            <a:r>
              <a:rPr lang="en-US" sz="2800" dirty="0" smtClean="0"/>
              <a:t>Traditional graph-partitioning algorithms perform poorly on Power-Law Graphs.</a:t>
            </a:r>
            <a:br>
              <a:rPr lang="en-US" sz="2800" dirty="0" smtClean="0"/>
            </a:br>
            <a:r>
              <a:rPr lang="en-US" sz="2800" i="1" dirty="0" smtClean="0"/>
              <a:t>[</a:t>
            </a:r>
            <a:r>
              <a:rPr lang="en-US" sz="2800" i="1" dirty="0" err="1" smtClean="0"/>
              <a:t>Abou-Rjeili</a:t>
            </a:r>
            <a:r>
              <a:rPr lang="en-US" sz="2800" i="1" dirty="0" smtClean="0"/>
              <a:t> et al. 06]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3" name="Group 17"/>
          <p:cNvGrpSpPr/>
          <p:nvPr/>
        </p:nvGrpSpPr>
        <p:grpSpPr>
          <a:xfrm>
            <a:off x="1447800" y="2246233"/>
            <a:ext cx="1981200" cy="1639967"/>
            <a:chOff x="553628" y="3651862"/>
            <a:chExt cx="1769669" cy="1464869"/>
          </a:xfrm>
        </p:grpSpPr>
        <p:cxnSp>
          <p:nvCxnSpPr>
            <p:cNvPr id="64" name="Straight Connector 63"/>
            <p:cNvCxnSpPr>
              <a:stCxn id="76" idx="5"/>
              <a:endCxn id="72" idx="1"/>
            </p:cNvCxnSpPr>
            <p:nvPr/>
          </p:nvCxnSpPr>
          <p:spPr>
            <a:xfrm>
              <a:off x="1037382" y="4029553"/>
              <a:ext cx="274911" cy="2291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72" idx="7"/>
              <a:endCxn id="80" idx="3"/>
            </p:cNvCxnSpPr>
            <p:nvPr/>
          </p:nvCxnSpPr>
          <p:spPr>
            <a:xfrm flipV="1">
              <a:off x="1581701" y="4029553"/>
              <a:ext cx="295302" cy="2291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73" idx="4"/>
              <a:endCxn id="72" idx="0"/>
            </p:cNvCxnSpPr>
            <p:nvPr/>
          </p:nvCxnSpPr>
          <p:spPr>
            <a:xfrm flipH="1">
              <a:off x="1446997" y="3873507"/>
              <a:ext cx="1" cy="3294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2" idx="6"/>
              <a:endCxn id="79" idx="2"/>
            </p:cNvCxnSpPr>
            <p:nvPr/>
          </p:nvCxnSpPr>
          <p:spPr>
            <a:xfrm>
              <a:off x="1637497" y="4393413"/>
              <a:ext cx="464155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75" idx="6"/>
              <a:endCxn id="72" idx="2"/>
            </p:cNvCxnSpPr>
            <p:nvPr/>
          </p:nvCxnSpPr>
          <p:spPr>
            <a:xfrm flipV="1">
              <a:off x="775273" y="4393413"/>
              <a:ext cx="481224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72" idx="4"/>
              <a:endCxn id="74" idx="0"/>
            </p:cNvCxnSpPr>
            <p:nvPr/>
          </p:nvCxnSpPr>
          <p:spPr>
            <a:xfrm>
              <a:off x="1446997" y="4583913"/>
              <a:ext cx="1" cy="3111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72" idx="3"/>
              <a:endCxn id="77" idx="7"/>
            </p:cNvCxnSpPr>
            <p:nvPr/>
          </p:nvCxnSpPr>
          <p:spPr>
            <a:xfrm flipH="1">
              <a:off x="1037382" y="4528117"/>
              <a:ext cx="274911" cy="230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72" idx="5"/>
              <a:endCxn id="78" idx="1"/>
            </p:cNvCxnSpPr>
            <p:nvPr/>
          </p:nvCxnSpPr>
          <p:spPr>
            <a:xfrm>
              <a:off x="1581701" y="4528117"/>
              <a:ext cx="295302" cy="2577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1256497" y="4202913"/>
              <a:ext cx="381000" cy="381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336175" y="3651862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336175" y="4895086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53628" y="4282591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48196" y="3840367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48196" y="4726654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844544" y="4753390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101652" y="4282591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1844544" y="3840367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810000" y="2209800"/>
            <a:ext cx="4267200" cy="1676400"/>
            <a:chOff x="3810000" y="2209800"/>
            <a:chExt cx="4267200" cy="1676400"/>
          </a:xfrm>
        </p:grpSpPr>
        <p:grpSp>
          <p:nvGrpSpPr>
            <p:cNvPr id="6" name="Group 5"/>
            <p:cNvGrpSpPr/>
            <p:nvPr/>
          </p:nvGrpSpPr>
          <p:grpSpPr>
            <a:xfrm>
              <a:off x="5334000" y="2209800"/>
              <a:ext cx="2743200" cy="1676400"/>
              <a:chOff x="3996988" y="6400800"/>
              <a:chExt cx="2743200" cy="1676400"/>
            </a:xfrm>
          </p:grpSpPr>
          <p:sp>
            <p:nvSpPr>
              <p:cNvPr id="36" name="Rounded Rectangle 35"/>
              <p:cNvSpPr/>
              <p:nvPr/>
            </p:nvSpPr>
            <p:spPr bwMode="auto">
              <a:xfrm>
                <a:off x="3996988" y="6400800"/>
                <a:ext cx="1219200" cy="1676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rPr>
                  <a:t>CPU 1</a:t>
                </a:r>
              </a:p>
            </p:txBody>
          </p:sp>
          <p:sp>
            <p:nvSpPr>
              <p:cNvPr id="37" name="Rounded Rectangle 36"/>
              <p:cNvSpPr/>
              <p:nvPr/>
            </p:nvSpPr>
            <p:spPr bwMode="auto">
              <a:xfrm>
                <a:off x="5520988" y="6400800"/>
                <a:ext cx="1219200" cy="1676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rPr>
                  <a:t>CPU 2</a:t>
                </a:r>
              </a:p>
            </p:txBody>
          </p:sp>
          <p:cxnSp>
            <p:nvCxnSpPr>
              <p:cNvPr id="38" name="Straight Connector 37"/>
              <p:cNvCxnSpPr>
                <a:stCxn id="61" idx="5"/>
                <a:endCxn id="50" idx="2"/>
              </p:cNvCxnSpPr>
              <p:nvPr/>
            </p:nvCxnSpPr>
            <p:spPr>
              <a:xfrm>
                <a:off x="4463925" y="6926643"/>
                <a:ext cx="1285663" cy="16798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endCxn id="59" idx="3"/>
              </p:cNvCxnSpPr>
              <p:nvPr/>
            </p:nvCxnSpPr>
            <p:spPr>
              <a:xfrm flipV="1">
                <a:off x="5842241" y="6850443"/>
                <a:ext cx="520151" cy="24525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60" idx="1"/>
              </p:cNvCxnSpPr>
              <p:nvPr/>
            </p:nvCxnSpPr>
            <p:spPr>
              <a:xfrm>
                <a:off x="5842241" y="7095697"/>
                <a:ext cx="502857" cy="22706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50" idx="2"/>
                <a:endCxn id="62" idx="6"/>
              </p:cNvCxnSpPr>
              <p:nvPr/>
            </p:nvCxnSpPr>
            <p:spPr>
              <a:xfrm flipH="1">
                <a:off x="4488776" y="7094628"/>
                <a:ext cx="1260812" cy="36432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54" idx="5"/>
                <a:endCxn id="50" idx="2"/>
              </p:cNvCxnSpPr>
              <p:nvPr/>
            </p:nvCxnSpPr>
            <p:spPr>
              <a:xfrm>
                <a:off x="4675231" y="6698043"/>
                <a:ext cx="1074357" cy="39658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50" idx="7"/>
                <a:endCxn id="58" idx="3"/>
              </p:cNvCxnSpPr>
              <p:nvPr/>
            </p:nvCxnSpPr>
            <p:spPr>
              <a:xfrm flipV="1">
                <a:off x="5894431" y="6621843"/>
                <a:ext cx="239361" cy="41278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51" idx="5"/>
                <a:endCxn id="50" idx="2"/>
              </p:cNvCxnSpPr>
              <p:nvPr/>
            </p:nvCxnSpPr>
            <p:spPr>
              <a:xfrm>
                <a:off x="5018972" y="6621843"/>
                <a:ext cx="730616" cy="47278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50" idx="6"/>
                <a:endCxn id="57" idx="2"/>
              </p:cNvCxnSpPr>
              <p:nvPr/>
            </p:nvCxnSpPr>
            <p:spPr>
              <a:xfrm>
                <a:off x="5919282" y="7094628"/>
                <a:ext cx="49445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53" idx="6"/>
                <a:endCxn id="50" idx="2"/>
              </p:cNvCxnSpPr>
              <p:nvPr/>
            </p:nvCxnSpPr>
            <p:spPr>
              <a:xfrm flipV="1">
                <a:off x="4395282" y="7094628"/>
                <a:ext cx="1354306" cy="762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50" idx="4"/>
                <a:endCxn id="52" idx="0"/>
              </p:cNvCxnSpPr>
              <p:nvPr/>
            </p:nvCxnSpPr>
            <p:spPr>
              <a:xfrm>
                <a:off x="5834435" y="7179475"/>
                <a:ext cx="0" cy="36432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50" idx="2"/>
                <a:endCxn id="55" idx="7"/>
              </p:cNvCxnSpPr>
              <p:nvPr/>
            </p:nvCxnSpPr>
            <p:spPr>
              <a:xfrm flipH="1">
                <a:off x="4675231" y="7094628"/>
                <a:ext cx="1074357" cy="53292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50" idx="5"/>
                <a:endCxn id="56" idx="1"/>
              </p:cNvCxnSpPr>
              <p:nvPr/>
            </p:nvCxnSpPr>
            <p:spPr>
              <a:xfrm>
                <a:off x="5894431" y="7154624"/>
                <a:ext cx="239361" cy="39673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>
              <a:xfrm>
                <a:off x="5749588" y="7009781"/>
                <a:ext cx="169694" cy="169694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874129" y="6477000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749588" y="7543800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225588" y="7085981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530388" y="6553200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530388" y="7602706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108941" y="7526506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413741" y="7009781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108941" y="6477000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6337541" y="6705600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20247" y="7297906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319082" y="6781800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319082" y="7374106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Right Arrow 80"/>
            <p:cNvSpPr/>
            <p:nvPr/>
          </p:nvSpPr>
          <p:spPr>
            <a:xfrm>
              <a:off x="3810000" y="2743200"/>
              <a:ext cx="1066800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08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Natural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447800"/>
            <a:ext cx="5445894" cy="274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3605" y="4495800"/>
            <a:ext cx="30015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High</a:t>
            </a:r>
            <a:r>
              <a:rPr lang="en-US" sz="4400" dirty="0"/>
              <a:t>-degree </a:t>
            </a:r>
            <a:endParaRPr lang="en-US" sz="4400" dirty="0" smtClean="0"/>
          </a:p>
          <a:p>
            <a:pPr algn="ctr"/>
            <a:r>
              <a:rPr lang="en-US" sz="4400" dirty="0" smtClean="0"/>
              <a:t>Vertices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5333177" y="4495800"/>
            <a:ext cx="290335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Low Quality</a:t>
            </a:r>
          </a:p>
          <a:p>
            <a:pPr algn="ctr"/>
            <a:r>
              <a:rPr lang="en-US" sz="4400" dirty="0"/>
              <a:t>P</a:t>
            </a:r>
            <a:r>
              <a:rPr lang="en-US" sz="4400" dirty="0" smtClean="0"/>
              <a:t>artition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2254924" y="4495800"/>
            <a:ext cx="467778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Power-Law </a:t>
            </a:r>
          </a:p>
          <a:p>
            <a:pPr algn="ctr"/>
            <a:r>
              <a:rPr lang="en-US" sz="4400" dirty="0" smtClean="0"/>
              <a:t>Degree Distribution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9719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Oval 114"/>
          <p:cNvSpPr/>
          <p:nvPr/>
        </p:nvSpPr>
        <p:spPr>
          <a:xfrm>
            <a:off x="685800" y="2678519"/>
            <a:ext cx="2757159" cy="2350681"/>
          </a:xfrm>
          <a:custGeom>
            <a:avLst/>
            <a:gdLst>
              <a:gd name="connsiteX0" fmla="*/ 0 w 1957294"/>
              <a:gd name="connsiteY0" fmla="*/ 824283 h 1648565"/>
              <a:gd name="connsiteX1" fmla="*/ 978647 w 1957294"/>
              <a:gd name="connsiteY1" fmla="*/ 0 h 1648565"/>
              <a:gd name="connsiteX2" fmla="*/ 1957294 w 1957294"/>
              <a:gd name="connsiteY2" fmla="*/ 824283 h 1648565"/>
              <a:gd name="connsiteX3" fmla="*/ 978647 w 1957294"/>
              <a:gd name="connsiteY3" fmla="*/ 1648566 h 1648565"/>
              <a:gd name="connsiteX4" fmla="*/ 0 w 1957294"/>
              <a:gd name="connsiteY4" fmla="*/ 824283 h 1648565"/>
              <a:gd name="connsiteX0" fmla="*/ 0 w 1983425"/>
              <a:gd name="connsiteY0" fmla="*/ 856857 h 1681140"/>
              <a:gd name="connsiteX1" fmla="*/ 978647 w 1983425"/>
              <a:gd name="connsiteY1" fmla="*/ 32574 h 1681140"/>
              <a:gd name="connsiteX2" fmla="*/ 1643529 w 1983425"/>
              <a:gd name="connsiteY2" fmla="*/ 232493 h 1681140"/>
              <a:gd name="connsiteX3" fmla="*/ 1957294 w 1983425"/>
              <a:gd name="connsiteY3" fmla="*/ 856857 h 1681140"/>
              <a:gd name="connsiteX4" fmla="*/ 978647 w 1983425"/>
              <a:gd name="connsiteY4" fmla="*/ 1681140 h 1681140"/>
              <a:gd name="connsiteX5" fmla="*/ 0 w 1983425"/>
              <a:gd name="connsiteY5" fmla="*/ 856857 h 1681140"/>
              <a:gd name="connsiteX0" fmla="*/ 22049 w 2005474"/>
              <a:gd name="connsiteY0" fmla="*/ 824998 h 1649281"/>
              <a:gd name="connsiteX1" fmla="*/ 373166 w 2005474"/>
              <a:gd name="connsiteY1" fmla="*/ 252927 h 1649281"/>
              <a:gd name="connsiteX2" fmla="*/ 1000696 w 2005474"/>
              <a:gd name="connsiteY2" fmla="*/ 715 h 1649281"/>
              <a:gd name="connsiteX3" fmla="*/ 1665578 w 2005474"/>
              <a:gd name="connsiteY3" fmla="*/ 200634 h 1649281"/>
              <a:gd name="connsiteX4" fmla="*/ 1979343 w 2005474"/>
              <a:gd name="connsiteY4" fmla="*/ 824998 h 1649281"/>
              <a:gd name="connsiteX5" fmla="*/ 1000696 w 2005474"/>
              <a:gd name="connsiteY5" fmla="*/ 1649281 h 1649281"/>
              <a:gd name="connsiteX6" fmla="*/ 22049 w 2005474"/>
              <a:gd name="connsiteY6" fmla="*/ 824998 h 1649281"/>
              <a:gd name="connsiteX0" fmla="*/ 61 w 1983486"/>
              <a:gd name="connsiteY0" fmla="*/ 824998 h 1674201"/>
              <a:gd name="connsiteX1" fmla="*/ 351178 w 1983486"/>
              <a:gd name="connsiteY1" fmla="*/ 252927 h 1674201"/>
              <a:gd name="connsiteX2" fmla="*/ 978708 w 1983486"/>
              <a:gd name="connsiteY2" fmla="*/ 715 h 1674201"/>
              <a:gd name="connsiteX3" fmla="*/ 1643590 w 1983486"/>
              <a:gd name="connsiteY3" fmla="*/ 200634 h 1674201"/>
              <a:gd name="connsiteX4" fmla="*/ 1957355 w 1983486"/>
              <a:gd name="connsiteY4" fmla="*/ 824998 h 1674201"/>
              <a:gd name="connsiteX5" fmla="*/ 978708 w 1983486"/>
              <a:gd name="connsiteY5" fmla="*/ 1649281 h 1674201"/>
              <a:gd name="connsiteX6" fmla="*/ 328767 w 1983486"/>
              <a:gd name="connsiteY6" fmla="*/ 1403397 h 1674201"/>
              <a:gd name="connsiteX7" fmla="*/ 61 w 1983486"/>
              <a:gd name="connsiteY7" fmla="*/ 824998 h 1674201"/>
              <a:gd name="connsiteX0" fmla="*/ 61 w 1959522"/>
              <a:gd name="connsiteY0" fmla="*/ 824998 h 1649328"/>
              <a:gd name="connsiteX1" fmla="*/ 351178 w 1959522"/>
              <a:gd name="connsiteY1" fmla="*/ 252927 h 1649328"/>
              <a:gd name="connsiteX2" fmla="*/ 978708 w 1959522"/>
              <a:gd name="connsiteY2" fmla="*/ 715 h 1649328"/>
              <a:gd name="connsiteX3" fmla="*/ 1643590 w 1959522"/>
              <a:gd name="connsiteY3" fmla="*/ 200634 h 1649328"/>
              <a:gd name="connsiteX4" fmla="*/ 1957355 w 1959522"/>
              <a:gd name="connsiteY4" fmla="*/ 824998 h 1649328"/>
              <a:gd name="connsiteX5" fmla="*/ 1606237 w 1959522"/>
              <a:gd name="connsiteY5" fmla="*/ 1418339 h 1649328"/>
              <a:gd name="connsiteX6" fmla="*/ 978708 w 1959522"/>
              <a:gd name="connsiteY6" fmla="*/ 1649281 h 1649328"/>
              <a:gd name="connsiteX7" fmla="*/ 328767 w 1959522"/>
              <a:gd name="connsiteY7" fmla="*/ 1403397 h 1649328"/>
              <a:gd name="connsiteX8" fmla="*/ 61 w 1959522"/>
              <a:gd name="connsiteY8" fmla="*/ 824998 h 1649328"/>
              <a:gd name="connsiteX0" fmla="*/ 61 w 1958869"/>
              <a:gd name="connsiteY0" fmla="*/ 824998 h 1649311"/>
              <a:gd name="connsiteX1" fmla="*/ 351178 w 1958869"/>
              <a:gd name="connsiteY1" fmla="*/ 252927 h 1649311"/>
              <a:gd name="connsiteX2" fmla="*/ 978708 w 1958869"/>
              <a:gd name="connsiteY2" fmla="*/ 715 h 1649311"/>
              <a:gd name="connsiteX3" fmla="*/ 1643590 w 1958869"/>
              <a:gd name="connsiteY3" fmla="*/ 200634 h 1649311"/>
              <a:gd name="connsiteX4" fmla="*/ 1957355 w 1958869"/>
              <a:gd name="connsiteY4" fmla="*/ 824998 h 1649311"/>
              <a:gd name="connsiteX5" fmla="*/ 1471767 w 1958869"/>
              <a:gd name="connsiteY5" fmla="*/ 992515 h 1649311"/>
              <a:gd name="connsiteX6" fmla="*/ 1606237 w 1958869"/>
              <a:gd name="connsiteY6" fmla="*/ 1418339 h 1649311"/>
              <a:gd name="connsiteX7" fmla="*/ 978708 w 1958869"/>
              <a:gd name="connsiteY7" fmla="*/ 1649281 h 1649311"/>
              <a:gd name="connsiteX8" fmla="*/ 328767 w 1958869"/>
              <a:gd name="connsiteY8" fmla="*/ 1403397 h 1649311"/>
              <a:gd name="connsiteX9" fmla="*/ 61 w 1958869"/>
              <a:gd name="connsiteY9" fmla="*/ 824998 h 1649311"/>
              <a:gd name="connsiteX0" fmla="*/ 61 w 1958869"/>
              <a:gd name="connsiteY0" fmla="*/ 824998 h 1653105"/>
              <a:gd name="connsiteX1" fmla="*/ 351178 w 1958869"/>
              <a:gd name="connsiteY1" fmla="*/ 252927 h 1653105"/>
              <a:gd name="connsiteX2" fmla="*/ 978708 w 1958869"/>
              <a:gd name="connsiteY2" fmla="*/ 715 h 1653105"/>
              <a:gd name="connsiteX3" fmla="*/ 1643590 w 1958869"/>
              <a:gd name="connsiteY3" fmla="*/ 200634 h 1653105"/>
              <a:gd name="connsiteX4" fmla="*/ 1957355 w 1958869"/>
              <a:gd name="connsiteY4" fmla="*/ 824998 h 1653105"/>
              <a:gd name="connsiteX5" fmla="*/ 1471767 w 1958869"/>
              <a:gd name="connsiteY5" fmla="*/ 992515 h 1653105"/>
              <a:gd name="connsiteX6" fmla="*/ 1606237 w 1958869"/>
              <a:gd name="connsiteY6" fmla="*/ 1418339 h 1653105"/>
              <a:gd name="connsiteX7" fmla="*/ 1172944 w 1958869"/>
              <a:gd name="connsiteY7" fmla="*/ 1231575 h 1653105"/>
              <a:gd name="connsiteX8" fmla="*/ 978708 w 1958869"/>
              <a:gd name="connsiteY8" fmla="*/ 1649281 h 1653105"/>
              <a:gd name="connsiteX9" fmla="*/ 328767 w 1958869"/>
              <a:gd name="connsiteY9" fmla="*/ 1403397 h 1653105"/>
              <a:gd name="connsiteX10" fmla="*/ 61 w 1958869"/>
              <a:gd name="connsiteY10" fmla="*/ 824998 h 1653105"/>
              <a:gd name="connsiteX0" fmla="*/ 61 w 1958869"/>
              <a:gd name="connsiteY0" fmla="*/ 824998 h 1649425"/>
              <a:gd name="connsiteX1" fmla="*/ 351178 w 1958869"/>
              <a:gd name="connsiteY1" fmla="*/ 252927 h 1649425"/>
              <a:gd name="connsiteX2" fmla="*/ 978708 w 1958869"/>
              <a:gd name="connsiteY2" fmla="*/ 715 h 1649425"/>
              <a:gd name="connsiteX3" fmla="*/ 1643590 w 1958869"/>
              <a:gd name="connsiteY3" fmla="*/ 200634 h 1649425"/>
              <a:gd name="connsiteX4" fmla="*/ 1957355 w 1958869"/>
              <a:gd name="connsiteY4" fmla="*/ 824998 h 1649425"/>
              <a:gd name="connsiteX5" fmla="*/ 1471767 w 1958869"/>
              <a:gd name="connsiteY5" fmla="*/ 992515 h 1649425"/>
              <a:gd name="connsiteX6" fmla="*/ 1606237 w 1958869"/>
              <a:gd name="connsiteY6" fmla="*/ 1418339 h 1649425"/>
              <a:gd name="connsiteX7" fmla="*/ 1172944 w 1958869"/>
              <a:gd name="connsiteY7" fmla="*/ 1231575 h 1649425"/>
              <a:gd name="connsiteX8" fmla="*/ 978708 w 1958869"/>
              <a:gd name="connsiteY8" fmla="*/ 1649281 h 1649425"/>
              <a:gd name="connsiteX9" fmla="*/ 814356 w 1958869"/>
              <a:gd name="connsiteY9" fmla="*/ 1179281 h 1649425"/>
              <a:gd name="connsiteX10" fmla="*/ 328767 w 1958869"/>
              <a:gd name="connsiteY10" fmla="*/ 1403397 h 1649425"/>
              <a:gd name="connsiteX11" fmla="*/ 61 w 1958869"/>
              <a:gd name="connsiteY11" fmla="*/ 824998 h 1649425"/>
              <a:gd name="connsiteX0" fmla="*/ 1821 w 1960629"/>
              <a:gd name="connsiteY0" fmla="*/ 824998 h 1649425"/>
              <a:gd name="connsiteX1" fmla="*/ 352938 w 1960629"/>
              <a:gd name="connsiteY1" fmla="*/ 252927 h 1649425"/>
              <a:gd name="connsiteX2" fmla="*/ 980468 w 1960629"/>
              <a:gd name="connsiteY2" fmla="*/ 715 h 1649425"/>
              <a:gd name="connsiteX3" fmla="*/ 1645350 w 1960629"/>
              <a:gd name="connsiteY3" fmla="*/ 200634 h 1649425"/>
              <a:gd name="connsiteX4" fmla="*/ 1959115 w 1960629"/>
              <a:gd name="connsiteY4" fmla="*/ 824998 h 1649425"/>
              <a:gd name="connsiteX5" fmla="*/ 1473527 w 1960629"/>
              <a:gd name="connsiteY5" fmla="*/ 992515 h 1649425"/>
              <a:gd name="connsiteX6" fmla="*/ 1607997 w 1960629"/>
              <a:gd name="connsiteY6" fmla="*/ 1418339 h 1649425"/>
              <a:gd name="connsiteX7" fmla="*/ 1174704 w 1960629"/>
              <a:gd name="connsiteY7" fmla="*/ 1231575 h 1649425"/>
              <a:gd name="connsiteX8" fmla="*/ 980468 w 1960629"/>
              <a:gd name="connsiteY8" fmla="*/ 1649281 h 1649425"/>
              <a:gd name="connsiteX9" fmla="*/ 816116 w 1960629"/>
              <a:gd name="connsiteY9" fmla="*/ 1179281 h 1649425"/>
              <a:gd name="connsiteX10" fmla="*/ 330527 w 1960629"/>
              <a:gd name="connsiteY10" fmla="*/ 1403397 h 1649425"/>
              <a:gd name="connsiteX11" fmla="*/ 494881 w 1960629"/>
              <a:gd name="connsiteY11" fmla="*/ 992516 h 1649425"/>
              <a:gd name="connsiteX12" fmla="*/ 1821 w 1960629"/>
              <a:gd name="connsiteY12" fmla="*/ 824998 h 1649425"/>
              <a:gd name="connsiteX0" fmla="*/ 3 w 1958811"/>
              <a:gd name="connsiteY0" fmla="*/ 824998 h 1649425"/>
              <a:gd name="connsiteX1" fmla="*/ 485592 w 1958811"/>
              <a:gd name="connsiteY1" fmla="*/ 663810 h 1649425"/>
              <a:gd name="connsiteX2" fmla="*/ 351120 w 1958811"/>
              <a:gd name="connsiteY2" fmla="*/ 252927 h 1649425"/>
              <a:gd name="connsiteX3" fmla="*/ 978650 w 1958811"/>
              <a:gd name="connsiteY3" fmla="*/ 715 h 1649425"/>
              <a:gd name="connsiteX4" fmla="*/ 1643532 w 1958811"/>
              <a:gd name="connsiteY4" fmla="*/ 200634 h 1649425"/>
              <a:gd name="connsiteX5" fmla="*/ 1957297 w 1958811"/>
              <a:gd name="connsiteY5" fmla="*/ 824998 h 1649425"/>
              <a:gd name="connsiteX6" fmla="*/ 1471709 w 1958811"/>
              <a:gd name="connsiteY6" fmla="*/ 992515 h 1649425"/>
              <a:gd name="connsiteX7" fmla="*/ 1606179 w 1958811"/>
              <a:gd name="connsiteY7" fmla="*/ 1418339 h 1649425"/>
              <a:gd name="connsiteX8" fmla="*/ 1172886 w 1958811"/>
              <a:gd name="connsiteY8" fmla="*/ 1231575 h 1649425"/>
              <a:gd name="connsiteX9" fmla="*/ 978650 w 1958811"/>
              <a:gd name="connsiteY9" fmla="*/ 1649281 h 1649425"/>
              <a:gd name="connsiteX10" fmla="*/ 814298 w 1958811"/>
              <a:gd name="connsiteY10" fmla="*/ 1179281 h 1649425"/>
              <a:gd name="connsiteX11" fmla="*/ 328709 w 1958811"/>
              <a:gd name="connsiteY11" fmla="*/ 1403397 h 1649425"/>
              <a:gd name="connsiteX12" fmla="*/ 493063 w 1958811"/>
              <a:gd name="connsiteY12" fmla="*/ 992516 h 1649425"/>
              <a:gd name="connsiteX13" fmla="*/ 3 w 1958811"/>
              <a:gd name="connsiteY13" fmla="*/ 824998 h 1649425"/>
              <a:gd name="connsiteX0" fmla="*/ 3 w 1958811"/>
              <a:gd name="connsiteY0" fmla="*/ 835454 h 1659881"/>
              <a:gd name="connsiteX1" fmla="*/ 485592 w 1958811"/>
              <a:gd name="connsiteY1" fmla="*/ 674266 h 1659881"/>
              <a:gd name="connsiteX2" fmla="*/ 351120 w 1958811"/>
              <a:gd name="connsiteY2" fmla="*/ 263383 h 1659881"/>
              <a:gd name="connsiteX3" fmla="*/ 814298 w 1958811"/>
              <a:gd name="connsiteY3" fmla="*/ 494972 h 1659881"/>
              <a:gd name="connsiteX4" fmla="*/ 978650 w 1958811"/>
              <a:gd name="connsiteY4" fmla="*/ 11171 h 1659881"/>
              <a:gd name="connsiteX5" fmla="*/ 1643532 w 1958811"/>
              <a:gd name="connsiteY5" fmla="*/ 211090 h 1659881"/>
              <a:gd name="connsiteX6" fmla="*/ 1957297 w 1958811"/>
              <a:gd name="connsiteY6" fmla="*/ 835454 h 1659881"/>
              <a:gd name="connsiteX7" fmla="*/ 1471709 w 1958811"/>
              <a:gd name="connsiteY7" fmla="*/ 1002971 h 1659881"/>
              <a:gd name="connsiteX8" fmla="*/ 1606179 w 1958811"/>
              <a:gd name="connsiteY8" fmla="*/ 1428795 h 1659881"/>
              <a:gd name="connsiteX9" fmla="*/ 1172886 w 1958811"/>
              <a:gd name="connsiteY9" fmla="*/ 1242031 h 1659881"/>
              <a:gd name="connsiteX10" fmla="*/ 978650 w 1958811"/>
              <a:gd name="connsiteY10" fmla="*/ 1659737 h 1659881"/>
              <a:gd name="connsiteX11" fmla="*/ 814298 w 1958811"/>
              <a:gd name="connsiteY11" fmla="*/ 1189737 h 1659881"/>
              <a:gd name="connsiteX12" fmla="*/ 328709 w 1958811"/>
              <a:gd name="connsiteY12" fmla="*/ 1413853 h 1659881"/>
              <a:gd name="connsiteX13" fmla="*/ 493063 w 1958811"/>
              <a:gd name="connsiteY13" fmla="*/ 1002972 h 1659881"/>
              <a:gd name="connsiteX14" fmla="*/ 3 w 1958811"/>
              <a:gd name="connsiteY14" fmla="*/ 835454 h 1659881"/>
              <a:gd name="connsiteX0" fmla="*/ 3 w 1958811"/>
              <a:gd name="connsiteY0" fmla="*/ 824327 h 1648754"/>
              <a:gd name="connsiteX1" fmla="*/ 485592 w 1958811"/>
              <a:gd name="connsiteY1" fmla="*/ 663139 h 1648754"/>
              <a:gd name="connsiteX2" fmla="*/ 351120 w 1958811"/>
              <a:gd name="connsiteY2" fmla="*/ 252256 h 1648754"/>
              <a:gd name="connsiteX3" fmla="*/ 814298 w 1958811"/>
              <a:gd name="connsiteY3" fmla="*/ 483845 h 1648754"/>
              <a:gd name="connsiteX4" fmla="*/ 978650 w 1958811"/>
              <a:gd name="connsiteY4" fmla="*/ 44 h 1648754"/>
              <a:gd name="connsiteX5" fmla="*/ 1180357 w 1958811"/>
              <a:gd name="connsiteY5" fmla="*/ 453963 h 1648754"/>
              <a:gd name="connsiteX6" fmla="*/ 1643532 w 1958811"/>
              <a:gd name="connsiteY6" fmla="*/ 199963 h 1648754"/>
              <a:gd name="connsiteX7" fmla="*/ 1957297 w 1958811"/>
              <a:gd name="connsiteY7" fmla="*/ 824327 h 1648754"/>
              <a:gd name="connsiteX8" fmla="*/ 1471709 w 1958811"/>
              <a:gd name="connsiteY8" fmla="*/ 991844 h 1648754"/>
              <a:gd name="connsiteX9" fmla="*/ 1606179 w 1958811"/>
              <a:gd name="connsiteY9" fmla="*/ 1417668 h 1648754"/>
              <a:gd name="connsiteX10" fmla="*/ 1172886 w 1958811"/>
              <a:gd name="connsiteY10" fmla="*/ 1230904 h 1648754"/>
              <a:gd name="connsiteX11" fmla="*/ 978650 w 1958811"/>
              <a:gd name="connsiteY11" fmla="*/ 1648610 h 1648754"/>
              <a:gd name="connsiteX12" fmla="*/ 814298 w 1958811"/>
              <a:gd name="connsiteY12" fmla="*/ 1178610 h 1648754"/>
              <a:gd name="connsiteX13" fmla="*/ 328709 w 1958811"/>
              <a:gd name="connsiteY13" fmla="*/ 1402726 h 1648754"/>
              <a:gd name="connsiteX14" fmla="*/ 493063 w 1958811"/>
              <a:gd name="connsiteY14" fmla="*/ 991845 h 1648754"/>
              <a:gd name="connsiteX15" fmla="*/ 3 w 1958811"/>
              <a:gd name="connsiteY15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43532 w 1962531"/>
              <a:gd name="connsiteY6" fmla="*/ 199963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43532 w 1962531"/>
              <a:gd name="connsiteY6" fmla="*/ 199963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43532 w 1962531"/>
              <a:gd name="connsiteY6" fmla="*/ 199963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36061 w 1962531"/>
              <a:gd name="connsiteY6" fmla="*/ 244787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36061 w 1962531"/>
              <a:gd name="connsiteY6" fmla="*/ 244787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36061 w 1962531"/>
              <a:gd name="connsiteY6" fmla="*/ 244787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36061 w 1962531"/>
              <a:gd name="connsiteY6" fmla="*/ 244787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28709 w 1957297"/>
              <a:gd name="connsiteY14" fmla="*/ 140272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28709 w 1957297"/>
              <a:gd name="connsiteY14" fmla="*/ 140272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28709 w 1957297"/>
              <a:gd name="connsiteY14" fmla="*/ 140272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73532 w 1957297"/>
              <a:gd name="connsiteY14" fmla="*/ 141019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73532 w 1957297"/>
              <a:gd name="connsiteY14" fmla="*/ 141019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73532 w 1957297"/>
              <a:gd name="connsiteY14" fmla="*/ 141019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73532 w 1957297"/>
              <a:gd name="connsiteY14" fmla="*/ 141019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13767 w 1919944"/>
              <a:gd name="connsiteY2" fmla="*/ 252256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13767 w 1919944"/>
              <a:gd name="connsiteY2" fmla="*/ 252256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13767 w 1919944"/>
              <a:gd name="connsiteY2" fmla="*/ 252256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51119 w 1919944"/>
              <a:gd name="connsiteY2" fmla="*/ 237315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51119 w 1919944"/>
              <a:gd name="connsiteY2" fmla="*/ 237315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890061"/>
              <a:gd name="connsiteY0" fmla="*/ 824327 h 1611416"/>
              <a:gd name="connsiteX1" fmla="*/ 448239 w 1890061"/>
              <a:gd name="connsiteY1" fmla="*/ 663139 h 1611416"/>
              <a:gd name="connsiteX2" fmla="*/ 351119 w 1890061"/>
              <a:gd name="connsiteY2" fmla="*/ 237315 h 1611416"/>
              <a:gd name="connsiteX3" fmla="*/ 776945 w 1890061"/>
              <a:gd name="connsiteY3" fmla="*/ 483845 h 1611416"/>
              <a:gd name="connsiteX4" fmla="*/ 941297 w 1890061"/>
              <a:gd name="connsiteY4" fmla="*/ 44 h 1611416"/>
              <a:gd name="connsiteX5" fmla="*/ 1143004 w 1890061"/>
              <a:gd name="connsiteY5" fmla="*/ 453963 h 1611416"/>
              <a:gd name="connsiteX6" fmla="*/ 1598708 w 1890061"/>
              <a:gd name="connsiteY6" fmla="*/ 244787 h 1611416"/>
              <a:gd name="connsiteX7" fmla="*/ 1456768 w 1890061"/>
              <a:gd name="connsiteY7" fmla="*/ 648197 h 1611416"/>
              <a:gd name="connsiteX8" fmla="*/ 1890061 w 1890061"/>
              <a:gd name="connsiteY8" fmla="*/ 824327 h 1611416"/>
              <a:gd name="connsiteX9" fmla="*/ 1434356 w 1890061"/>
              <a:gd name="connsiteY9" fmla="*/ 991844 h 1611416"/>
              <a:gd name="connsiteX10" fmla="*/ 1568826 w 1890061"/>
              <a:gd name="connsiteY10" fmla="*/ 1417668 h 1611416"/>
              <a:gd name="connsiteX11" fmla="*/ 1135533 w 1890061"/>
              <a:gd name="connsiteY11" fmla="*/ 1230904 h 1611416"/>
              <a:gd name="connsiteX12" fmla="*/ 926356 w 1890061"/>
              <a:gd name="connsiteY12" fmla="*/ 1611257 h 1611416"/>
              <a:gd name="connsiteX13" fmla="*/ 776945 w 1890061"/>
              <a:gd name="connsiteY13" fmla="*/ 1178610 h 1611416"/>
              <a:gd name="connsiteX14" fmla="*/ 336179 w 1890061"/>
              <a:gd name="connsiteY14" fmla="*/ 1410196 h 1611416"/>
              <a:gd name="connsiteX15" fmla="*/ 455710 w 1890061"/>
              <a:gd name="connsiteY15" fmla="*/ 991845 h 1611416"/>
              <a:gd name="connsiteX16" fmla="*/ 3 w 1890061"/>
              <a:gd name="connsiteY16" fmla="*/ 824327 h 1611416"/>
              <a:gd name="connsiteX0" fmla="*/ 3 w 1890061"/>
              <a:gd name="connsiteY0" fmla="*/ 824327 h 1611416"/>
              <a:gd name="connsiteX1" fmla="*/ 448239 w 1890061"/>
              <a:gd name="connsiteY1" fmla="*/ 663139 h 1611416"/>
              <a:gd name="connsiteX2" fmla="*/ 351119 w 1890061"/>
              <a:gd name="connsiteY2" fmla="*/ 237315 h 1611416"/>
              <a:gd name="connsiteX3" fmla="*/ 776945 w 1890061"/>
              <a:gd name="connsiteY3" fmla="*/ 483845 h 1611416"/>
              <a:gd name="connsiteX4" fmla="*/ 941297 w 1890061"/>
              <a:gd name="connsiteY4" fmla="*/ 44 h 1611416"/>
              <a:gd name="connsiteX5" fmla="*/ 1143004 w 1890061"/>
              <a:gd name="connsiteY5" fmla="*/ 453963 h 1611416"/>
              <a:gd name="connsiteX6" fmla="*/ 1598708 w 1890061"/>
              <a:gd name="connsiteY6" fmla="*/ 244787 h 1611416"/>
              <a:gd name="connsiteX7" fmla="*/ 1456768 w 1890061"/>
              <a:gd name="connsiteY7" fmla="*/ 648197 h 1611416"/>
              <a:gd name="connsiteX8" fmla="*/ 1890061 w 1890061"/>
              <a:gd name="connsiteY8" fmla="*/ 824327 h 1611416"/>
              <a:gd name="connsiteX9" fmla="*/ 1434356 w 1890061"/>
              <a:gd name="connsiteY9" fmla="*/ 991844 h 1611416"/>
              <a:gd name="connsiteX10" fmla="*/ 1568826 w 1890061"/>
              <a:gd name="connsiteY10" fmla="*/ 1417668 h 1611416"/>
              <a:gd name="connsiteX11" fmla="*/ 1135533 w 1890061"/>
              <a:gd name="connsiteY11" fmla="*/ 1230904 h 1611416"/>
              <a:gd name="connsiteX12" fmla="*/ 926356 w 1890061"/>
              <a:gd name="connsiteY12" fmla="*/ 1611257 h 1611416"/>
              <a:gd name="connsiteX13" fmla="*/ 776945 w 1890061"/>
              <a:gd name="connsiteY13" fmla="*/ 1178610 h 1611416"/>
              <a:gd name="connsiteX14" fmla="*/ 336179 w 1890061"/>
              <a:gd name="connsiteY14" fmla="*/ 1410196 h 1611416"/>
              <a:gd name="connsiteX15" fmla="*/ 455710 w 1890061"/>
              <a:gd name="connsiteY15" fmla="*/ 991845 h 1611416"/>
              <a:gd name="connsiteX16" fmla="*/ 3 w 1890061"/>
              <a:gd name="connsiteY16" fmla="*/ 824327 h 161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0061" h="1611416">
                <a:moveTo>
                  <a:pt x="3" y="824327"/>
                </a:moveTo>
                <a:cubicBezTo>
                  <a:pt x="-1242" y="523013"/>
                  <a:pt x="389720" y="758484"/>
                  <a:pt x="448239" y="663139"/>
                </a:cubicBezTo>
                <a:cubicBezTo>
                  <a:pt x="506758" y="567794"/>
                  <a:pt x="144433" y="415363"/>
                  <a:pt x="351119" y="237315"/>
                </a:cubicBezTo>
                <a:cubicBezTo>
                  <a:pt x="557805" y="59267"/>
                  <a:pt x="672357" y="525880"/>
                  <a:pt x="776945" y="483845"/>
                </a:cubicBezTo>
                <a:cubicBezTo>
                  <a:pt x="881533" y="441810"/>
                  <a:pt x="678581" y="5024"/>
                  <a:pt x="941297" y="44"/>
                </a:cubicBezTo>
                <a:cubicBezTo>
                  <a:pt x="1204013" y="-4936"/>
                  <a:pt x="1032190" y="420643"/>
                  <a:pt x="1143004" y="453963"/>
                </a:cubicBezTo>
                <a:cubicBezTo>
                  <a:pt x="1253818" y="487283"/>
                  <a:pt x="1378325" y="26895"/>
                  <a:pt x="1598708" y="244787"/>
                </a:cubicBezTo>
                <a:cubicBezTo>
                  <a:pt x="1819091" y="462679"/>
                  <a:pt x="1404474" y="544136"/>
                  <a:pt x="1456768" y="648197"/>
                </a:cubicBezTo>
                <a:cubicBezTo>
                  <a:pt x="1509062" y="752258"/>
                  <a:pt x="1890061" y="504337"/>
                  <a:pt x="1890061" y="824327"/>
                </a:cubicBezTo>
                <a:cubicBezTo>
                  <a:pt x="1890061" y="1144317"/>
                  <a:pt x="1492876" y="892954"/>
                  <a:pt x="1434356" y="991844"/>
                </a:cubicBezTo>
                <a:cubicBezTo>
                  <a:pt x="1375836" y="1090734"/>
                  <a:pt x="1750611" y="1204757"/>
                  <a:pt x="1568826" y="1417668"/>
                </a:cubicBezTo>
                <a:cubicBezTo>
                  <a:pt x="1387041" y="1630579"/>
                  <a:pt x="1240121" y="1192414"/>
                  <a:pt x="1135533" y="1230904"/>
                </a:cubicBezTo>
                <a:cubicBezTo>
                  <a:pt x="1030945" y="1269394"/>
                  <a:pt x="1217710" y="1619973"/>
                  <a:pt x="926356" y="1611257"/>
                </a:cubicBezTo>
                <a:cubicBezTo>
                  <a:pt x="635002" y="1602541"/>
                  <a:pt x="885268" y="1219591"/>
                  <a:pt x="776945" y="1178610"/>
                </a:cubicBezTo>
                <a:cubicBezTo>
                  <a:pt x="668622" y="1137629"/>
                  <a:pt x="514228" y="1594470"/>
                  <a:pt x="336179" y="1410196"/>
                </a:cubicBezTo>
                <a:cubicBezTo>
                  <a:pt x="158130" y="1225922"/>
                  <a:pt x="510494" y="1088245"/>
                  <a:pt x="455710" y="991845"/>
                </a:cubicBezTo>
                <a:cubicBezTo>
                  <a:pt x="400926" y="895445"/>
                  <a:pt x="1248" y="1125641"/>
                  <a:pt x="3" y="824327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800600" y="2286000"/>
            <a:ext cx="3733800" cy="2743200"/>
            <a:chOff x="5334000" y="1905000"/>
            <a:chExt cx="3200400" cy="2286000"/>
          </a:xfrm>
        </p:grpSpPr>
        <p:sp>
          <p:nvSpPr>
            <p:cNvPr id="213" name="Rounded Rectangle 212"/>
            <p:cNvSpPr/>
            <p:nvPr/>
          </p:nvSpPr>
          <p:spPr bwMode="auto">
            <a:xfrm>
              <a:off x="5334000" y="1905000"/>
              <a:ext cx="1524000" cy="228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tx1"/>
                  </a:solidFill>
                  <a:latin typeface="Tahoma" pitchFamily="-64" charset="0"/>
                </a:rPr>
                <a:t>Machine 1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14" name="Rounded Rectangle 213"/>
            <p:cNvSpPr/>
            <p:nvPr/>
          </p:nvSpPr>
          <p:spPr bwMode="auto">
            <a:xfrm>
              <a:off x="7010400" y="1905000"/>
              <a:ext cx="1524000" cy="228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tx1"/>
                  </a:solidFill>
                  <a:latin typeface="Tahoma" pitchFamily="-64" charset="0"/>
                </a:rPr>
                <a:t>Machine 2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5257800"/>
            <a:ext cx="86868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Split</a:t>
            </a:r>
            <a:r>
              <a:rPr lang="en-US" b="1" dirty="0" smtClean="0"/>
              <a:t> High-Degree </a:t>
            </a:r>
            <a:r>
              <a:rPr lang="en-US" dirty="0" smtClean="0"/>
              <a:t>vertices</a:t>
            </a:r>
          </a:p>
          <a:p>
            <a:r>
              <a:rPr lang="en-US" b="1" dirty="0" smtClean="0"/>
              <a:t>New Abstraction</a:t>
            </a:r>
            <a:r>
              <a:rPr lang="en-US" b="1" dirty="0"/>
              <a:t> </a:t>
            </a:r>
            <a:r>
              <a:rPr lang="en-US" b="1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b="1" i="1" u="sng" dirty="0" smtClean="0"/>
              <a:t>Equivalence</a:t>
            </a:r>
            <a:r>
              <a:rPr lang="en-US" i="1" dirty="0" smtClean="0"/>
              <a:t> on Split Vertices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76200"/>
            <a:ext cx="628459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914400"/>
            <a:r>
              <a:rPr lang="en-US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/>
                <a:cs typeface="Helvetica"/>
              </a:rPr>
              <a:t>PowerGraph</a:t>
            </a:r>
            <a:endParaRPr lang="en-US" sz="8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38" name="Group 17"/>
          <p:cNvGrpSpPr/>
          <p:nvPr/>
        </p:nvGrpSpPr>
        <p:grpSpPr>
          <a:xfrm>
            <a:off x="838200" y="2895600"/>
            <a:ext cx="2379269" cy="1969474"/>
            <a:chOff x="553628" y="3651862"/>
            <a:chExt cx="1769669" cy="1464869"/>
          </a:xfrm>
        </p:grpSpPr>
        <p:cxnSp>
          <p:nvCxnSpPr>
            <p:cNvPr id="239" name="Straight Connector 238"/>
            <p:cNvCxnSpPr>
              <a:stCxn id="251" idx="5"/>
              <a:endCxn id="247" idx="1"/>
            </p:cNvCxnSpPr>
            <p:nvPr/>
          </p:nvCxnSpPr>
          <p:spPr>
            <a:xfrm>
              <a:off x="1037382" y="4029553"/>
              <a:ext cx="274911" cy="2291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47" idx="7"/>
              <a:endCxn id="255" idx="3"/>
            </p:cNvCxnSpPr>
            <p:nvPr/>
          </p:nvCxnSpPr>
          <p:spPr>
            <a:xfrm flipV="1">
              <a:off x="1581701" y="4029553"/>
              <a:ext cx="295302" cy="2291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48" idx="4"/>
              <a:endCxn id="247" idx="0"/>
            </p:cNvCxnSpPr>
            <p:nvPr/>
          </p:nvCxnSpPr>
          <p:spPr>
            <a:xfrm flipH="1">
              <a:off x="1446997" y="3873507"/>
              <a:ext cx="1" cy="3294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47" idx="6"/>
              <a:endCxn id="254" idx="2"/>
            </p:cNvCxnSpPr>
            <p:nvPr/>
          </p:nvCxnSpPr>
          <p:spPr>
            <a:xfrm>
              <a:off x="1637497" y="4393413"/>
              <a:ext cx="464155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50" idx="6"/>
              <a:endCxn id="247" idx="2"/>
            </p:cNvCxnSpPr>
            <p:nvPr/>
          </p:nvCxnSpPr>
          <p:spPr>
            <a:xfrm flipV="1">
              <a:off x="775273" y="4393413"/>
              <a:ext cx="481224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47" idx="4"/>
              <a:endCxn id="249" idx="0"/>
            </p:cNvCxnSpPr>
            <p:nvPr/>
          </p:nvCxnSpPr>
          <p:spPr>
            <a:xfrm>
              <a:off x="1446997" y="4583913"/>
              <a:ext cx="1" cy="3111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47" idx="3"/>
              <a:endCxn id="252" idx="7"/>
            </p:cNvCxnSpPr>
            <p:nvPr/>
          </p:nvCxnSpPr>
          <p:spPr>
            <a:xfrm flipH="1">
              <a:off x="1037382" y="4528117"/>
              <a:ext cx="274911" cy="230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47" idx="5"/>
              <a:endCxn id="253" idx="1"/>
            </p:cNvCxnSpPr>
            <p:nvPr/>
          </p:nvCxnSpPr>
          <p:spPr>
            <a:xfrm>
              <a:off x="1581701" y="4528117"/>
              <a:ext cx="295302" cy="2577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7" name="Oval 246"/>
            <p:cNvSpPr/>
            <p:nvPr/>
          </p:nvSpPr>
          <p:spPr>
            <a:xfrm>
              <a:off x="1256497" y="4202913"/>
              <a:ext cx="381000" cy="381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1336175" y="3651862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1336175" y="4895086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553628" y="4282591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848196" y="3840367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848196" y="4726654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1844544" y="4753390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2101652" y="4282591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1844544" y="3840367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31959" y="2819400"/>
            <a:ext cx="3209386" cy="2158255"/>
            <a:chOff x="5131959" y="2133600"/>
            <a:chExt cx="3209386" cy="2158255"/>
          </a:xfrm>
        </p:grpSpPr>
        <p:sp>
          <p:nvSpPr>
            <p:cNvPr id="15" name="Freeform 14"/>
            <p:cNvSpPr/>
            <p:nvPr/>
          </p:nvSpPr>
          <p:spPr>
            <a:xfrm>
              <a:off x="5131959" y="2171831"/>
              <a:ext cx="1330945" cy="2120024"/>
            </a:xfrm>
            <a:custGeom>
              <a:avLst/>
              <a:gdLst>
                <a:gd name="connsiteX0" fmla="*/ 1330930 w 1330945"/>
                <a:gd name="connsiteY0" fmla="*/ 1020102 h 2120024"/>
                <a:gd name="connsiteX1" fmla="*/ 921708 w 1330945"/>
                <a:gd name="connsiteY1" fmla="*/ 88769 h 2120024"/>
                <a:gd name="connsiteX2" fmla="*/ 498374 w 1330945"/>
                <a:gd name="connsiteY2" fmla="*/ 74658 h 2120024"/>
                <a:gd name="connsiteX3" fmla="*/ 427819 w 1330945"/>
                <a:gd name="connsiteY3" fmla="*/ 413325 h 2120024"/>
                <a:gd name="connsiteX4" fmla="*/ 710041 w 1330945"/>
                <a:gd name="connsiteY4" fmla="*/ 766102 h 2120024"/>
                <a:gd name="connsiteX5" fmla="*/ 357263 w 1330945"/>
                <a:gd name="connsiteY5" fmla="*/ 540325 h 2120024"/>
                <a:gd name="connsiteX6" fmla="*/ 32708 w 1330945"/>
                <a:gd name="connsiteY6" fmla="*/ 639102 h 2120024"/>
                <a:gd name="connsiteX7" fmla="*/ 75041 w 1330945"/>
                <a:gd name="connsiteY7" fmla="*/ 991880 h 2120024"/>
                <a:gd name="connsiteX8" fmla="*/ 597152 w 1330945"/>
                <a:gd name="connsiteY8" fmla="*/ 1062436 h 2120024"/>
                <a:gd name="connsiteX9" fmla="*/ 159708 w 1330945"/>
                <a:gd name="connsiteY9" fmla="*/ 1217658 h 2120024"/>
                <a:gd name="connsiteX10" fmla="*/ 46819 w 1330945"/>
                <a:gd name="connsiteY10" fmla="*/ 1570436 h 2120024"/>
                <a:gd name="connsiteX11" fmla="*/ 413708 w 1330945"/>
                <a:gd name="connsiteY11" fmla="*/ 1683325 h 2120024"/>
                <a:gd name="connsiteX12" fmla="*/ 738263 w 1330945"/>
                <a:gd name="connsiteY12" fmla="*/ 1288213 h 2120024"/>
                <a:gd name="connsiteX13" fmla="*/ 470152 w 1330945"/>
                <a:gd name="connsiteY13" fmla="*/ 1796213 h 2120024"/>
                <a:gd name="connsiteX14" fmla="*/ 583041 w 1330945"/>
                <a:gd name="connsiteY14" fmla="*/ 2036102 h 2120024"/>
                <a:gd name="connsiteX15" fmla="*/ 935819 w 1330945"/>
                <a:gd name="connsiteY15" fmla="*/ 2036102 h 2120024"/>
                <a:gd name="connsiteX16" fmla="*/ 1330930 w 1330945"/>
                <a:gd name="connsiteY16" fmla="*/ 1020102 h 212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945" h="2120024">
                  <a:moveTo>
                    <a:pt x="1330930" y="1020102"/>
                  </a:moveTo>
                  <a:cubicBezTo>
                    <a:pt x="1328578" y="695547"/>
                    <a:pt x="1060467" y="246343"/>
                    <a:pt x="921708" y="88769"/>
                  </a:cubicBezTo>
                  <a:cubicBezTo>
                    <a:pt x="782949" y="-68805"/>
                    <a:pt x="580689" y="20565"/>
                    <a:pt x="498374" y="74658"/>
                  </a:cubicBezTo>
                  <a:cubicBezTo>
                    <a:pt x="416059" y="128751"/>
                    <a:pt x="392541" y="298084"/>
                    <a:pt x="427819" y="413325"/>
                  </a:cubicBezTo>
                  <a:cubicBezTo>
                    <a:pt x="463097" y="528566"/>
                    <a:pt x="721800" y="744935"/>
                    <a:pt x="710041" y="766102"/>
                  </a:cubicBezTo>
                  <a:cubicBezTo>
                    <a:pt x="698282" y="787269"/>
                    <a:pt x="470152" y="561492"/>
                    <a:pt x="357263" y="540325"/>
                  </a:cubicBezTo>
                  <a:cubicBezTo>
                    <a:pt x="244374" y="519158"/>
                    <a:pt x="79745" y="563843"/>
                    <a:pt x="32708" y="639102"/>
                  </a:cubicBezTo>
                  <a:cubicBezTo>
                    <a:pt x="-14329" y="714361"/>
                    <a:pt x="-19033" y="921324"/>
                    <a:pt x="75041" y="991880"/>
                  </a:cubicBezTo>
                  <a:cubicBezTo>
                    <a:pt x="169115" y="1062436"/>
                    <a:pt x="583041" y="1024806"/>
                    <a:pt x="597152" y="1062436"/>
                  </a:cubicBezTo>
                  <a:cubicBezTo>
                    <a:pt x="611263" y="1100066"/>
                    <a:pt x="251430" y="1132991"/>
                    <a:pt x="159708" y="1217658"/>
                  </a:cubicBezTo>
                  <a:cubicBezTo>
                    <a:pt x="67986" y="1302325"/>
                    <a:pt x="4486" y="1492825"/>
                    <a:pt x="46819" y="1570436"/>
                  </a:cubicBezTo>
                  <a:cubicBezTo>
                    <a:pt x="89152" y="1648047"/>
                    <a:pt x="298467" y="1730362"/>
                    <a:pt x="413708" y="1683325"/>
                  </a:cubicBezTo>
                  <a:cubicBezTo>
                    <a:pt x="528949" y="1636288"/>
                    <a:pt x="728856" y="1269398"/>
                    <a:pt x="738263" y="1288213"/>
                  </a:cubicBezTo>
                  <a:cubicBezTo>
                    <a:pt x="747670" y="1307028"/>
                    <a:pt x="496022" y="1671565"/>
                    <a:pt x="470152" y="1796213"/>
                  </a:cubicBezTo>
                  <a:cubicBezTo>
                    <a:pt x="444282" y="1920861"/>
                    <a:pt x="505430" y="1996121"/>
                    <a:pt x="583041" y="2036102"/>
                  </a:cubicBezTo>
                  <a:cubicBezTo>
                    <a:pt x="660652" y="2076083"/>
                    <a:pt x="811171" y="2203084"/>
                    <a:pt x="935819" y="2036102"/>
                  </a:cubicBezTo>
                  <a:cubicBezTo>
                    <a:pt x="1060467" y="1869121"/>
                    <a:pt x="1333282" y="1344657"/>
                    <a:pt x="1330930" y="1020102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 flipH="1">
              <a:off x="7010400" y="2133600"/>
              <a:ext cx="1330945" cy="2120024"/>
            </a:xfrm>
            <a:custGeom>
              <a:avLst/>
              <a:gdLst>
                <a:gd name="connsiteX0" fmla="*/ 1330930 w 1330945"/>
                <a:gd name="connsiteY0" fmla="*/ 1020102 h 2120024"/>
                <a:gd name="connsiteX1" fmla="*/ 921708 w 1330945"/>
                <a:gd name="connsiteY1" fmla="*/ 88769 h 2120024"/>
                <a:gd name="connsiteX2" fmla="*/ 498374 w 1330945"/>
                <a:gd name="connsiteY2" fmla="*/ 74658 h 2120024"/>
                <a:gd name="connsiteX3" fmla="*/ 427819 w 1330945"/>
                <a:gd name="connsiteY3" fmla="*/ 413325 h 2120024"/>
                <a:gd name="connsiteX4" fmla="*/ 710041 w 1330945"/>
                <a:gd name="connsiteY4" fmla="*/ 766102 h 2120024"/>
                <a:gd name="connsiteX5" fmla="*/ 357263 w 1330945"/>
                <a:gd name="connsiteY5" fmla="*/ 540325 h 2120024"/>
                <a:gd name="connsiteX6" fmla="*/ 32708 w 1330945"/>
                <a:gd name="connsiteY6" fmla="*/ 639102 h 2120024"/>
                <a:gd name="connsiteX7" fmla="*/ 75041 w 1330945"/>
                <a:gd name="connsiteY7" fmla="*/ 991880 h 2120024"/>
                <a:gd name="connsiteX8" fmla="*/ 597152 w 1330945"/>
                <a:gd name="connsiteY8" fmla="*/ 1062436 h 2120024"/>
                <a:gd name="connsiteX9" fmla="*/ 159708 w 1330945"/>
                <a:gd name="connsiteY9" fmla="*/ 1217658 h 2120024"/>
                <a:gd name="connsiteX10" fmla="*/ 46819 w 1330945"/>
                <a:gd name="connsiteY10" fmla="*/ 1570436 h 2120024"/>
                <a:gd name="connsiteX11" fmla="*/ 413708 w 1330945"/>
                <a:gd name="connsiteY11" fmla="*/ 1683325 h 2120024"/>
                <a:gd name="connsiteX12" fmla="*/ 738263 w 1330945"/>
                <a:gd name="connsiteY12" fmla="*/ 1288213 h 2120024"/>
                <a:gd name="connsiteX13" fmla="*/ 470152 w 1330945"/>
                <a:gd name="connsiteY13" fmla="*/ 1796213 h 2120024"/>
                <a:gd name="connsiteX14" fmla="*/ 583041 w 1330945"/>
                <a:gd name="connsiteY14" fmla="*/ 2036102 h 2120024"/>
                <a:gd name="connsiteX15" fmla="*/ 935819 w 1330945"/>
                <a:gd name="connsiteY15" fmla="*/ 2036102 h 2120024"/>
                <a:gd name="connsiteX16" fmla="*/ 1330930 w 1330945"/>
                <a:gd name="connsiteY16" fmla="*/ 1020102 h 212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945" h="2120024">
                  <a:moveTo>
                    <a:pt x="1330930" y="1020102"/>
                  </a:moveTo>
                  <a:cubicBezTo>
                    <a:pt x="1328578" y="695547"/>
                    <a:pt x="1060467" y="246343"/>
                    <a:pt x="921708" y="88769"/>
                  </a:cubicBezTo>
                  <a:cubicBezTo>
                    <a:pt x="782949" y="-68805"/>
                    <a:pt x="580689" y="20565"/>
                    <a:pt x="498374" y="74658"/>
                  </a:cubicBezTo>
                  <a:cubicBezTo>
                    <a:pt x="416059" y="128751"/>
                    <a:pt x="392541" y="298084"/>
                    <a:pt x="427819" y="413325"/>
                  </a:cubicBezTo>
                  <a:cubicBezTo>
                    <a:pt x="463097" y="528566"/>
                    <a:pt x="721800" y="744935"/>
                    <a:pt x="710041" y="766102"/>
                  </a:cubicBezTo>
                  <a:cubicBezTo>
                    <a:pt x="698282" y="787269"/>
                    <a:pt x="470152" y="561492"/>
                    <a:pt x="357263" y="540325"/>
                  </a:cubicBezTo>
                  <a:cubicBezTo>
                    <a:pt x="244374" y="519158"/>
                    <a:pt x="79745" y="563843"/>
                    <a:pt x="32708" y="639102"/>
                  </a:cubicBezTo>
                  <a:cubicBezTo>
                    <a:pt x="-14329" y="714361"/>
                    <a:pt x="-19033" y="921324"/>
                    <a:pt x="75041" y="991880"/>
                  </a:cubicBezTo>
                  <a:cubicBezTo>
                    <a:pt x="169115" y="1062436"/>
                    <a:pt x="583041" y="1024806"/>
                    <a:pt x="597152" y="1062436"/>
                  </a:cubicBezTo>
                  <a:cubicBezTo>
                    <a:pt x="611263" y="1100066"/>
                    <a:pt x="251430" y="1132991"/>
                    <a:pt x="159708" y="1217658"/>
                  </a:cubicBezTo>
                  <a:cubicBezTo>
                    <a:pt x="67986" y="1302325"/>
                    <a:pt x="4486" y="1492825"/>
                    <a:pt x="46819" y="1570436"/>
                  </a:cubicBezTo>
                  <a:cubicBezTo>
                    <a:pt x="89152" y="1648047"/>
                    <a:pt x="298467" y="1730362"/>
                    <a:pt x="413708" y="1683325"/>
                  </a:cubicBezTo>
                  <a:cubicBezTo>
                    <a:pt x="528949" y="1636288"/>
                    <a:pt x="728856" y="1269398"/>
                    <a:pt x="738263" y="1288213"/>
                  </a:cubicBezTo>
                  <a:cubicBezTo>
                    <a:pt x="747670" y="1307028"/>
                    <a:pt x="496022" y="1671565"/>
                    <a:pt x="470152" y="1796213"/>
                  </a:cubicBezTo>
                  <a:cubicBezTo>
                    <a:pt x="444282" y="1920861"/>
                    <a:pt x="505430" y="1996121"/>
                    <a:pt x="583041" y="2036102"/>
                  </a:cubicBezTo>
                  <a:cubicBezTo>
                    <a:pt x="660652" y="2076083"/>
                    <a:pt x="811171" y="2203084"/>
                    <a:pt x="935819" y="2036102"/>
                  </a:cubicBezTo>
                  <a:cubicBezTo>
                    <a:pt x="1060467" y="1869121"/>
                    <a:pt x="1333282" y="1344657"/>
                    <a:pt x="1330930" y="1020102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43000" y="1447800"/>
            <a:ext cx="1829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Program</a:t>
            </a:r>
          </a:p>
          <a:p>
            <a:pPr algn="ctr"/>
            <a:r>
              <a:rPr lang="en-US" sz="3600" b="1" dirty="0" smtClean="0"/>
              <a:t>For This</a:t>
            </a:r>
            <a:endParaRPr lang="en-US" sz="3600" b="1" dirty="0"/>
          </a:p>
        </p:txBody>
      </p:sp>
      <p:sp>
        <p:nvSpPr>
          <p:cNvPr id="218" name="TextBox 217"/>
          <p:cNvSpPr txBox="1"/>
          <p:nvPr/>
        </p:nvSpPr>
        <p:spPr>
          <a:xfrm>
            <a:off x="5486400" y="1600200"/>
            <a:ext cx="2418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Run on This</a:t>
            </a:r>
            <a:endParaRPr lang="en-US" sz="36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3657600" y="3047513"/>
            <a:ext cx="4587124" cy="1729778"/>
            <a:chOff x="3657600" y="3047513"/>
            <a:chExt cx="4587124" cy="1729778"/>
          </a:xfrm>
        </p:grpSpPr>
        <p:sp>
          <p:nvSpPr>
            <p:cNvPr id="199" name="Right Arrow 198"/>
            <p:cNvSpPr/>
            <p:nvPr/>
          </p:nvSpPr>
          <p:spPr>
            <a:xfrm>
              <a:off x="3657600" y="3558997"/>
              <a:ext cx="1295400" cy="685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218153" y="3047513"/>
              <a:ext cx="3026571" cy="1729778"/>
              <a:chOff x="5218153" y="3047513"/>
              <a:chExt cx="3026571" cy="1729778"/>
            </a:xfrm>
          </p:grpSpPr>
          <p:cxnSp>
            <p:nvCxnSpPr>
              <p:cNvPr id="219" name="Straight Connector 218"/>
              <p:cNvCxnSpPr/>
              <p:nvPr/>
            </p:nvCxnSpPr>
            <p:spPr>
              <a:xfrm flipH="1">
                <a:off x="6096000" y="3886200"/>
                <a:ext cx="1219201" cy="0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" name="Group 2"/>
              <p:cNvGrpSpPr/>
              <p:nvPr/>
            </p:nvGrpSpPr>
            <p:grpSpPr>
              <a:xfrm rot="17326417">
                <a:off x="4939742" y="3325924"/>
                <a:ext cx="1673645" cy="1116823"/>
                <a:chOff x="6059410" y="2590800"/>
                <a:chExt cx="1396751" cy="932051"/>
              </a:xfrm>
            </p:grpSpPr>
            <p:cxnSp>
              <p:nvCxnSpPr>
                <p:cNvPr id="110" name="Straight Connector 109"/>
                <p:cNvCxnSpPr>
                  <a:stCxn id="123" idx="5"/>
                  <a:endCxn id="118" idx="1"/>
                </p:cNvCxnSpPr>
                <p:nvPr/>
              </p:nvCxnSpPr>
              <p:spPr>
                <a:xfrm>
                  <a:off x="6427354" y="2968491"/>
                  <a:ext cx="274911" cy="22915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>
                  <a:stCxn id="118" idx="7"/>
                  <a:endCxn id="174" idx="3"/>
                </p:cNvCxnSpPr>
                <p:nvPr/>
              </p:nvCxnSpPr>
              <p:spPr>
                <a:xfrm flipV="1">
                  <a:off x="6971673" y="2968491"/>
                  <a:ext cx="295302" cy="22915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>
                  <a:stCxn id="119" idx="4"/>
                  <a:endCxn id="118" idx="0"/>
                </p:cNvCxnSpPr>
                <p:nvPr/>
              </p:nvCxnSpPr>
              <p:spPr>
                <a:xfrm flipH="1">
                  <a:off x="6836969" y="2812445"/>
                  <a:ext cx="1" cy="32940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>
                  <a:stCxn id="121" idx="6"/>
                  <a:endCxn id="118" idx="2"/>
                </p:cNvCxnSpPr>
                <p:nvPr/>
              </p:nvCxnSpPr>
              <p:spPr>
                <a:xfrm rot="4273583" flipV="1">
                  <a:off x="6413680" y="3165610"/>
                  <a:ext cx="100163" cy="35190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Oval 117"/>
                <p:cNvSpPr/>
                <p:nvPr/>
              </p:nvSpPr>
              <p:spPr>
                <a:xfrm>
                  <a:off x="6646469" y="3141851"/>
                  <a:ext cx="381000" cy="381000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6726147" y="259080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6059410" y="3239947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6238168" y="2779305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7234516" y="2779305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 rot="6741626">
                <a:off x="6802960" y="3335528"/>
                <a:ext cx="1684199" cy="1199328"/>
                <a:chOff x="6078973" y="2521945"/>
                <a:chExt cx="1405559" cy="1000906"/>
              </a:xfrm>
            </p:grpSpPr>
            <p:cxnSp>
              <p:nvCxnSpPr>
                <p:cNvPr id="176" name="Straight Connector 175"/>
                <p:cNvCxnSpPr>
                  <a:stCxn id="183" idx="5"/>
                  <a:endCxn id="180" idx="1"/>
                </p:cNvCxnSpPr>
                <p:nvPr/>
              </p:nvCxnSpPr>
              <p:spPr>
                <a:xfrm rot="14858374" flipH="1">
                  <a:off x="6401094" y="2995880"/>
                  <a:ext cx="372728" cy="949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>
                  <a:stCxn id="180" idx="7"/>
                  <a:endCxn id="184" idx="3"/>
                </p:cNvCxnSpPr>
                <p:nvPr/>
              </p:nvCxnSpPr>
              <p:spPr>
                <a:xfrm rot="14858374">
                  <a:off x="7071201" y="2863071"/>
                  <a:ext cx="124618" cy="40125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>
                  <a:stCxn id="181" idx="4"/>
                  <a:endCxn id="180" idx="0"/>
                </p:cNvCxnSpPr>
                <p:nvPr/>
              </p:nvCxnSpPr>
              <p:spPr>
                <a:xfrm rot="14858374" flipH="1" flipV="1">
                  <a:off x="6697830" y="2836804"/>
                  <a:ext cx="343502" cy="21183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>
                  <a:stCxn id="182" idx="6"/>
                  <a:endCxn id="180" idx="2"/>
                </p:cNvCxnSpPr>
                <p:nvPr/>
              </p:nvCxnSpPr>
              <p:spPr>
                <a:xfrm rot="14858374" flipH="1">
                  <a:off x="6396221" y="3164700"/>
                  <a:ext cx="154644" cy="31035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0" name="Oval 179"/>
                <p:cNvSpPr/>
                <p:nvPr/>
              </p:nvSpPr>
              <p:spPr>
                <a:xfrm>
                  <a:off x="6646469" y="3141851"/>
                  <a:ext cx="381000" cy="381000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6791371" y="2521945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6078973" y="3196582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6283465" y="2699884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7262887" y="2740563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3381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7" grpId="0" uiExpand="1" build="p"/>
      <p:bldP spid="19" grpId="0"/>
      <p:bldP spid="2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How do we </a:t>
            </a:r>
            <a:r>
              <a:rPr lang="en-US" sz="5400" i="1" dirty="0" smtClean="0"/>
              <a:t>program</a:t>
            </a:r>
            <a:r>
              <a:rPr lang="en-US" sz="5400" dirty="0" smtClean="0"/>
              <a:t> </a:t>
            </a:r>
            <a:br>
              <a:rPr lang="en-US" sz="5400" dirty="0" smtClean="0"/>
            </a:br>
            <a:r>
              <a:rPr lang="en-US" sz="5400" b="1" dirty="0" smtClean="0"/>
              <a:t>graph </a:t>
            </a:r>
            <a:r>
              <a:rPr lang="en-US" sz="5400" dirty="0" smtClean="0"/>
              <a:t>computation?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0" y="3429000"/>
            <a:ext cx="8382000" cy="17526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tx2"/>
                </a:solidFill>
              </a:rPr>
              <a:t>“Think like a Vertex.”</a:t>
            </a:r>
          </a:p>
          <a:p>
            <a:pPr algn="r"/>
            <a:r>
              <a:rPr lang="en-US" dirty="0" smtClean="0"/>
              <a:t>-</a:t>
            </a:r>
            <a:r>
              <a:rPr lang="en-US" dirty="0" err="1" smtClean="0"/>
              <a:t>Malewicz</a:t>
            </a:r>
            <a:r>
              <a:rPr lang="en-US" dirty="0" smtClean="0"/>
              <a:t> et al. [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SIGMOD’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6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671998" y="3691712"/>
            <a:ext cx="2142457" cy="3064439"/>
          </a:xfrm>
          <a:custGeom>
            <a:avLst/>
            <a:gdLst>
              <a:gd name="connsiteX0" fmla="*/ 2142018 w 2142435"/>
              <a:gd name="connsiteY0" fmla="*/ 1537245 h 3110703"/>
              <a:gd name="connsiteX1" fmla="*/ 643283 w 2142435"/>
              <a:gd name="connsiteY1" fmla="*/ 72679 h 3110703"/>
              <a:gd name="connsiteX2" fmla="*/ 36924 w 2142435"/>
              <a:gd name="connsiteY2" fmla="*/ 278634 h 3110703"/>
              <a:gd name="connsiteX3" fmla="*/ 197094 w 2142435"/>
              <a:gd name="connsiteY3" fmla="*/ 770636 h 3110703"/>
              <a:gd name="connsiteX4" fmla="*/ 1261082 w 2142435"/>
              <a:gd name="connsiteY4" fmla="*/ 1583013 h 3110703"/>
              <a:gd name="connsiteX5" fmla="*/ 231416 w 2142435"/>
              <a:gd name="connsiteY5" fmla="*/ 2361063 h 3110703"/>
              <a:gd name="connsiteX6" fmla="*/ 71246 w 2142435"/>
              <a:gd name="connsiteY6" fmla="*/ 2921717 h 3110703"/>
              <a:gd name="connsiteX7" fmla="*/ 403027 w 2142435"/>
              <a:gd name="connsiteY7" fmla="*/ 3081904 h 3110703"/>
              <a:gd name="connsiteX8" fmla="*/ 792012 w 2142435"/>
              <a:gd name="connsiteY8" fmla="*/ 2944601 h 3110703"/>
              <a:gd name="connsiteX9" fmla="*/ 2142018 w 2142435"/>
              <a:gd name="connsiteY9" fmla="*/ 1537245 h 3110703"/>
              <a:gd name="connsiteX0" fmla="*/ 2142018 w 2142457"/>
              <a:gd name="connsiteY0" fmla="*/ 1537245 h 3064439"/>
              <a:gd name="connsiteX1" fmla="*/ 643283 w 2142457"/>
              <a:gd name="connsiteY1" fmla="*/ 72679 h 3064439"/>
              <a:gd name="connsiteX2" fmla="*/ 36924 w 2142457"/>
              <a:gd name="connsiteY2" fmla="*/ 278634 h 3064439"/>
              <a:gd name="connsiteX3" fmla="*/ 197094 w 2142457"/>
              <a:gd name="connsiteY3" fmla="*/ 770636 h 3064439"/>
              <a:gd name="connsiteX4" fmla="*/ 1261082 w 2142457"/>
              <a:gd name="connsiteY4" fmla="*/ 1583013 h 3064439"/>
              <a:gd name="connsiteX5" fmla="*/ 231416 w 2142457"/>
              <a:gd name="connsiteY5" fmla="*/ 2361063 h 3064439"/>
              <a:gd name="connsiteX6" fmla="*/ 71246 w 2142457"/>
              <a:gd name="connsiteY6" fmla="*/ 2921717 h 3064439"/>
              <a:gd name="connsiteX7" fmla="*/ 792012 w 2142457"/>
              <a:gd name="connsiteY7" fmla="*/ 2944601 h 3064439"/>
              <a:gd name="connsiteX8" fmla="*/ 2142018 w 2142457"/>
              <a:gd name="connsiteY8" fmla="*/ 1537245 h 306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2457" h="3064439">
                <a:moveTo>
                  <a:pt x="2142018" y="1537245"/>
                </a:moveTo>
                <a:cubicBezTo>
                  <a:pt x="2117230" y="1058591"/>
                  <a:pt x="994132" y="282448"/>
                  <a:pt x="643283" y="72679"/>
                </a:cubicBezTo>
                <a:cubicBezTo>
                  <a:pt x="292434" y="-137090"/>
                  <a:pt x="111289" y="162308"/>
                  <a:pt x="36924" y="278634"/>
                </a:cubicBezTo>
                <a:cubicBezTo>
                  <a:pt x="-37441" y="394960"/>
                  <a:pt x="-6932" y="553240"/>
                  <a:pt x="197094" y="770636"/>
                </a:cubicBezTo>
                <a:cubicBezTo>
                  <a:pt x="401120" y="988032"/>
                  <a:pt x="1255362" y="1317942"/>
                  <a:pt x="1261082" y="1583013"/>
                </a:cubicBezTo>
                <a:cubicBezTo>
                  <a:pt x="1266802" y="1848084"/>
                  <a:pt x="429722" y="2137946"/>
                  <a:pt x="231416" y="2361063"/>
                </a:cubicBezTo>
                <a:cubicBezTo>
                  <a:pt x="33110" y="2584180"/>
                  <a:pt x="-22187" y="2824461"/>
                  <a:pt x="71246" y="2921717"/>
                </a:cubicBezTo>
                <a:cubicBezTo>
                  <a:pt x="164679" y="3018973"/>
                  <a:pt x="446883" y="3175346"/>
                  <a:pt x="792012" y="2944601"/>
                </a:cubicBezTo>
                <a:cubicBezTo>
                  <a:pt x="1137141" y="2713856"/>
                  <a:pt x="2166806" y="2015899"/>
                  <a:pt x="2142018" y="1537245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1881768" y="3676495"/>
            <a:ext cx="2918211" cy="3245005"/>
          </a:xfrm>
          <a:custGeom>
            <a:avLst/>
            <a:gdLst>
              <a:gd name="connsiteX0" fmla="*/ 390293 w 3179956"/>
              <a:gd name="connsiteY0" fmla="*/ 496229 h 3964259"/>
              <a:gd name="connsiteX1" fmla="*/ 2687444 w 3179956"/>
              <a:gd name="connsiteY1" fmla="*/ 507380 h 3964259"/>
              <a:gd name="connsiteX2" fmla="*/ 3100039 w 3179956"/>
              <a:gd name="connsiteY2" fmla="*/ 964580 h 3964259"/>
              <a:gd name="connsiteX3" fmla="*/ 2598234 w 3179956"/>
              <a:gd name="connsiteY3" fmla="*/ 1287966 h 3964259"/>
              <a:gd name="connsiteX4" fmla="*/ 1516566 w 3179956"/>
              <a:gd name="connsiteY4" fmla="*/ 1176454 h 3964259"/>
              <a:gd name="connsiteX5" fmla="*/ 2932771 w 3179956"/>
              <a:gd name="connsiteY5" fmla="*/ 2849137 h 3964259"/>
              <a:gd name="connsiteX6" fmla="*/ 2999678 w 3179956"/>
              <a:gd name="connsiteY6" fmla="*/ 3406697 h 3964259"/>
              <a:gd name="connsiteX7" fmla="*/ 2430966 w 3179956"/>
              <a:gd name="connsiteY7" fmla="*/ 3518210 h 3964259"/>
              <a:gd name="connsiteX8" fmla="*/ 1170878 w 3179956"/>
              <a:gd name="connsiteY8" fmla="*/ 1923585 h 3964259"/>
              <a:gd name="connsiteX9" fmla="*/ 1471961 w 3179956"/>
              <a:gd name="connsiteY9" fmla="*/ 3362093 h 3964259"/>
              <a:gd name="connsiteX10" fmla="*/ 345688 w 3179956"/>
              <a:gd name="connsiteY10" fmla="*/ 3484756 h 3964259"/>
              <a:gd name="connsiteX11" fmla="*/ 390293 w 3179956"/>
              <a:gd name="connsiteY11" fmla="*/ 496229 h 3964259"/>
              <a:gd name="connsiteX0" fmla="*/ 390293 w 3163229"/>
              <a:gd name="connsiteY0" fmla="*/ 496229 h 3964259"/>
              <a:gd name="connsiteX1" fmla="*/ 2687444 w 3163229"/>
              <a:gd name="connsiteY1" fmla="*/ 507380 h 3964259"/>
              <a:gd name="connsiteX2" fmla="*/ 3100039 w 3163229"/>
              <a:gd name="connsiteY2" fmla="*/ 964580 h 3964259"/>
              <a:gd name="connsiteX3" fmla="*/ 2598234 w 3163229"/>
              <a:gd name="connsiteY3" fmla="*/ 1287966 h 3964259"/>
              <a:gd name="connsiteX4" fmla="*/ 1516566 w 3163229"/>
              <a:gd name="connsiteY4" fmla="*/ 1176454 h 3964259"/>
              <a:gd name="connsiteX5" fmla="*/ 2932771 w 3163229"/>
              <a:gd name="connsiteY5" fmla="*/ 2849137 h 3964259"/>
              <a:gd name="connsiteX6" fmla="*/ 2899317 w 3163229"/>
              <a:gd name="connsiteY6" fmla="*/ 3356517 h 3964259"/>
              <a:gd name="connsiteX7" fmla="*/ 2430966 w 3163229"/>
              <a:gd name="connsiteY7" fmla="*/ 3518210 h 3964259"/>
              <a:gd name="connsiteX8" fmla="*/ 1170878 w 3163229"/>
              <a:gd name="connsiteY8" fmla="*/ 1923585 h 3964259"/>
              <a:gd name="connsiteX9" fmla="*/ 1471961 w 3163229"/>
              <a:gd name="connsiteY9" fmla="*/ 3362093 h 3964259"/>
              <a:gd name="connsiteX10" fmla="*/ 345688 w 3163229"/>
              <a:gd name="connsiteY10" fmla="*/ 3484756 h 3964259"/>
              <a:gd name="connsiteX11" fmla="*/ 390293 w 3163229"/>
              <a:gd name="connsiteY11" fmla="*/ 496229 h 3964259"/>
              <a:gd name="connsiteX0" fmla="*/ 390293 w 3163229"/>
              <a:gd name="connsiteY0" fmla="*/ 496229 h 3964259"/>
              <a:gd name="connsiteX1" fmla="*/ 2687444 w 3163229"/>
              <a:gd name="connsiteY1" fmla="*/ 507380 h 3964259"/>
              <a:gd name="connsiteX2" fmla="*/ 3100039 w 3163229"/>
              <a:gd name="connsiteY2" fmla="*/ 964580 h 3964259"/>
              <a:gd name="connsiteX3" fmla="*/ 2598234 w 3163229"/>
              <a:gd name="connsiteY3" fmla="*/ 1287966 h 3964259"/>
              <a:gd name="connsiteX4" fmla="*/ 1516566 w 3163229"/>
              <a:gd name="connsiteY4" fmla="*/ 1176454 h 3964259"/>
              <a:gd name="connsiteX5" fmla="*/ 2932771 w 3163229"/>
              <a:gd name="connsiteY5" fmla="*/ 2849137 h 3964259"/>
              <a:gd name="connsiteX6" fmla="*/ 2899317 w 3163229"/>
              <a:gd name="connsiteY6" fmla="*/ 3356517 h 3964259"/>
              <a:gd name="connsiteX7" fmla="*/ 2213518 w 3163229"/>
              <a:gd name="connsiteY7" fmla="*/ 3280317 h 3964259"/>
              <a:gd name="connsiteX8" fmla="*/ 1170878 w 3163229"/>
              <a:gd name="connsiteY8" fmla="*/ 1923585 h 3964259"/>
              <a:gd name="connsiteX9" fmla="*/ 1471961 w 3163229"/>
              <a:gd name="connsiteY9" fmla="*/ 3362093 h 3964259"/>
              <a:gd name="connsiteX10" fmla="*/ 345688 w 3163229"/>
              <a:gd name="connsiteY10" fmla="*/ 3484756 h 3964259"/>
              <a:gd name="connsiteX11" fmla="*/ 390293 w 3163229"/>
              <a:gd name="connsiteY11" fmla="*/ 496229 h 3964259"/>
              <a:gd name="connsiteX0" fmla="*/ 390293 w 3139068"/>
              <a:gd name="connsiteY0" fmla="*/ 496229 h 3964259"/>
              <a:gd name="connsiteX1" fmla="*/ 2687444 w 3139068"/>
              <a:gd name="connsiteY1" fmla="*/ 507380 h 3964259"/>
              <a:gd name="connsiteX2" fmla="*/ 3100039 w 3139068"/>
              <a:gd name="connsiteY2" fmla="*/ 964580 h 3964259"/>
              <a:gd name="connsiteX3" fmla="*/ 2598234 w 3139068"/>
              <a:gd name="connsiteY3" fmla="*/ 1287966 h 3964259"/>
              <a:gd name="connsiteX4" fmla="*/ 1516566 w 3139068"/>
              <a:gd name="connsiteY4" fmla="*/ 1176454 h 3964259"/>
              <a:gd name="connsiteX5" fmla="*/ 2823118 w 3139068"/>
              <a:gd name="connsiteY5" fmla="*/ 2746917 h 3964259"/>
              <a:gd name="connsiteX6" fmla="*/ 2899317 w 3139068"/>
              <a:gd name="connsiteY6" fmla="*/ 3356517 h 3964259"/>
              <a:gd name="connsiteX7" fmla="*/ 2213518 w 3139068"/>
              <a:gd name="connsiteY7" fmla="*/ 3280317 h 3964259"/>
              <a:gd name="connsiteX8" fmla="*/ 1170878 w 3139068"/>
              <a:gd name="connsiteY8" fmla="*/ 1923585 h 3964259"/>
              <a:gd name="connsiteX9" fmla="*/ 1471961 w 3139068"/>
              <a:gd name="connsiteY9" fmla="*/ 3362093 h 3964259"/>
              <a:gd name="connsiteX10" fmla="*/ 345688 w 3139068"/>
              <a:gd name="connsiteY10" fmla="*/ 3484756 h 3964259"/>
              <a:gd name="connsiteX11" fmla="*/ 390293 w 3139068"/>
              <a:gd name="connsiteY11" fmla="*/ 496229 h 3964259"/>
              <a:gd name="connsiteX0" fmla="*/ 390293 w 3139068"/>
              <a:gd name="connsiteY0" fmla="*/ 496229 h 3936071"/>
              <a:gd name="connsiteX1" fmla="*/ 2687444 w 3139068"/>
              <a:gd name="connsiteY1" fmla="*/ 507380 h 3936071"/>
              <a:gd name="connsiteX2" fmla="*/ 3100039 w 3139068"/>
              <a:gd name="connsiteY2" fmla="*/ 964580 h 3936071"/>
              <a:gd name="connsiteX3" fmla="*/ 2598234 w 3139068"/>
              <a:gd name="connsiteY3" fmla="*/ 1287966 h 3936071"/>
              <a:gd name="connsiteX4" fmla="*/ 1516566 w 3139068"/>
              <a:gd name="connsiteY4" fmla="*/ 1176454 h 3936071"/>
              <a:gd name="connsiteX5" fmla="*/ 2823118 w 3139068"/>
              <a:gd name="connsiteY5" fmla="*/ 2746917 h 3936071"/>
              <a:gd name="connsiteX6" fmla="*/ 2899317 w 3139068"/>
              <a:gd name="connsiteY6" fmla="*/ 3356517 h 3936071"/>
              <a:gd name="connsiteX7" fmla="*/ 2213518 w 3139068"/>
              <a:gd name="connsiteY7" fmla="*/ 3280317 h 3936071"/>
              <a:gd name="connsiteX8" fmla="*/ 1170878 w 3139068"/>
              <a:gd name="connsiteY8" fmla="*/ 1923585 h 3936071"/>
              <a:gd name="connsiteX9" fmla="*/ 1222918 w 3139068"/>
              <a:gd name="connsiteY9" fmla="*/ 3204117 h 3936071"/>
              <a:gd name="connsiteX10" fmla="*/ 345688 w 3139068"/>
              <a:gd name="connsiteY10" fmla="*/ 3484756 h 3936071"/>
              <a:gd name="connsiteX11" fmla="*/ 390293 w 3139068"/>
              <a:gd name="connsiteY11" fmla="*/ 496229 h 3936071"/>
              <a:gd name="connsiteX0" fmla="*/ 383788 w 3132563"/>
              <a:gd name="connsiteY0" fmla="*/ 449456 h 3608659"/>
              <a:gd name="connsiteX1" fmla="*/ 2680939 w 3132563"/>
              <a:gd name="connsiteY1" fmla="*/ 460607 h 3608659"/>
              <a:gd name="connsiteX2" fmla="*/ 3093534 w 3132563"/>
              <a:gd name="connsiteY2" fmla="*/ 917807 h 3608659"/>
              <a:gd name="connsiteX3" fmla="*/ 2591729 w 3132563"/>
              <a:gd name="connsiteY3" fmla="*/ 1241193 h 3608659"/>
              <a:gd name="connsiteX4" fmla="*/ 1510061 w 3132563"/>
              <a:gd name="connsiteY4" fmla="*/ 1129681 h 3608659"/>
              <a:gd name="connsiteX5" fmla="*/ 2816613 w 3132563"/>
              <a:gd name="connsiteY5" fmla="*/ 2700144 h 3608659"/>
              <a:gd name="connsiteX6" fmla="*/ 2892812 w 3132563"/>
              <a:gd name="connsiteY6" fmla="*/ 3309744 h 3608659"/>
              <a:gd name="connsiteX7" fmla="*/ 2207013 w 3132563"/>
              <a:gd name="connsiteY7" fmla="*/ 3233544 h 3608659"/>
              <a:gd name="connsiteX8" fmla="*/ 1164373 w 3132563"/>
              <a:gd name="connsiteY8" fmla="*/ 1876812 h 3608659"/>
              <a:gd name="connsiteX9" fmla="*/ 1216413 w 3132563"/>
              <a:gd name="connsiteY9" fmla="*/ 3157344 h 3608659"/>
              <a:gd name="connsiteX10" fmla="*/ 378213 w 3132563"/>
              <a:gd name="connsiteY10" fmla="*/ 3157344 h 3608659"/>
              <a:gd name="connsiteX11" fmla="*/ 383788 w 3132563"/>
              <a:gd name="connsiteY11" fmla="*/ 449456 h 3608659"/>
              <a:gd name="connsiteX0" fmla="*/ 383788 w 3132563"/>
              <a:gd name="connsiteY0" fmla="*/ 449456 h 3621359"/>
              <a:gd name="connsiteX1" fmla="*/ 2680939 w 3132563"/>
              <a:gd name="connsiteY1" fmla="*/ 460607 h 3621359"/>
              <a:gd name="connsiteX2" fmla="*/ 3093534 w 3132563"/>
              <a:gd name="connsiteY2" fmla="*/ 917807 h 3621359"/>
              <a:gd name="connsiteX3" fmla="*/ 2591729 w 3132563"/>
              <a:gd name="connsiteY3" fmla="*/ 1241193 h 3621359"/>
              <a:gd name="connsiteX4" fmla="*/ 1510061 w 3132563"/>
              <a:gd name="connsiteY4" fmla="*/ 1129681 h 3621359"/>
              <a:gd name="connsiteX5" fmla="*/ 2816613 w 3132563"/>
              <a:gd name="connsiteY5" fmla="*/ 2700144 h 3621359"/>
              <a:gd name="connsiteX6" fmla="*/ 2892812 w 3132563"/>
              <a:gd name="connsiteY6" fmla="*/ 3309744 h 3621359"/>
              <a:gd name="connsiteX7" fmla="*/ 2207013 w 3132563"/>
              <a:gd name="connsiteY7" fmla="*/ 3233544 h 3621359"/>
              <a:gd name="connsiteX8" fmla="*/ 1164373 w 3132563"/>
              <a:gd name="connsiteY8" fmla="*/ 1876812 h 3621359"/>
              <a:gd name="connsiteX9" fmla="*/ 1064013 w 3132563"/>
              <a:gd name="connsiteY9" fmla="*/ 3233544 h 3621359"/>
              <a:gd name="connsiteX10" fmla="*/ 378213 w 3132563"/>
              <a:gd name="connsiteY10" fmla="*/ 3157344 h 3621359"/>
              <a:gd name="connsiteX11" fmla="*/ 383788 w 3132563"/>
              <a:gd name="connsiteY11" fmla="*/ 449456 h 3621359"/>
              <a:gd name="connsiteX0" fmla="*/ 383788 w 3050167"/>
              <a:gd name="connsiteY0" fmla="*/ 449456 h 3484756"/>
              <a:gd name="connsiteX1" fmla="*/ 2610314 w 3050167"/>
              <a:gd name="connsiteY1" fmla="*/ 343519 h 3484756"/>
              <a:gd name="connsiteX2" fmla="*/ 3022909 w 3050167"/>
              <a:gd name="connsiteY2" fmla="*/ 800719 h 3484756"/>
              <a:gd name="connsiteX3" fmla="*/ 2521104 w 3050167"/>
              <a:gd name="connsiteY3" fmla="*/ 1124105 h 3484756"/>
              <a:gd name="connsiteX4" fmla="*/ 1439436 w 3050167"/>
              <a:gd name="connsiteY4" fmla="*/ 1012593 h 3484756"/>
              <a:gd name="connsiteX5" fmla="*/ 2745988 w 3050167"/>
              <a:gd name="connsiteY5" fmla="*/ 2583056 h 3484756"/>
              <a:gd name="connsiteX6" fmla="*/ 2822187 w 3050167"/>
              <a:gd name="connsiteY6" fmla="*/ 3192656 h 3484756"/>
              <a:gd name="connsiteX7" fmla="*/ 2136388 w 3050167"/>
              <a:gd name="connsiteY7" fmla="*/ 3116456 h 3484756"/>
              <a:gd name="connsiteX8" fmla="*/ 1093748 w 3050167"/>
              <a:gd name="connsiteY8" fmla="*/ 1759724 h 3484756"/>
              <a:gd name="connsiteX9" fmla="*/ 993388 w 3050167"/>
              <a:gd name="connsiteY9" fmla="*/ 3116456 h 3484756"/>
              <a:gd name="connsiteX10" fmla="*/ 307588 w 3050167"/>
              <a:gd name="connsiteY10" fmla="*/ 3040256 h 3484756"/>
              <a:gd name="connsiteX11" fmla="*/ 383788 w 3050167"/>
              <a:gd name="connsiteY11" fmla="*/ 449456 h 3484756"/>
              <a:gd name="connsiteX0" fmla="*/ 383788 w 3050167"/>
              <a:gd name="connsiteY0" fmla="*/ 209705 h 3245005"/>
              <a:gd name="connsiteX1" fmla="*/ 2610314 w 3050167"/>
              <a:gd name="connsiteY1" fmla="*/ 103768 h 3245005"/>
              <a:gd name="connsiteX2" fmla="*/ 3022909 w 3050167"/>
              <a:gd name="connsiteY2" fmla="*/ 560968 h 3245005"/>
              <a:gd name="connsiteX3" fmla="*/ 2521104 w 3050167"/>
              <a:gd name="connsiteY3" fmla="*/ 884354 h 3245005"/>
              <a:gd name="connsiteX4" fmla="*/ 1439436 w 3050167"/>
              <a:gd name="connsiteY4" fmla="*/ 772842 h 3245005"/>
              <a:gd name="connsiteX5" fmla="*/ 2745988 w 3050167"/>
              <a:gd name="connsiteY5" fmla="*/ 2343305 h 3245005"/>
              <a:gd name="connsiteX6" fmla="*/ 2822187 w 3050167"/>
              <a:gd name="connsiteY6" fmla="*/ 2952905 h 3245005"/>
              <a:gd name="connsiteX7" fmla="*/ 2136388 w 3050167"/>
              <a:gd name="connsiteY7" fmla="*/ 2876705 h 3245005"/>
              <a:gd name="connsiteX8" fmla="*/ 1093748 w 3050167"/>
              <a:gd name="connsiteY8" fmla="*/ 1519973 h 3245005"/>
              <a:gd name="connsiteX9" fmla="*/ 993388 w 3050167"/>
              <a:gd name="connsiteY9" fmla="*/ 2876705 h 3245005"/>
              <a:gd name="connsiteX10" fmla="*/ 307588 w 3050167"/>
              <a:gd name="connsiteY10" fmla="*/ 2800505 h 3245005"/>
              <a:gd name="connsiteX11" fmla="*/ 383788 w 3050167"/>
              <a:gd name="connsiteY11" fmla="*/ 209705 h 3245005"/>
              <a:gd name="connsiteX0" fmla="*/ 251832 w 2918211"/>
              <a:gd name="connsiteY0" fmla="*/ 209705 h 3245005"/>
              <a:gd name="connsiteX1" fmla="*/ 2478358 w 2918211"/>
              <a:gd name="connsiteY1" fmla="*/ 103768 h 3245005"/>
              <a:gd name="connsiteX2" fmla="*/ 2890953 w 2918211"/>
              <a:gd name="connsiteY2" fmla="*/ 560968 h 3245005"/>
              <a:gd name="connsiteX3" fmla="*/ 2389148 w 2918211"/>
              <a:gd name="connsiteY3" fmla="*/ 884354 h 3245005"/>
              <a:gd name="connsiteX4" fmla="*/ 1307480 w 2918211"/>
              <a:gd name="connsiteY4" fmla="*/ 772842 h 3245005"/>
              <a:gd name="connsiteX5" fmla="*/ 2614032 w 2918211"/>
              <a:gd name="connsiteY5" fmla="*/ 2343305 h 3245005"/>
              <a:gd name="connsiteX6" fmla="*/ 2690231 w 2918211"/>
              <a:gd name="connsiteY6" fmla="*/ 2952905 h 3245005"/>
              <a:gd name="connsiteX7" fmla="*/ 2004432 w 2918211"/>
              <a:gd name="connsiteY7" fmla="*/ 2876705 h 3245005"/>
              <a:gd name="connsiteX8" fmla="*/ 961792 w 2918211"/>
              <a:gd name="connsiteY8" fmla="*/ 1519973 h 3245005"/>
              <a:gd name="connsiteX9" fmla="*/ 861432 w 2918211"/>
              <a:gd name="connsiteY9" fmla="*/ 2876705 h 3245005"/>
              <a:gd name="connsiteX10" fmla="*/ 175632 w 2918211"/>
              <a:gd name="connsiteY10" fmla="*/ 2800505 h 3245005"/>
              <a:gd name="connsiteX11" fmla="*/ 251832 w 2918211"/>
              <a:gd name="connsiteY11" fmla="*/ 209705 h 324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8211" h="3245005">
                <a:moveTo>
                  <a:pt x="251832" y="209705"/>
                </a:moveTo>
                <a:cubicBezTo>
                  <a:pt x="440474" y="0"/>
                  <a:pt x="2038505" y="45224"/>
                  <a:pt x="2478358" y="103768"/>
                </a:cubicBezTo>
                <a:cubicBezTo>
                  <a:pt x="2918211" y="162312"/>
                  <a:pt x="2905821" y="430870"/>
                  <a:pt x="2890953" y="560968"/>
                </a:cubicBezTo>
                <a:cubicBezTo>
                  <a:pt x="2876085" y="691066"/>
                  <a:pt x="2653060" y="849042"/>
                  <a:pt x="2389148" y="884354"/>
                </a:cubicBezTo>
                <a:cubicBezTo>
                  <a:pt x="2125236" y="919666"/>
                  <a:pt x="1269999" y="529684"/>
                  <a:pt x="1307480" y="772842"/>
                </a:cubicBezTo>
                <a:cubicBezTo>
                  <a:pt x="1344961" y="1016000"/>
                  <a:pt x="2383574" y="1979961"/>
                  <a:pt x="2614032" y="2343305"/>
                </a:cubicBezTo>
                <a:cubicBezTo>
                  <a:pt x="2844490" y="2706649"/>
                  <a:pt x="2791831" y="2864005"/>
                  <a:pt x="2690231" y="2952905"/>
                </a:cubicBezTo>
                <a:cubicBezTo>
                  <a:pt x="2588631" y="3041805"/>
                  <a:pt x="2292505" y="3115527"/>
                  <a:pt x="2004432" y="2876705"/>
                </a:cubicBezTo>
                <a:cubicBezTo>
                  <a:pt x="1716359" y="2637883"/>
                  <a:pt x="1152292" y="1519973"/>
                  <a:pt x="961792" y="1519973"/>
                </a:cubicBezTo>
                <a:cubicBezTo>
                  <a:pt x="771292" y="1519973"/>
                  <a:pt x="992459" y="2663283"/>
                  <a:pt x="861432" y="2876705"/>
                </a:cubicBezTo>
                <a:cubicBezTo>
                  <a:pt x="730405" y="3090127"/>
                  <a:pt x="277232" y="3245005"/>
                  <a:pt x="175632" y="2800505"/>
                </a:cubicBezTo>
                <a:cubicBezTo>
                  <a:pt x="74032" y="2356005"/>
                  <a:pt x="0" y="517912"/>
                  <a:pt x="251832" y="209705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209800" y="3886200"/>
            <a:ext cx="5410200" cy="2743200"/>
            <a:chOff x="2362200" y="4038600"/>
            <a:chExt cx="5410200" cy="2743200"/>
          </a:xfrm>
        </p:grpSpPr>
        <p:sp>
          <p:nvSpPr>
            <p:cNvPr id="42" name="Oval 41"/>
            <p:cNvSpPr/>
            <p:nvPr/>
          </p:nvSpPr>
          <p:spPr>
            <a:xfrm>
              <a:off x="2362200" y="4038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191000" y="4038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019800" y="4038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315200" y="5181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362200" y="6324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191000" y="6324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019800" y="6324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Graph-Parallel</a:t>
            </a:r>
            <a:r>
              <a:rPr lang="en-US" dirty="0" smtClean="0"/>
              <a:t>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228599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A user-defined</a:t>
            </a:r>
            <a:r>
              <a:rPr lang="en-US" sz="2800" b="1" dirty="0" smtClean="0">
                <a:solidFill>
                  <a:schemeClr val="tx2"/>
                </a:solidFill>
              </a:rPr>
              <a:t> Vertex-Program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runs on each vertex</a:t>
            </a:r>
            <a:endParaRPr lang="en-US" sz="2800" b="1" dirty="0" smtClean="0"/>
          </a:p>
          <a:p>
            <a:r>
              <a:rPr lang="en-US" sz="2800" b="1" dirty="0" smtClean="0"/>
              <a:t>Graph</a:t>
            </a:r>
            <a:r>
              <a:rPr lang="en-US" sz="2400" dirty="0" smtClean="0"/>
              <a:t> constrains </a:t>
            </a:r>
            <a:r>
              <a:rPr lang="en-US" sz="2400" b="1" dirty="0" smtClean="0"/>
              <a:t>interaction</a:t>
            </a:r>
            <a:r>
              <a:rPr lang="en-US" sz="2400" dirty="0" smtClean="0"/>
              <a:t> along edges</a:t>
            </a:r>
          </a:p>
          <a:p>
            <a:pPr lvl="1"/>
            <a:r>
              <a:rPr lang="en-US" sz="2000" dirty="0" smtClean="0"/>
              <a:t>Using </a:t>
            </a:r>
            <a:r>
              <a:rPr lang="en-US" sz="2000" b="1" dirty="0" smtClean="0"/>
              <a:t>messages  </a:t>
            </a:r>
            <a:r>
              <a:rPr lang="en-US" sz="2000" dirty="0" smtClean="0">
                <a:solidFill>
                  <a:srgbClr val="1F497D"/>
                </a:solidFill>
              </a:rPr>
              <a:t>(e.g. </a:t>
            </a:r>
            <a:r>
              <a:rPr lang="en-US" sz="2400" b="1" dirty="0" err="1" smtClean="0">
                <a:solidFill>
                  <a:srgbClr val="1F497D"/>
                </a:solidFill>
              </a:rPr>
              <a:t>Pregel</a:t>
            </a:r>
            <a:r>
              <a:rPr lang="en-US" sz="2000" b="1" dirty="0">
                <a:solidFill>
                  <a:srgbClr val="1F497D"/>
                </a:solidFill>
              </a:rPr>
              <a:t> </a:t>
            </a:r>
            <a:r>
              <a:rPr lang="en-US" sz="2000" dirty="0" smtClean="0">
                <a:solidFill>
                  <a:srgbClr val="1F497D"/>
                </a:solidFill>
              </a:rPr>
              <a:t>[PODC</a:t>
            </a:r>
            <a:r>
              <a:rPr lang="en-US" sz="2000" dirty="0">
                <a:solidFill>
                  <a:srgbClr val="1F497D"/>
                </a:solidFill>
              </a:rPr>
              <a:t>’09, SIGMOD’</a:t>
            </a:r>
            <a:r>
              <a:rPr lang="en-US" sz="2000" dirty="0" smtClean="0">
                <a:solidFill>
                  <a:srgbClr val="1F497D"/>
                </a:solidFill>
              </a:rPr>
              <a:t>10])</a:t>
            </a:r>
            <a:endParaRPr lang="en-US" sz="2000" b="1" dirty="0" smtClean="0">
              <a:solidFill>
                <a:srgbClr val="1F497D"/>
              </a:solidFill>
            </a:endParaRPr>
          </a:p>
          <a:p>
            <a:pPr lvl="1"/>
            <a:r>
              <a:rPr lang="en-US" sz="2000" dirty="0" smtClean="0"/>
              <a:t>Through </a:t>
            </a:r>
            <a:r>
              <a:rPr lang="en-US" sz="2000" b="1" dirty="0" smtClean="0"/>
              <a:t>shared state </a:t>
            </a:r>
            <a:r>
              <a:rPr lang="en-US" sz="2000" dirty="0" smtClean="0">
                <a:solidFill>
                  <a:srgbClr val="1F497D"/>
                </a:solidFill>
              </a:rPr>
              <a:t>(e.g., </a:t>
            </a:r>
            <a:r>
              <a:rPr lang="en-US" sz="2400" b="1" dirty="0" err="1" smtClean="0">
                <a:solidFill>
                  <a:srgbClr val="1F497D"/>
                </a:solidFill>
              </a:rPr>
              <a:t>GraphLab</a:t>
            </a:r>
            <a:r>
              <a:rPr lang="en-US" sz="2000" b="1" dirty="0">
                <a:solidFill>
                  <a:srgbClr val="1F497D"/>
                </a:solidFill>
              </a:rPr>
              <a:t> </a:t>
            </a:r>
            <a:r>
              <a:rPr lang="en-US" sz="2000" dirty="0">
                <a:solidFill>
                  <a:srgbClr val="1F497D"/>
                </a:solidFill>
              </a:rPr>
              <a:t>[</a:t>
            </a:r>
            <a:r>
              <a:rPr lang="en-US" sz="2000" dirty="0" smtClean="0">
                <a:solidFill>
                  <a:srgbClr val="1F497D"/>
                </a:solidFill>
              </a:rPr>
              <a:t>UAI</a:t>
            </a:r>
            <a:r>
              <a:rPr lang="en-US" sz="2000" dirty="0">
                <a:solidFill>
                  <a:srgbClr val="1F497D"/>
                </a:solidFill>
              </a:rPr>
              <a:t>’10, VLDB’</a:t>
            </a:r>
            <a:r>
              <a:rPr lang="en-US" sz="2000" dirty="0" smtClean="0">
                <a:solidFill>
                  <a:srgbClr val="1F497D"/>
                </a:solidFill>
              </a:rPr>
              <a:t>12])</a:t>
            </a:r>
            <a:endParaRPr lang="en-US" sz="2000" b="1" dirty="0" smtClean="0">
              <a:solidFill>
                <a:srgbClr val="1F497D"/>
              </a:solidFill>
            </a:endParaRPr>
          </a:p>
          <a:p>
            <a:r>
              <a:rPr lang="en-US" sz="2400" b="1" dirty="0" smtClean="0"/>
              <a:t>Parallelism</a:t>
            </a:r>
            <a:r>
              <a:rPr lang="en-US" sz="2400" dirty="0" smtClean="0"/>
              <a:t>: </a:t>
            </a:r>
            <a:r>
              <a:rPr lang="en-US" sz="2400" dirty="0"/>
              <a:t>r</a:t>
            </a:r>
            <a:r>
              <a:rPr lang="en-US" sz="2400" dirty="0" smtClean="0"/>
              <a:t>un multiple vertex programs simultaneously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209800" y="3886200"/>
            <a:ext cx="5410200" cy="2743200"/>
            <a:chOff x="2209800" y="3886200"/>
            <a:chExt cx="5410200" cy="2743200"/>
          </a:xfrm>
        </p:grpSpPr>
        <p:cxnSp>
          <p:nvCxnSpPr>
            <p:cNvPr id="13" name="Straight Connector 12"/>
            <p:cNvCxnSpPr>
              <a:stCxn id="4" idx="6"/>
              <a:endCxn id="6" idx="2"/>
            </p:cNvCxnSpPr>
            <p:nvPr/>
          </p:nvCxnSpPr>
          <p:spPr>
            <a:xfrm>
              <a:off x="2667000" y="4114800"/>
              <a:ext cx="1371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6"/>
              <a:endCxn id="7" idx="2"/>
            </p:cNvCxnSpPr>
            <p:nvPr/>
          </p:nvCxnSpPr>
          <p:spPr>
            <a:xfrm>
              <a:off x="4495800" y="4114800"/>
              <a:ext cx="1371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6"/>
              <a:endCxn id="10" idx="2"/>
            </p:cNvCxnSpPr>
            <p:nvPr/>
          </p:nvCxnSpPr>
          <p:spPr>
            <a:xfrm>
              <a:off x="2667000" y="6400800"/>
              <a:ext cx="1371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0" idx="6"/>
              <a:endCxn id="11" idx="2"/>
            </p:cNvCxnSpPr>
            <p:nvPr/>
          </p:nvCxnSpPr>
          <p:spPr>
            <a:xfrm>
              <a:off x="4495800" y="6400800"/>
              <a:ext cx="1371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0"/>
              <a:endCxn id="7" idx="4"/>
            </p:cNvCxnSpPr>
            <p:nvPr/>
          </p:nvCxnSpPr>
          <p:spPr>
            <a:xfrm flipV="1">
              <a:off x="6096000" y="4343400"/>
              <a:ext cx="0" cy="1828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4" idx="5"/>
              <a:endCxn id="10" idx="1"/>
            </p:cNvCxnSpPr>
            <p:nvPr/>
          </p:nvCxnSpPr>
          <p:spPr>
            <a:xfrm>
              <a:off x="2600045" y="4276445"/>
              <a:ext cx="1505510" cy="19627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4" idx="4"/>
              <a:endCxn id="9" idx="0"/>
            </p:cNvCxnSpPr>
            <p:nvPr/>
          </p:nvCxnSpPr>
          <p:spPr>
            <a:xfrm>
              <a:off x="2438400" y="4343400"/>
              <a:ext cx="0" cy="1828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0" idx="0"/>
              <a:endCxn id="6" idx="4"/>
            </p:cNvCxnSpPr>
            <p:nvPr/>
          </p:nvCxnSpPr>
          <p:spPr>
            <a:xfrm flipV="1">
              <a:off x="4267200" y="4343400"/>
              <a:ext cx="0" cy="1828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7" idx="5"/>
              <a:endCxn id="8" idx="1"/>
            </p:cNvCxnSpPr>
            <p:nvPr/>
          </p:nvCxnSpPr>
          <p:spPr>
            <a:xfrm>
              <a:off x="6257645" y="4276445"/>
              <a:ext cx="972110" cy="8197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1" idx="7"/>
              <a:endCxn id="8" idx="3"/>
            </p:cNvCxnSpPr>
            <p:nvPr/>
          </p:nvCxnSpPr>
          <p:spPr>
            <a:xfrm flipV="1">
              <a:off x="6257645" y="5419445"/>
              <a:ext cx="972110" cy="8197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6" idx="5"/>
              <a:endCxn id="11" idx="1"/>
            </p:cNvCxnSpPr>
            <p:nvPr/>
          </p:nvCxnSpPr>
          <p:spPr>
            <a:xfrm>
              <a:off x="4428845" y="4276445"/>
              <a:ext cx="1505510" cy="19627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2209800" y="3886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038600" y="3886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867400" y="3886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162800" y="5029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09800" y="6172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038600" y="6172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67400" y="6172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514600" y="3810000"/>
            <a:ext cx="1219200" cy="1752600"/>
            <a:chOff x="2514600" y="3810000"/>
            <a:chExt cx="1219200" cy="1752600"/>
          </a:xfrm>
        </p:grpSpPr>
        <p:grpSp>
          <p:nvGrpSpPr>
            <p:cNvPr id="53" name="Group 52"/>
            <p:cNvGrpSpPr/>
            <p:nvPr/>
          </p:nvGrpSpPr>
          <p:grpSpPr>
            <a:xfrm>
              <a:off x="2895600" y="3810000"/>
              <a:ext cx="838200" cy="190500"/>
              <a:chOff x="838200" y="4800600"/>
              <a:chExt cx="838200" cy="190500"/>
            </a:xfrm>
          </p:grpSpPr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5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36" name="Rectangle 35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 rot="3089847">
              <a:off x="2888151" y="4711628"/>
              <a:ext cx="838200" cy="190500"/>
              <a:chOff x="838200" y="4800600"/>
              <a:chExt cx="838200" cy="190500"/>
            </a:xfrm>
          </p:grpSpPr>
          <p:cxnSp>
            <p:nvCxnSpPr>
              <p:cNvPr id="55" name="Straight Arrow Connector 54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6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57" name="Rectangle 56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 rot="5400000">
              <a:off x="2190750" y="5048250"/>
              <a:ext cx="838200" cy="190500"/>
              <a:chOff x="838200" y="4800600"/>
              <a:chExt cx="838200" cy="190500"/>
            </a:xfrm>
          </p:grpSpPr>
          <p:cxnSp>
            <p:nvCxnSpPr>
              <p:cNvPr id="60" name="Straight Arrow Connector 59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1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62" name="Rectangle 61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</p:grpSp>
      <p:sp>
        <p:nvSpPr>
          <p:cNvPr id="86" name="Oval 85"/>
          <p:cNvSpPr/>
          <p:nvPr/>
        </p:nvSpPr>
        <p:spPr>
          <a:xfrm>
            <a:off x="7174241" y="5029200"/>
            <a:ext cx="457200" cy="4572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209800" y="3888663"/>
            <a:ext cx="457200" cy="4572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5" grpId="0" animBg="1"/>
      <p:bldP spid="3" grpId="0" uiExpand="1" build="p" bldLvl="2"/>
      <p:bldP spid="86" grpId="0" animBg="1"/>
      <p:bldP spid="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Data-Parallel vs. Graph-Parallel Tasks</a:t>
            </a:r>
            <a:endParaRPr lang="en-US" sz="4000" dirty="0"/>
          </a:p>
        </p:txBody>
      </p:sp>
      <p:sp>
        <p:nvSpPr>
          <p:cNvPr id="5" name="Left-Right Arrow 4"/>
          <p:cNvSpPr/>
          <p:nvPr/>
        </p:nvSpPr>
        <p:spPr bwMode="auto">
          <a:xfrm>
            <a:off x="304800" y="1667087"/>
            <a:ext cx="8610600" cy="957229"/>
          </a:xfrm>
          <a:prstGeom prst="leftRightArrow">
            <a:avLst>
              <a:gd name="adj1" fmla="val 64701"/>
              <a:gd name="adj2" fmla="val 50000"/>
            </a:avLst>
          </a:prstGeom>
          <a:gradFill flip="none" rotWithShape="1">
            <a:gsLst>
              <a:gs pos="0">
                <a:schemeClr val="bg1"/>
              </a:gs>
              <a:gs pos="82000">
                <a:schemeClr val="accent2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Data-Parallel      </a:t>
            </a:r>
            <a:r>
              <a:rPr lang="en-US" sz="2800" dirty="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                     </a:t>
            </a:r>
            <a:r>
              <a:rPr lang="en-US" sz="2800" dirty="0">
                <a:solidFill>
                  <a:prstClr val="white"/>
                </a:solidFill>
                <a:latin typeface="Tahoma" pitchFamily="34" charset="0"/>
                <a:ea typeface="ＭＳ Ｐゴシック" pitchFamily="-111" charset="-128"/>
              </a:rPr>
              <a:t>Graph-Parallel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0659" y="3505705"/>
            <a:ext cx="30407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Feature Extraction</a:t>
            </a:r>
          </a:p>
          <a:p>
            <a:pPr algn="ctr" defTabSz="914400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Summary Statistics</a:t>
            </a:r>
          </a:p>
          <a:p>
            <a:pPr algn="ctr" defTabSz="914400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Graph Construction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3409" y="2624316"/>
            <a:ext cx="2840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Map-Reduce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8228" y="3429000"/>
            <a:ext cx="43009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PageRank</a:t>
            </a:r>
          </a:p>
          <a:p>
            <a:pPr algn="ctr"/>
            <a:r>
              <a:rPr lang="en-US" sz="2800" dirty="0"/>
              <a:t>Community </a:t>
            </a:r>
            <a:r>
              <a:rPr lang="en-US" sz="2800" dirty="0" smtClean="0"/>
              <a:t>Detection</a:t>
            </a:r>
          </a:p>
          <a:p>
            <a:pPr algn="ctr"/>
            <a:r>
              <a:rPr lang="en-US" sz="2800" dirty="0" smtClean="0"/>
              <a:t>Shortest-Path</a:t>
            </a:r>
          </a:p>
          <a:p>
            <a:pPr algn="ctr"/>
            <a:r>
              <a:rPr lang="en-US" sz="2800" dirty="0" smtClean="0"/>
              <a:t>Interest Prediction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2624316"/>
            <a:ext cx="4097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Calibri"/>
                <a:cs typeface="Calibri"/>
              </a:rPr>
              <a:t>GraphLab</a:t>
            </a:r>
            <a:r>
              <a:rPr lang="en-US" sz="4000" dirty="0" smtClean="0">
                <a:latin typeface="Calibri"/>
                <a:cs typeface="Calibri"/>
              </a:rPr>
              <a:t> &amp; </a:t>
            </a:r>
            <a:r>
              <a:rPr lang="en-US" sz="4000" dirty="0" err="1" smtClean="0">
                <a:latin typeface="Calibri"/>
                <a:cs typeface="Calibri"/>
              </a:rPr>
              <a:t>Pregel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77120" y="1440544"/>
            <a:ext cx="5055809" cy="4426856"/>
          </a:xfrm>
          <a:custGeom>
            <a:avLst/>
            <a:gdLst>
              <a:gd name="connsiteX0" fmla="*/ 0 w 5140476"/>
              <a:gd name="connsiteY0" fmla="*/ 338667 h 5721047"/>
              <a:gd name="connsiteX1" fmla="*/ 411238 w 5140476"/>
              <a:gd name="connsiteY1" fmla="*/ 1306286 h 5721047"/>
              <a:gd name="connsiteX2" fmla="*/ 84667 w 5140476"/>
              <a:gd name="connsiteY2" fmla="*/ 1983619 h 5721047"/>
              <a:gd name="connsiteX3" fmla="*/ 423333 w 5140476"/>
              <a:gd name="connsiteY3" fmla="*/ 2660952 h 5721047"/>
              <a:gd name="connsiteX4" fmla="*/ 447524 w 5140476"/>
              <a:gd name="connsiteY4" fmla="*/ 5721047 h 5721047"/>
              <a:gd name="connsiteX5" fmla="*/ 5140476 w 5140476"/>
              <a:gd name="connsiteY5" fmla="*/ 5721047 h 5721047"/>
              <a:gd name="connsiteX6" fmla="*/ 5116286 w 5140476"/>
              <a:gd name="connsiteY6" fmla="*/ 0 h 5721047"/>
              <a:gd name="connsiteX0" fmla="*/ 0 w 5140476"/>
              <a:gd name="connsiteY0" fmla="*/ 0 h 5382380"/>
              <a:gd name="connsiteX1" fmla="*/ 411238 w 5140476"/>
              <a:gd name="connsiteY1" fmla="*/ 967619 h 5382380"/>
              <a:gd name="connsiteX2" fmla="*/ 84667 w 5140476"/>
              <a:gd name="connsiteY2" fmla="*/ 1644952 h 5382380"/>
              <a:gd name="connsiteX3" fmla="*/ 423333 w 5140476"/>
              <a:gd name="connsiteY3" fmla="*/ 2322285 h 5382380"/>
              <a:gd name="connsiteX4" fmla="*/ 447524 w 5140476"/>
              <a:gd name="connsiteY4" fmla="*/ 5382380 h 5382380"/>
              <a:gd name="connsiteX5" fmla="*/ 5140476 w 5140476"/>
              <a:gd name="connsiteY5" fmla="*/ 5382380 h 5382380"/>
              <a:gd name="connsiteX6" fmla="*/ 1 w 5140476"/>
              <a:gd name="connsiteY6" fmla="*/ 12095 h 5382380"/>
              <a:gd name="connsiteX0" fmla="*/ 0 w 5140476"/>
              <a:gd name="connsiteY0" fmla="*/ 84667 h 5467047"/>
              <a:gd name="connsiteX1" fmla="*/ 411238 w 5140476"/>
              <a:gd name="connsiteY1" fmla="*/ 1052286 h 5467047"/>
              <a:gd name="connsiteX2" fmla="*/ 84667 w 5140476"/>
              <a:gd name="connsiteY2" fmla="*/ 1729619 h 5467047"/>
              <a:gd name="connsiteX3" fmla="*/ 423333 w 5140476"/>
              <a:gd name="connsiteY3" fmla="*/ 2406952 h 5467047"/>
              <a:gd name="connsiteX4" fmla="*/ 447524 w 5140476"/>
              <a:gd name="connsiteY4" fmla="*/ 5467047 h 5467047"/>
              <a:gd name="connsiteX5" fmla="*/ 5140476 w 5140476"/>
              <a:gd name="connsiteY5" fmla="*/ 5467047 h 5467047"/>
              <a:gd name="connsiteX6" fmla="*/ 435429 w 5140476"/>
              <a:gd name="connsiteY6" fmla="*/ 0 h 5467047"/>
              <a:gd name="connsiteX0" fmla="*/ 12095 w 5152571"/>
              <a:gd name="connsiteY0" fmla="*/ 48381 h 5430761"/>
              <a:gd name="connsiteX1" fmla="*/ 423333 w 5152571"/>
              <a:gd name="connsiteY1" fmla="*/ 1016000 h 5430761"/>
              <a:gd name="connsiteX2" fmla="*/ 96762 w 5152571"/>
              <a:gd name="connsiteY2" fmla="*/ 1693333 h 5430761"/>
              <a:gd name="connsiteX3" fmla="*/ 435428 w 5152571"/>
              <a:gd name="connsiteY3" fmla="*/ 2370666 h 5430761"/>
              <a:gd name="connsiteX4" fmla="*/ 459619 w 5152571"/>
              <a:gd name="connsiteY4" fmla="*/ 5430761 h 5430761"/>
              <a:gd name="connsiteX5" fmla="*/ 5152571 w 5152571"/>
              <a:gd name="connsiteY5" fmla="*/ 5430761 h 5430761"/>
              <a:gd name="connsiteX6" fmla="*/ 0 w 5152571"/>
              <a:gd name="connsiteY6" fmla="*/ 0 h 5430761"/>
              <a:gd name="connsiteX0" fmla="*/ 0 w 5140476"/>
              <a:gd name="connsiteY0" fmla="*/ 0 h 5382380"/>
              <a:gd name="connsiteX1" fmla="*/ 411238 w 5140476"/>
              <a:gd name="connsiteY1" fmla="*/ 967619 h 5382380"/>
              <a:gd name="connsiteX2" fmla="*/ 84667 w 5140476"/>
              <a:gd name="connsiteY2" fmla="*/ 1644952 h 5382380"/>
              <a:gd name="connsiteX3" fmla="*/ 423333 w 5140476"/>
              <a:gd name="connsiteY3" fmla="*/ 2322285 h 5382380"/>
              <a:gd name="connsiteX4" fmla="*/ 447524 w 5140476"/>
              <a:gd name="connsiteY4" fmla="*/ 5382380 h 5382380"/>
              <a:gd name="connsiteX5" fmla="*/ 5140476 w 5140476"/>
              <a:gd name="connsiteY5" fmla="*/ 5382380 h 5382380"/>
              <a:gd name="connsiteX6" fmla="*/ 36286 w 5140476"/>
              <a:gd name="connsiteY6" fmla="*/ 12096 h 5382380"/>
              <a:gd name="connsiteX0" fmla="*/ 0 w 5140476"/>
              <a:gd name="connsiteY0" fmla="*/ 169333 h 5551713"/>
              <a:gd name="connsiteX1" fmla="*/ 411238 w 5140476"/>
              <a:gd name="connsiteY1" fmla="*/ 1136952 h 5551713"/>
              <a:gd name="connsiteX2" fmla="*/ 84667 w 5140476"/>
              <a:gd name="connsiteY2" fmla="*/ 1814285 h 5551713"/>
              <a:gd name="connsiteX3" fmla="*/ 423333 w 5140476"/>
              <a:gd name="connsiteY3" fmla="*/ 2491618 h 5551713"/>
              <a:gd name="connsiteX4" fmla="*/ 447524 w 5140476"/>
              <a:gd name="connsiteY4" fmla="*/ 5551713 h 5551713"/>
              <a:gd name="connsiteX5" fmla="*/ 5140476 w 5140476"/>
              <a:gd name="connsiteY5" fmla="*/ 5551713 h 5551713"/>
              <a:gd name="connsiteX6" fmla="*/ 447524 w 5140476"/>
              <a:gd name="connsiteY6" fmla="*/ 0 h 5551713"/>
              <a:gd name="connsiteX0" fmla="*/ 0 w 5140476"/>
              <a:gd name="connsiteY0" fmla="*/ 0 h 5382380"/>
              <a:gd name="connsiteX1" fmla="*/ 411238 w 5140476"/>
              <a:gd name="connsiteY1" fmla="*/ 967619 h 5382380"/>
              <a:gd name="connsiteX2" fmla="*/ 84667 w 5140476"/>
              <a:gd name="connsiteY2" fmla="*/ 1644952 h 5382380"/>
              <a:gd name="connsiteX3" fmla="*/ 423333 w 5140476"/>
              <a:gd name="connsiteY3" fmla="*/ 2322285 h 5382380"/>
              <a:gd name="connsiteX4" fmla="*/ 447524 w 5140476"/>
              <a:gd name="connsiteY4" fmla="*/ 5382380 h 5382380"/>
              <a:gd name="connsiteX5" fmla="*/ 5140476 w 5140476"/>
              <a:gd name="connsiteY5" fmla="*/ 5382380 h 5382380"/>
              <a:gd name="connsiteX6" fmla="*/ 24191 w 5140476"/>
              <a:gd name="connsiteY6" fmla="*/ 12096 h 5382380"/>
              <a:gd name="connsiteX0" fmla="*/ 0 w 5140476"/>
              <a:gd name="connsiteY0" fmla="*/ 229809 h 5612189"/>
              <a:gd name="connsiteX1" fmla="*/ 411238 w 5140476"/>
              <a:gd name="connsiteY1" fmla="*/ 1197428 h 5612189"/>
              <a:gd name="connsiteX2" fmla="*/ 84667 w 5140476"/>
              <a:gd name="connsiteY2" fmla="*/ 1874761 h 5612189"/>
              <a:gd name="connsiteX3" fmla="*/ 423333 w 5140476"/>
              <a:gd name="connsiteY3" fmla="*/ 2552094 h 5612189"/>
              <a:gd name="connsiteX4" fmla="*/ 447524 w 5140476"/>
              <a:gd name="connsiteY4" fmla="*/ 5612189 h 5612189"/>
              <a:gd name="connsiteX5" fmla="*/ 5140476 w 5140476"/>
              <a:gd name="connsiteY5" fmla="*/ 5612189 h 5612189"/>
              <a:gd name="connsiteX6" fmla="*/ 580572 w 5140476"/>
              <a:gd name="connsiteY6" fmla="*/ 0 h 5612189"/>
              <a:gd name="connsiteX0" fmla="*/ 12095 w 5152571"/>
              <a:gd name="connsiteY0" fmla="*/ 36285 h 5418665"/>
              <a:gd name="connsiteX1" fmla="*/ 423333 w 5152571"/>
              <a:gd name="connsiteY1" fmla="*/ 1003904 h 5418665"/>
              <a:gd name="connsiteX2" fmla="*/ 96762 w 5152571"/>
              <a:gd name="connsiteY2" fmla="*/ 1681237 h 5418665"/>
              <a:gd name="connsiteX3" fmla="*/ 435428 w 5152571"/>
              <a:gd name="connsiteY3" fmla="*/ 2358570 h 5418665"/>
              <a:gd name="connsiteX4" fmla="*/ 459619 w 5152571"/>
              <a:gd name="connsiteY4" fmla="*/ 5418665 h 5418665"/>
              <a:gd name="connsiteX5" fmla="*/ 5152571 w 5152571"/>
              <a:gd name="connsiteY5" fmla="*/ 5418665 h 5418665"/>
              <a:gd name="connsiteX6" fmla="*/ 0 w 5152571"/>
              <a:gd name="connsiteY6" fmla="*/ 0 h 5418665"/>
              <a:gd name="connsiteX0" fmla="*/ 0 w 5140476"/>
              <a:gd name="connsiteY0" fmla="*/ 145142 h 5527522"/>
              <a:gd name="connsiteX1" fmla="*/ 411238 w 5140476"/>
              <a:gd name="connsiteY1" fmla="*/ 1112761 h 5527522"/>
              <a:gd name="connsiteX2" fmla="*/ 84667 w 5140476"/>
              <a:gd name="connsiteY2" fmla="*/ 1790094 h 5527522"/>
              <a:gd name="connsiteX3" fmla="*/ 423333 w 5140476"/>
              <a:gd name="connsiteY3" fmla="*/ 2467427 h 5527522"/>
              <a:gd name="connsiteX4" fmla="*/ 447524 w 5140476"/>
              <a:gd name="connsiteY4" fmla="*/ 5527522 h 5527522"/>
              <a:gd name="connsiteX5" fmla="*/ 5140476 w 5140476"/>
              <a:gd name="connsiteY5" fmla="*/ 5527522 h 5527522"/>
              <a:gd name="connsiteX6" fmla="*/ 423333 w 5140476"/>
              <a:gd name="connsiteY6" fmla="*/ 0 h 5527522"/>
              <a:gd name="connsiteX0" fmla="*/ 0 w 5140476"/>
              <a:gd name="connsiteY0" fmla="*/ 12095 h 5394475"/>
              <a:gd name="connsiteX1" fmla="*/ 411238 w 5140476"/>
              <a:gd name="connsiteY1" fmla="*/ 979714 h 5394475"/>
              <a:gd name="connsiteX2" fmla="*/ 84667 w 5140476"/>
              <a:gd name="connsiteY2" fmla="*/ 1657047 h 5394475"/>
              <a:gd name="connsiteX3" fmla="*/ 423333 w 5140476"/>
              <a:gd name="connsiteY3" fmla="*/ 2334380 h 5394475"/>
              <a:gd name="connsiteX4" fmla="*/ 447524 w 5140476"/>
              <a:gd name="connsiteY4" fmla="*/ 5394475 h 5394475"/>
              <a:gd name="connsiteX5" fmla="*/ 5140476 w 5140476"/>
              <a:gd name="connsiteY5" fmla="*/ 5394475 h 5394475"/>
              <a:gd name="connsiteX6" fmla="*/ 520095 w 5140476"/>
              <a:gd name="connsiteY6" fmla="*/ 0 h 5394475"/>
              <a:gd name="connsiteX0" fmla="*/ 0 w 5164667"/>
              <a:gd name="connsiteY0" fmla="*/ 266095 h 5648475"/>
              <a:gd name="connsiteX1" fmla="*/ 411238 w 5164667"/>
              <a:gd name="connsiteY1" fmla="*/ 1233714 h 5648475"/>
              <a:gd name="connsiteX2" fmla="*/ 84667 w 5164667"/>
              <a:gd name="connsiteY2" fmla="*/ 1911047 h 5648475"/>
              <a:gd name="connsiteX3" fmla="*/ 423333 w 5164667"/>
              <a:gd name="connsiteY3" fmla="*/ 2588380 h 5648475"/>
              <a:gd name="connsiteX4" fmla="*/ 447524 w 5164667"/>
              <a:gd name="connsiteY4" fmla="*/ 5648475 h 5648475"/>
              <a:gd name="connsiteX5" fmla="*/ 5140476 w 5164667"/>
              <a:gd name="connsiteY5" fmla="*/ 5648475 h 5648475"/>
              <a:gd name="connsiteX6" fmla="*/ 5164667 w 5164667"/>
              <a:gd name="connsiteY6" fmla="*/ 0 h 5648475"/>
              <a:gd name="connsiteX0" fmla="*/ 0 w 5164667"/>
              <a:gd name="connsiteY0" fmla="*/ 266095 h 5648475"/>
              <a:gd name="connsiteX1" fmla="*/ 411238 w 5164667"/>
              <a:gd name="connsiteY1" fmla="*/ 1233714 h 5648475"/>
              <a:gd name="connsiteX2" fmla="*/ 84667 w 5164667"/>
              <a:gd name="connsiteY2" fmla="*/ 1911047 h 5648475"/>
              <a:gd name="connsiteX3" fmla="*/ 423333 w 5164667"/>
              <a:gd name="connsiteY3" fmla="*/ 2588380 h 5648475"/>
              <a:gd name="connsiteX4" fmla="*/ 447524 w 5164667"/>
              <a:gd name="connsiteY4" fmla="*/ 5648475 h 5648475"/>
              <a:gd name="connsiteX5" fmla="*/ 5140476 w 5164667"/>
              <a:gd name="connsiteY5" fmla="*/ 5648475 h 5648475"/>
              <a:gd name="connsiteX6" fmla="*/ 5164667 w 5164667"/>
              <a:gd name="connsiteY6" fmla="*/ 0 h 5648475"/>
              <a:gd name="connsiteX7" fmla="*/ 0 w 5164667"/>
              <a:gd name="connsiteY7" fmla="*/ 266095 h 5648475"/>
              <a:gd name="connsiteX0" fmla="*/ 5080000 w 5080000"/>
              <a:gd name="connsiteY0" fmla="*/ 0 h 5648475"/>
              <a:gd name="connsiteX1" fmla="*/ 326571 w 5080000"/>
              <a:gd name="connsiteY1" fmla="*/ 1233714 h 5648475"/>
              <a:gd name="connsiteX2" fmla="*/ 0 w 5080000"/>
              <a:gd name="connsiteY2" fmla="*/ 1911047 h 5648475"/>
              <a:gd name="connsiteX3" fmla="*/ 338666 w 5080000"/>
              <a:gd name="connsiteY3" fmla="*/ 2588380 h 5648475"/>
              <a:gd name="connsiteX4" fmla="*/ 362857 w 5080000"/>
              <a:gd name="connsiteY4" fmla="*/ 5648475 h 5648475"/>
              <a:gd name="connsiteX5" fmla="*/ 5055809 w 5080000"/>
              <a:gd name="connsiteY5" fmla="*/ 5648475 h 5648475"/>
              <a:gd name="connsiteX6" fmla="*/ 5080000 w 5080000"/>
              <a:gd name="connsiteY6" fmla="*/ 0 h 5648475"/>
              <a:gd name="connsiteX0" fmla="*/ 5055809 w 5055809"/>
              <a:gd name="connsiteY0" fmla="*/ 0 h 4426856"/>
              <a:gd name="connsiteX1" fmla="*/ 326571 w 5055809"/>
              <a:gd name="connsiteY1" fmla="*/ 12095 h 4426856"/>
              <a:gd name="connsiteX2" fmla="*/ 0 w 5055809"/>
              <a:gd name="connsiteY2" fmla="*/ 689428 h 4426856"/>
              <a:gd name="connsiteX3" fmla="*/ 338666 w 5055809"/>
              <a:gd name="connsiteY3" fmla="*/ 1366761 h 4426856"/>
              <a:gd name="connsiteX4" fmla="*/ 362857 w 5055809"/>
              <a:gd name="connsiteY4" fmla="*/ 4426856 h 4426856"/>
              <a:gd name="connsiteX5" fmla="*/ 5055809 w 5055809"/>
              <a:gd name="connsiteY5" fmla="*/ 4426856 h 4426856"/>
              <a:gd name="connsiteX6" fmla="*/ 5055809 w 5055809"/>
              <a:gd name="connsiteY6" fmla="*/ 0 h 442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5809" h="4426856">
                <a:moveTo>
                  <a:pt x="5055809" y="0"/>
                </a:moveTo>
                <a:lnTo>
                  <a:pt x="326571" y="12095"/>
                </a:lnTo>
                <a:lnTo>
                  <a:pt x="0" y="689428"/>
                </a:lnTo>
                <a:lnTo>
                  <a:pt x="338666" y="1366761"/>
                </a:lnTo>
                <a:lnTo>
                  <a:pt x="362857" y="4426856"/>
                </a:lnTo>
                <a:lnTo>
                  <a:pt x="5055809" y="4426856"/>
                </a:lnTo>
                <a:lnTo>
                  <a:pt x="5055809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6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3810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6" name="Picture 35" descr="AA05384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711" y="3983894"/>
            <a:ext cx="445204" cy="1361455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4726715" y="1327864"/>
            <a:ext cx="2563567" cy="5149136"/>
            <a:chOff x="4955315" y="990600"/>
            <a:chExt cx="2563567" cy="5149136"/>
          </a:xfrm>
        </p:grpSpPr>
        <p:pic>
          <p:nvPicPr>
            <p:cNvPr id="43" name="Picture 42" descr="73329588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4600" y="4800600"/>
              <a:ext cx="545052" cy="1339136"/>
            </a:xfrm>
            <a:prstGeom prst="rect">
              <a:avLst/>
            </a:prstGeom>
          </p:spPr>
        </p:pic>
        <p:grpSp>
          <p:nvGrpSpPr>
            <p:cNvPr id="87" name="Group 86"/>
            <p:cNvGrpSpPr/>
            <p:nvPr/>
          </p:nvGrpSpPr>
          <p:grpSpPr>
            <a:xfrm>
              <a:off x="5717330" y="990600"/>
              <a:ext cx="1801552" cy="2498273"/>
              <a:chOff x="5717330" y="990600"/>
              <a:chExt cx="1801552" cy="2498273"/>
            </a:xfrm>
          </p:grpSpPr>
          <p:pic>
            <p:nvPicPr>
              <p:cNvPr id="40" name="Picture 39" descr="aa053844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86600" y="2286000"/>
                <a:ext cx="432282" cy="1202873"/>
              </a:xfrm>
              <a:prstGeom prst="rect">
                <a:avLst/>
              </a:prstGeom>
            </p:spPr>
          </p:pic>
          <p:pic>
            <p:nvPicPr>
              <p:cNvPr id="41" name="Picture 40" descr="aa049887.png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19800" y="990600"/>
                <a:ext cx="382946" cy="1202873"/>
              </a:xfrm>
              <a:prstGeom prst="rect">
                <a:avLst/>
              </a:prstGeom>
            </p:spPr>
          </p:pic>
          <p:cxnSp>
            <p:nvCxnSpPr>
              <p:cNvPr id="50" name="Straight Arrow Connector 49"/>
              <p:cNvCxnSpPr>
                <a:stCxn id="41" idx="1"/>
                <a:endCxn id="35" idx="3"/>
              </p:cNvCxnSpPr>
              <p:nvPr/>
            </p:nvCxnSpPr>
            <p:spPr>
              <a:xfrm flipH="1">
                <a:off x="5717330" y="1592037"/>
                <a:ext cx="302470" cy="7707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40" idx="1"/>
                <a:endCxn id="35" idx="3"/>
              </p:cNvCxnSpPr>
              <p:nvPr/>
            </p:nvCxnSpPr>
            <p:spPr>
              <a:xfrm flipH="1" flipV="1">
                <a:off x="5717330" y="2362818"/>
                <a:ext cx="1369270" cy="5246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Arrow Connector 54"/>
            <p:cNvCxnSpPr>
              <a:stCxn id="36" idx="3"/>
              <a:endCxn id="43" idx="1"/>
            </p:cNvCxnSpPr>
            <p:nvPr/>
          </p:nvCxnSpPr>
          <p:spPr>
            <a:xfrm>
              <a:off x="4955315" y="4327358"/>
              <a:ext cx="1369285" cy="1142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3" idx="0"/>
              <a:endCxn id="40" idx="2"/>
            </p:cNvCxnSpPr>
            <p:nvPr/>
          </p:nvCxnSpPr>
          <p:spPr>
            <a:xfrm flipV="1">
              <a:off x="6597126" y="3488873"/>
              <a:ext cx="705615" cy="13117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4726715" y="2098645"/>
            <a:ext cx="762015" cy="2565977"/>
            <a:chOff x="4955315" y="1761381"/>
            <a:chExt cx="762015" cy="2565977"/>
          </a:xfrm>
        </p:grpSpPr>
        <p:pic>
          <p:nvPicPr>
            <p:cNvPr id="35" name="Picture 34" descr="aa0538400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3240" y="1761381"/>
              <a:ext cx="404090" cy="1202873"/>
            </a:xfrm>
            <a:prstGeom prst="rect">
              <a:avLst/>
            </a:prstGeom>
          </p:spPr>
        </p:pic>
        <p:cxnSp>
          <p:nvCxnSpPr>
            <p:cNvPr id="49" name="Straight Arrow Connector 48"/>
            <p:cNvCxnSpPr>
              <a:stCxn id="35" idx="2"/>
              <a:endCxn id="36" idx="3"/>
            </p:cNvCxnSpPr>
            <p:nvPr/>
          </p:nvCxnSpPr>
          <p:spPr>
            <a:xfrm flipH="1">
              <a:off x="4955315" y="2964254"/>
              <a:ext cx="559970" cy="1363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686040" y="2047645"/>
            <a:ext cx="1595471" cy="4369292"/>
            <a:chOff x="2914640" y="1710381"/>
            <a:chExt cx="1595471" cy="4369292"/>
          </a:xfrm>
        </p:grpSpPr>
        <p:pic>
          <p:nvPicPr>
            <p:cNvPr id="33" name="Picture 32" descr="200387787-001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640" y="1710381"/>
              <a:ext cx="647249" cy="1368503"/>
            </a:xfrm>
            <a:prstGeom prst="rect">
              <a:avLst/>
            </a:prstGeom>
          </p:spPr>
        </p:pic>
        <p:pic>
          <p:nvPicPr>
            <p:cNvPr id="42" name="Picture 41" descr="bu003715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1800" y="4876800"/>
              <a:ext cx="482794" cy="1202873"/>
            </a:xfrm>
            <a:prstGeom prst="rect">
              <a:avLst/>
            </a:prstGeom>
          </p:spPr>
        </p:pic>
        <p:cxnSp>
          <p:nvCxnSpPr>
            <p:cNvPr id="48" name="Straight Arrow Connector 47"/>
            <p:cNvCxnSpPr>
              <a:stCxn id="33" idx="2"/>
              <a:endCxn id="36" idx="1"/>
            </p:cNvCxnSpPr>
            <p:nvPr/>
          </p:nvCxnSpPr>
          <p:spPr>
            <a:xfrm>
              <a:off x="3238265" y="3078884"/>
              <a:ext cx="1271846" cy="12484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42" idx="3"/>
              <a:endCxn id="36" idx="1"/>
            </p:cNvCxnSpPr>
            <p:nvPr/>
          </p:nvCxnSpPr>
          <p:spPr>
            <a:xfrm flipV="1">
              <a:off x="3454594" y="4327358"/>
              <a:ext cx="1055517" cy="11508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143000" y="1480264"/>
            <a:ext cx="4724400" cy="4680664"/>
            <a:chOff x="1371600" y="1143000"/>
            <a:chExt cx="4724400" cy="4680664"/>
          </a:xfrm>
        </p:grpSpPr>
        <p:grpSp>
          <p:nvGrpSpPr>
            <p:cNvPr id="88" name="Group 87"/>
            <p:cNvGrpSpPr/>
            <p:nvPr/>
          </p:nvGrpSpPr>
          <p:grpSpPr>
            <a:xfrm>
              <a:off x="1371600" y="1143000"/>
              <a:ext cx="1790465" cy="4335237"/>
              <a:chOff x="1371600" y="1143000"/>
              <a:chExt cx="1790465" cy="4335237"/>
            </a:xfrm>
          </p:grpSpPr>
          <p:pic>
            <p:nvPicPr>
              <p:cNvPr id="38" name="Picture 37" descr="200387759-001.png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6400" y="3200400"/>
                <a:ext cx="493366" cy="1310944"/>
              </a:xfrm>
              <a:prstGeom prst="rect">
                <a:avLst/>
              </a:prstGeom>
            </p:spPr>
          </p:pic>
          <p:pic>
            <p:nvPicPr>
              <p:cNvPr id="39" name="Picture 38" descr="71450531.png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1143000"/>
                <a:ext cx="474571" cy="1240463"/>
              </a:xfrm>
              <a:prstGeom prst="rect">
                <a:avLst/>
              </a:prstGeom>
            </p:spPr>
          </p:pic>
          <p:cxnSp>
            <p:nvCxnSpPr>
              <p:cNvPr id="62" name="Straight Arrow Connector 61"/>
              <p:cNvCxnSpPr>
                <a:stCxn id="39" idx="3"/>
                <a:endCxn id="33" idx="1"/>
              </p:cNvCxnSpPr>
              <p:nvPr/>
            </p:nvCxnSpPr>
            <p:spPr>
              <a:xfrm>
                <a:off x="1846171" y="1763232"/>
                <a:ext cx="992269" cy="6314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33" idx="2"/>
                <a:endCxn id="42" idx="0"/>
              </p:cNvCxnSpPr>
              <p:nvPr/>
            </p:nvCxnSpPr>
            <p:spPr>
              <a:xfrm flipH="1">
                <a:off x="3136997" y="3078884"/>
                <a:ext cx="25068" cy="17979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38" idx="2"/>
                <a:endCxn id="42" idx="1"/>
              </p:cNvCxnSpPr>
              <p:nvPr/>
            </p:nvCxnSpPr>
            <p:spPr>
              <a:xfrm>
                <a:off x="1923083" y="4511344"/>
                <a:ext cx="972517" cy="9668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Arrow Connector 73"/>
            <p:cNvCxnSpPr>
              <a:stCxn id="43" idx="1"/>
            </p:cNvCxnSpPr>
            <p:nvPr/>
          </p:nvCxnSpPr>
          <p:spPr>
            <a:xfrm flipH="1">
              <a:off x="3276600" y="5807432"/>
              <a:ext cx="2819400" cy="162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ular Callout 77"/>
          <p:cNvSpPr/>
          <p:nvPr/>
        </p:nvSpPr>
        <p:spPr bwMode="auto">
          <a:xfrm>
            <a:off x="4648200" y="2470864"/>
            <a:ext cx="3581400" cy="1219200"/>
          </a:xfrm>
          <a:prstGeom prst="wedgeRectCallout">
            <a:avLst>
              <a:gd name="adj1" fmla="val -46538"/>
              <a:gd name="adj2" fmla="val 88309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What’s the </a:t>
            </a:r>
            <a:r>
              <a:rPr lang="en-US" sz="2800" dirty="0" smtClean="0">
                <a:solidFill>
                  <a:schemeClr val="bg1"/>
                </a:solidFill>
                <a:latin typeface="Tahoma" pitchFamily="-64" charset="0"/>
              </a:rPr>
              <a:t>popularity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-6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of this user?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086221" y="5290264"/>
            <a:ext cx="101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Popular?</a:t>
            </a:r>
            <a:endParaRPr lang="en-US" dirty="0"/>
          </a:p>
        </p:txBody>
      </p:sp>
      <p:sp>
        <p:nvSpPr>
          <p:cNvPr id="80" name="Rectangular Callout 79"/>
          <p:cNvSpPr/>
          <p:nvPr/>
        </p:nvSpPr>
        <p:spPr bwMode="auto">
          <a:xfrm>
            <a:off x="3048000" y="1175464"/>
            <a:ext cx="2667000" cy="762000"/>
          </a:xfrm>
          <a:prstGeom prst="wedgeRectCallout">
            <a:avLst>
              <a:gd name="adj1" fmla="val -46538"/>
              <a:gd name="adj2" fmla="val 88309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Depends on popularity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of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 her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 followers</a:t>
            </a:r>
          </a:p>
        </p:txBody>
      </p:sp>
      <p:sp>
        <p:nvSpPr>
          <p:cNvPr id="81" name="Rectangular Callout 80"/>
          <p:cNvSpPr/>
          <p:nvPr/>
        </p:nvSpPr>
        <p:spPr bwMode="auto">
          <a:xfrm>
            <a:off x="5943600" y="362664"/>
            <a:ext cx="2971800" cy="762000"/>
          </a:xfrm>
          <a:prstGeom prst="wedgeRectCallout">
            <a:avLst>
              <a:gd name="adj1" fmla="val -48224"/>
              <a:gd name="adj2" fmla="val 7061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Depends on the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popularity </a:t>
            </a:r>
            <a:r>
              <a:rPr lang="en-US" sz="2000" dirty="0" smtClean="0">
                <a:solidFill>
                  <a:schemeClr val="bg1"/>
                </a:solidFill>
                <a:latin typeface="Tahoma" pitchFamily="-64" charset="0"/>
              </a:rPr>
              <a:t>their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 followers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86700" y="20771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30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31"/>
    </mc:Choice>
    <mc:Fallback xmlns="">
      <p:transition xmlns:p14="http://schemas.microsoft.com/office/powerpoint/2010/main" spd="slow" advTm="3763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PageRank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419600"/>
            <a:ext cx="83820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Update ranks in parallel </a:t>
            </a:r>
          </a:p>
          <a:p>
            <a:r>
              <a:rPr lang="en-US" dirty="0" smtClean="0"/>
              <a:t>Iterate until convergence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762000" y="2971800"/>
            <a:ext cx="1828800" cy="990600"/>
          </a:xfrm>
          <a:prstGeom prst="wedgeRectCallout">
            <a:avLst>
              <a:gd name="adj1" fmla="val 29861"/>
              <a:gd name="adj2" fmla="val -73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Rank of user </a:t>
            </a:r>
            <a:r>
              <a:rPr lang="en-US" sz="3200" i="1" dirty="0" err="1" smtClean="0"/>
              <a:t>i</a:t>
            </a:r>
            <a:endParaRPr lang="en-US" sz="3200" i="1" dirty="0"/>
          </a:p>
        </p:txBody>
      </p:sp>
      <p:sp>
        <p:nvSpPr>
          <p:cNvPr id="27" name="Rectangular Callout 26"/>
          <p:cNvSpPr/>
          <p:nvPr/>
        </p:nvSpPr>
        <p:spPr>
          <a:xfrm>
            <a:off x="5486400" y="3276600"/>
            <a:ext cx="3352800" cy="1066800"/>
          </a:xfrm>
          <a:prstGeom prst="wedgeRectCallout">
            <a:avLst>
              <a:gd name="adj1" fmla="val -21053"/>
              <a:gd name="adj2" fmla="val -91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Weighted sum of neighbors’ ranks</a:t>
            </a: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5791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4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908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Graph-parallel </a:t>
            </a:r>
            <a:r>
              <a:rPr lang="en-US" i="1" dirty="0" smtClean="0"/>
              <a:t>Abstractions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38800" y="3454063"/>
            <a:ext cx="2083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Shared State</a:t>
            </a:r>
            <a:endParaRPr lang="en-US" sz="2000" dirty="0" smtClean="0"/>
          </a:p>
          <a:p>
            <a:pPr algn="ctr"/>
            <a:r>
              <a:rPr lang="en-US" sz="2000" dirty="0" smtClean="0"/>
              <a:t>[</a:t>
            </a:r>
            <a:r>
              <a:rPr lang="en-US" sz="2000" dirty="0"/>
              <a:t>UAI’10, VLDB’12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981200"/>
            <a:ext cx="4019844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5244" y="2438400"/>
            <a:ext cx="21548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3366FF"/>
                </a:solidFill>
              </a:rPr>
              <a:t>P</a:t>
            </a:r>
            <a:r>
              <a:rPr lang="en-US" sz="6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</a:rPr>
              <a:t>r</a:t>
            </a:r>
            <a:r>
              <a:rPr lang="en-US" sz="6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ADA2C"/>
                </a:solidFill>
              </a:rPr>
              <a:t>e</a:t>
            </a:r>
            <a:r>
              <a:rPr lang="en-US" sz="6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3366FF"/>
                </a:solidFill>
              </a:rPr>
              <a:t>g</a:t>
            </a:r>
            <a:r>
              <a:rPr lang="en-US" sz="6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</a:rPr>
              <a:t>e</a:t>
            </a:r>
            <a:r>
              <a:rPr lang="en-US" sz="6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56B656"/>
                </a:solidFill>
              </a:rPr>
              <a:t>l</a:t>
            </a:r>
            <a:endParaRPr lang="en-US" sz="60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2460" y="3486090"/>
            <a:ext cx="2599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Messaging</a:t>
            </a:r>
            <a:endParaRPr lang="en-US" sz="2000" b="1" dirty="0" smtClean="0"/>
          </a:p>
          <a:p>
            <a:r>
              <a:rPr lang="en-US" sz="2000" dirty="0" smtClean="0"/>
              <a:t>[</a:t>
            </a:r>
            <a:r>
              <a:rPr lang="en-US" sz="2000" dirty="0"/>
              <a:t>PODC’09, SIGMOD’10</a:t>
            </a:r>
            <a:r>
              <a:rPr lang="en-US" sz="2000" dirty="0" smtClean="0"/>
              <a:t>]</a:t>
            </a:r>
          </a:p>
        </p:txBody>
      </p:sp>
      <p:sp>
        <p:nvSpPr>
          <p:cNvPr id="11" name="Content Placeholder 20"/>
          <p:cNvSpPr txBox="1">
            <a:spLocks/>
          </p:cNvSpPr>
          <p:nvPr/>
        </p:nvSpPr>
        <p:spPr>
          <a:xfrm>
            <a:off x="381000" y="4495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u="sng" dirty="0" smtClean="0"/>
              <a:t>Many Others</a:t>
            </a:r>
          </a:p>
          <a:p>
            <a:pPr lvl="1"/>
            <a:r>
              <a:rPr lang="en-US" dirty="0" err="1" smtClean="0"/>
              <a:t>Giraph</a:t>
            </a:r>
            <a:r>
              <a:rPr lang="en-US" dirty="0" smtClean="0"/>
              <a:t>, Golden Orbs, Stanford GPS, </a:t>
            </a:r>
            <a:br>
              <a:rPr lang="en-US" dirty="0" smtClean="0"/>
            </a:br>
            <a:r>
              <a:rPr lang="en-US" dirty="0" smtClean="0"/>
              <a:t>Dryad, </a:t>
            </a:r>
            <a:r>
              <a:rPr lang="en-US" dirty="0" err="1" smtClean="0"/>
              <a:t>BoostPGL</a:t>
            </a:r>
            <a:r>
              <a:rPr lang="en-US" dirty="0" smtClean="0"/>
              <a:t>, Signal-Collect,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8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>
            <a:normAutofit/>
          </a:bodyPr>
          <a:lstStyle/>
          <a:p>
            <a:r>
              <a:rPr lang="en-US" b="1" i="1" dirty="0" err="1" smtClean="0"/>
              <a:t>BigGraphs</a:t>
            </a:r>
            <a:r>
              <a:rPr lang="en-US" i="1" dirty="0" smtClean="0"/>
              <a:t> are ubiquitous..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2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57200" y="3733800"/>
            <a:ext cx="5181600" cy="762000"/>
          </a:xfrm>
          <a:prstGeom prst="roundRect">
            <a:avLst>
              <a:gd name="adj" fmla="val 11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57200" y="4648200"/>
            <a:ext cx="5181600" cy="990600"/>
          </a:xfrm>
          <a:prstGeom prst="roundRect">
            <a:avLst>
              <a:gd name="adj" fmla="val 11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7200" y="2286000"/>
            <a:ext cx="5181600" cy="1295400"/>
          </a:xfrm>
          <a:prstGeom prst="roundRect">
            <a:avLst>
              <a:gd name="adj" fmla="val 11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Pregel</a:t>
            </a:r>
            <a:r>
              <a:rPr lang="en-US" dirty="0" smtClean="0"/>
              <a:t> Abstraction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1164848"/>
            <a:ext cx="8458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Vertex-Programs interact by sending </a:t>
            </a:r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messages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7690986" y="1862460"/>
            <a:ext cx="644548" cy="64454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  <p:cxnSp>
        <p:nvCxnSpPr>
          <p:cNvPr id="91" name="Straight Arrow Connector 90"/>
          <p:cNvCxnSpPr>
            <a:stCxn id="97" idx="6"/>
            <a:endCxn id="98" idx="2"/>
          </p:cNvCxnSpPr>
          <p:nvPr/>
        </p:nvCxnSpPr>
        <p:spPr bwMode="auto">
          <a:xfrm>
            <a:off x="6813697" y="2190132"/>
            <a:ext cx="1027832" cy="149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2" name="Straight Arrow Connector 91"/>
          <p:cNvCxnSpPr>
            <a:stCxn id="102" idx="0"/>
            <a:endCxn id="97" idx="3"/>
          </p:cNvCxnSpPr>
          <p:nvPr/>
        </p:nvCxnSpPr>
        <p:spPr bwMode="auto">
          <a:xfrm flipV="1">
            <a:off x="6279219" y="2320549"/>
            <a:ext cx="219620" cy="100324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3" name="Straight Arrow Connector 92"/>
          <p:cNvCxnSpPr>
            <a:stCxn id="104" idx="1"/>
            <a:endCxn id="98" idx="5"/>
          </p:cNvCxnSpPr>
          <p:nvPr/>
        </p:nvCxnSpPr>
        <p:spPr bwMode="auto">
          <a:xfrm rot="16200000" flipV="1">
            <a:off x="7849834" y="2627102"/>
            <a:ext cx="1057262" cy="4441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4" name="Straight Arrow Connector 93"/>
          <p:cNvCxnSpPr>
            <a:stCxn id="103" idx="7"/>
            <a:endCxn id="98" idx="3"/>
          </p:cNvCxnSpPr>
          <p:nvPr/>
        </p:nvCxnSpPr>
        <p:spPr bwMode="auto">
          <a:xfrm rot="5400000" flipH="1" flipV="1">
            <a:off x="7151478" y="2633741"/>
            <a:ext cx="1057262" cy="43088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5" name="Straight Arrow Connector 94"/>
          <p:cNvCxnSpPr>
            <a:stCxn id="103" idx="1"/>
            <a:endCxn id="97" idx="5"/>
          </p:cNvCxnSpPr>
          <p:nvPr/>
        </p:nvCxnSpPr>
        <p:spPr bwMode="auto">
          <a:xfrm rot="16200000" flipV="1">
            <a:off x="6453124" y="2627102"/>
            <a:ext cx="1057262" cy="4441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97" name="Oval 96"/>
          <p:cNvSpPr/>
          <p:nvPr/>
        </p:nvSpPr>
        <p:spPr bwMode="auto">
          <a:xfrm>
            <a:off x="6444819" y="200569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7841529" y="200569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i</a:t>
            </a:r>
            <a:endParaRPr lang="en-US" sz="2400" dirty="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6444818" y="450792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7841529" y="450792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2" name="Oval 4"/>
          <p:cNvSpPr/>
          <p:nvPr/>
        </p:nvSpPr>
        <p:spPr bwMode="auto">
          <a:xfrm>
            <a:off x="6094780" y="3323791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7149812" y="3323791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8546522" y="3323791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06" name="Straight Arrow Connector 105"/>
          <p:cNvCxnSpPr>
            <a:stCxn id="100" idx="6"/>
            <a:endCxn id="101" idx="2"/>
          </p:cNvCxnSpPr>
          <p:nvPr/>
        </p:nvCxnSpPr>
        <p:spPr bwMode="auto">
          <a:xfrm>
            <a:off x="6813696" y="4692362"/>
            <a:ext cx="1027833" cy="134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106"/>
          <p:cNvCxnSpPr>
            <a:stCxn id="100" idx="1"/>
            <a:endCxn id="102" idx="4"/>
          </p:cNvCxnSpPr>
          <p:nvPr/>
        </p:nvCxnSpPr>
        <p:spPr bwMode="auto">
          <a:xfrm flipH="1" flipV="1">
            <a:off x="6279219" y="3692668"/>
            <a:ext cx="219620" cy="86927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107"/>
          <p:cNvCxnSpPr>
            <a:stCxn id="101" idx="7"/>
            <a:endCxn id="104" idx="3"/>
          </p:cNvCxnSpPr>
          <p:nvPr/>
        </p:nvCxnSpPr>
        <p:spPr bwMode="auto">
          <a:xfrm rot="5400000" flipH="1" flipV="1">
            <a:off x="7916817" y="3878218"/>
            <a:ext cx="923296" cy="4441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108"/>
          <p:cNvCxnSpPr>
            <a:stCxn id="101" idx="1"/>
            <a:endCxn id="103" idx="5"/>
          </p:cNvCxnSpPr>
          <p:nvPr/>
        </p:nvCxnSpPr>
        <p:spPr bwMode="auto">
          <a:xfrm rot="16200000" flipV="1">
            <a:off x="7218462" y="3884856"/>
            <a:ext cx="923296" cy="43088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109"/>
          <p:cNvCxnSpPr>
            <a:stCxn id="100" idx="7"/>
            <a:endCxn id="103" idx="3"/>
          </p:cNvCxnSpPr>
          <p:nvPr/>
        </p:nvCxnSpPr>
        <p:spPr bwMode="auto">
          <a:xfrm rot="5400000" flipH="1" flipV="1">
            <a:off x="6520106" y="3878217"/>
            <a:ext cx="923296" cy="44415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9" name="TextBox 48"/>
          <p:cNvSpPr txBox="1"/>
          <p:nvPr/>
        </p:nvSpPr>
        <p:spPr>
          <a:xfrm>
            <a:off x="228600" y="1842968"/>
            <a:ext cx="5638800" cy="3877985"/>
          </a:xfrm>
          <a:prstGeom prst="rect">
            <a:avLst/>
          </a:prstGeom>
          <a:noFill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182880" bIns="91440" rtlCol="0">
            <a:spAutoFit/>
          </a:bodyPr>
          <a:lstStyle/>
          <a:p>
            <a:r>
              <a:rPr lang="en-US" sz="2000" b="1" dirty="0" err="1" smtClean="0">
                <a:solidFill>
                  <a:prstClr val="black"/>
                </a:solidFill>
                <a:latin typeface="Consolas"/>
                <a:cs typeface="Consolas"/>
              </a:rPr>
              <a:t>Pregel_PageRank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messages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)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: 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Receive all the messages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total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=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0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i="1" dirty="0" err="1" smtClean="0">
                <a:solidFill>
                  <a:prstClr val="black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(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msg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in 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messages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) :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 total = total +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msg</a:t>
            </a:r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Update the rank of this vertex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R[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] =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0.15 + total</a:t>
            </a:r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Send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new messages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to neighbors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i="1" dirty="0" err="1">
                <a:solidFill>
                  <a:prstClr val="black"/>
                </a:solidFill>
                <a:latin typeface="Consolas"/>
                <a:cs typeface="Consolas"/>
              </a:rPr>
              <a:t>foreach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(j in 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out_neighbors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]) :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Send  </a:t>
            </a:r>
            <a:r>
              <a:rPr lang="en-US" sz="2000" b="1" dirty="0" err="1" smtClean="0">
                <a:solidFill>
                  <a:prstClr val="black"/>
                </a:solidFill>
                <a:latin typeface="Consolas"/>
                <a:cs typeface="Consolas"/>
              </a:rPr>
              <a:t>msg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] * 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w</a:t>
            </a:r>
            <a:r>
              <a:rPr lang="en-US" sz="2000" baseline="-25000" dirty="0" err="1">
                <a:solidFill>
                  <a:prstClr val="black"/>
                </a:solidFill>
                <a:latin typeface="Consolas"/>
                <a:cs typeface="Consolas"/>
              </a:rPr>
              <a:t>ij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) to vertex j</a:t>
            </a:r>
            <a:endParaRPr lang="en-US" sz="2000" b="1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886828" y="1981200"/>
            <a:ext cx="1420706" cy="1305851"/>
            <a:chOff x="6705600" y="2286000"/>
            <a:chExt cx="1420706" cy="1305851"/>
          </a:xfrm>
        </p:grpSpPr>
        <p:grpSp>
          <p:nvGrpSpPr>
            <p:cNvPr id="30" name="Group 29"/>
            <p:cNvGrpSpPr/>
            <p:nvPr/>
          </p:nvGrpSpPr>
          <p:grpSpPr>
            <a:xfrm>
              <a:off x="6705600" y="2286000"/>
              <a:ext cx="838200" cy="190500"/>
              <a:chOff x="838200" y="4800600"/>
              <a:chExt cx="838200" cy="190500"/>
            </a:xfrm>
          </p:grpSpPr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3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44" name="Rectangle 43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31" name="Group 30"/>
            <p:cNvGrpSpPr/>
            <p:nvPr/>
          </p:nvGrpSpPr>
          <p:grpSpPr>
            <a:xfrm rot="17509780">
              <a:off x="6958118" y="2982894"/>
              <a:ext cx="838200" cy="190500"/>
              <a:chOff x="838200" y="4800600"/>
              <a:chExt cx="838200" cy="190500"/>
            </a:xfrm>
          </p:grpSpPr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9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40" name="Rectangle 39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41" name="Isosceles Triangle 40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32" name="Group 31"/>
            <p:cNvGrpSpPr/>
            <p:nvPr/>
          </p:nvGrpSpPr>
          <p:grpSpPr>
            <a:xfrm rot="14940104">
              <a:off x="7611956" y="3077501"/>
              <a:ext cx="838200" cy="190500"/>
              <a:chOff x="838200" y="4800600"/>
              <a:chExt cx="838200" cy="190500"/>
            </a:xfrm>
          </p:grpSpPr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5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36" name="Rectangle 35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6886828" y="2286000"/>
            <a:ext cx="1749545" cy="1138430"/>
            <a:chOff x="6705600" y="2590800"/>
            <a:chExt cx="1749545" cy="1138430"/>
          </a:xfrm>
        </p:grpSpPr>
        <p:grpSp>
          <p:nvGrpSpPr>
            <p:cNvPr id="65" name="Group 64"/>
            <p:cNvGrpSpPr/>
            <p:nvPr/>
          </p:nvGrpSpPr>
          <p:grpSpPr>
            <a:xfrm flipH="1">
              <a:off x="6705600" y="2590800"/>
              <a:ext cx="838200" cy="190500"/>
              <a:chOff x="838200" y="4800600"/>
              <a:chExt cx="838200" cy="190500"/>
            </a:xfrm>
          </p:grpSpPr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7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78" name="Rectangle 77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79" name="Isosceles Triangle 78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 rot="4027185">
              <a:off x="7940795" y="2994909"/>
              <a:ext cx="838200" cy="190500"/>
              <a:chOff x="838200" y="4800600"/>
              <a:chExt cx="838200" cy="190500"/>
            </a:xfrm>
          </p:grpSpPr>
          <p:cxnSp>
            <p:nvCxnSpPr>
              <p:cNvPr id="68" name="Straight Arrow Connector 67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9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70" name="Rectangle 69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71" name="Isosceles Triangle 70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 rot="17445069" flipH="1">
              <a:off x="7177618" y="3214880"/>
              <a:ext cx="838200" cy="190500"/>
              <a:chOff x="838200" y="4800600"/>
              <a:chExt cx="838200" cy="190500"/>
            </a:xfrm>
          </p:grpSpPr>
          <p:cxnSp>
            <p:nvCxnSpPr>
              <p:cNvPr id="81" name="Straight Arrow Connector 80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2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83" name="Rectangle 82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84" name="Isosceles Triangle 83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</p:grpSp>
      <p:sp>
        <p:nvSpPr>
          <p:cNvPr id="9" name="Rectangle 8"/>
          <p:cNvSpPr/>
          <p:nvPr/>
        </p:nvSpPr>
        <p:spPr>
          <a:xfrm>
            <a:off x="74715" y="6400800"/>
            <a:ext cx="3811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Malewicz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al.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PODC’09, SIGMOD’10]</a:t>
            </a:r>
          </a:p>
        </p:txBody>
      </p:sp>
    </p:spTree>
    <p:extLst>
      <p:ext uri="{BB962C8B-B14F-4D97-AF65-F5344CB8AC3E}">
        <p14:creationId xmlns:p14="http://schemas.microsoft.com/office/powerpoint/2010/main" val="255180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72"/>
          <p:cNvGrpSpPr/>
          <p:nvPr/>
        </p:nvGrpSpPr>
        <p:grpSpPr>
          <a:xfrm>
            <a:off x="7543800" y="1905000"/>
            <a:ext cx="914400" cy="3886200"/>
            <a:chOff x="7848600" y="1981200"/>
            <a:chExt cx="914400" cy="3352800"/>
          </a:xfrm>
        </p:grpSpPr>
        <p:sp>
          <p:nvSpPr>
            <p:cNvPr id="170" name="Right Arrow 169"/>
            <p:cNvSpPr/>
            <p:nvPr/>
          </p:nvSpPr>
          <p:spPr bwMode="auto">
            <a:xfrm>
              <a:off x="7848600" y="3429000"/>
              <a:ext cx="457200" cy="5334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 rot="5400000">
              <a:off x="6858000" y="3429000"/>
              <a:ext cx="33528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prstClr val="black"/>
                  </a:solidFill>
                  <a:latin typeface="Tahoma" pitchFamily="-64" charset="0"/>
                </a:rPr>
                <a:t>Barrier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Pregel</a:t>
            </a:r>
            <a:r>
              <a:rPr lang="en-US" dirty="0" smtClean="0"/>
              <a:t> Abstraction</a:t>
            </a:r>
            <a:endParaRPr lang="en-US" dirty="0"/>
          </a:p>
        </p:txBody>
      </p:sp>
      <p:grpSp>
        <p:nvGrpSpPr>
          <p:cNvPr id="15" name="Group 30"/>
          <p:cNvGrpSpPr/>
          <p:nvPr/>
        </p:nvGrpSpPr>
        <p:grpSpPr>
          <a:xfrm>
            <a:off x="609600" y="2857500"/>
            <a:ext cx="2667000" cy="2857500"/>
            <a:chOff x="1066800" y="2667000"/>
            <a:chExt cx="2133600" cy="2286000"/>
          </a:xfrm>
        </p:grpSpPr>
        <p:cxnSp>
          <p:nvCxnSpPr>
            <p:cNvPr id="4" name="Straight Connector 3"/>
            <p:cNvCxnSpPr/>
            <p:nvPr/>
          </p:nvCxnSpPr>
          <p:spPr bwMode="auto">
            <a:xfrm flipV="1">
              <a:off x="2190793" y="2868953"/>
              <a:ext cx="702904" cy="65634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 bwMode="auto">
            <a:xfrm flipV="1">
              <a:off x="1206728" y="3525302"/>
              <a:ext cx="984066" cy="55537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 bwMode="auto">
            <a:xfrm>
              <a:off x="1752600" y="2819400"/>
              <a:ext cx="1143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849030" y="3177102"/>
              <a:ext cx="1261273" cy="54586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rot="5400000">
              <a:off x="1321760" y="4019452"/>
              <a:ext cx="1363185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16200000" flipH="1">
              <a:off x="1083982" y="4156558"/>
              <a:ext cx="807813" cy="65604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rot="16200000" flipH="1">
              <a:off x="2509592" y="3253058"/>
              <a:ext cx="908789" cy="14058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2493419" y="3943719"/>
              <a:ext cx="706837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rot="16200000" flipH="1">
              <a:off x="1945455" y="3770639"/>
              <a:ext cx="959278" cy="46860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1815911" y="4484579"/>
              <a:ext cx="843485" cy="35341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 bwMode="auto">
            <a:xfrm>
              <a:off x="1600200" y="26670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743200" y="26670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895600" y="36576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514600" y="4267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057400" y="33528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676400" y="4648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066800" y="3886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ahoma" pitchFamily="-64" charset="0"/>
              </a:endParaRPr>
            </a:p>
          </p:txBody>
        </p:sp>
      </p:grpSp>
      <p:pic>
        <p:nvPicPr>
          <p:cNvPr id="67593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400300"/>
            <a:ext cx="457200" cy="721330"/>
          </a:xfrm>
          <a:prstGeom prst="rect">
            <a:avLst/>
          </a:prstGeom>
          <a:noFill/>
        </p:spPr>
      </p:pic>
      <p:pic>
        <p:nvPicPr>
          <p:cNvPr id="37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00300"/>
            <a:ext cx="457200" cy="721330"/>
          </a:xfrm>
          <a:prstGeom prst="rect">
            <a:avLst/>
          </a:prstGeom>
          <a:noFill/>
        </p:spPr>
      </p:pic>
      <p:pic>
        <p:nvPicPr>
          <p:cNvPr id="38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695700"/>
            <a:ext cx="457200" cy="721330"/>
          </a:xfrm>
          <a:prstGeom prst="rect">
            <a:avLst/>
          </a:prstGeom>
          <a:noFill/>
        </p:spPr>
      </p:pic>
      <p:pic>
        <p:nvPicPr>
          <p:cNvPr id="39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314700"/>
            <a:ext cx="457200" cy="721330"/>
          </a:xfrm>
          <a:prstGeom prst="rect">
            <a:avLst/>
          </a:prstGeom>
          <a:noFill/>
        </p:spPr>
      </p:pic>
      <p:pic>
        <p:nvPicPr>
          <p:cNvPr id="40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686300"/>
            <a:ext cx="457200" cy="721330"/>
          </a:xfrm>
          <a:prstGeom prst="rect">
            <a:avLst/>
          </a:prstGeom>
          <a:noFill/>
        </p:spPr>
      </p:pic>
      <p:pic>
        <p:nvPicPr>
          <p:cNvPr id="41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914900"/>
            <a:ext cx="457200" cy="721330"/>
          </a:xfrm>
          <a:prstGeom prst="rect">
            <a:avLst/>
          </a:prstGeom>
          <a:noFill/>
        </p:spPr>
      </p:pic>
      <p:pic>
        <p:nvPicPr>
          <p:cNvPr id="42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76700"/>
            <a:ext cx="457200" cy="721330"/>
          </a:xfrm>
          <a:prstGeom prst="rect">
            <a:avLst/>
          </a:prstGeom>
          <a:noFill/>
        </p:spPr>
      </p:pic>
      <p:grpSp>
        <p:nvGrpSpPr>
          <p:cNvPr id="16" name="Group 42"/>
          <p:cNvGrpSpPr/>
          <p:nvPr/>
        </p:nvGrpSpPr>
        <p:grpSpPr>
          <a:xfrm>
            <a:off x="4316018" y="2895600"/>
            <a:ext cx="2667000" cy="2857500"/>
            <a:chOff x="1066800" y="2667000"/>
            <a:chExt cx="2133600" cy="2286000"/>
          </a:xfrm>
        </p:grpSpPr>
        <p:cxnSp>
          <p:nvCxnSpPr>
            <p:cNvPr id="44" name="Straight Connector 43"/>
            <p:cNvCxnSpPr/>
            <p:nvPr/>
          </p:nvCxnSpPr>
          <p:spPr bwMode="auto">
            <a:xfrm flipV="1">
              <a:off x="2190793" y="2868953"/>
              <a:ext cx="702904" cy="65634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1206728" y="3525302"/>
              <a:ext cx="984066" cy="55537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>
              <a:off x="1752600" y="2819400"/>
              <a:ext cx="1143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849030" y="3177102"/>
              <a:ext cx="1261273" cy="54586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 rot="5400000">
              <a:off x="1321760" y="4019452"/>
              <a:ext cx="1363185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 rot="16200000" flipH="1">
              <a:off x="1083982" y="4156558"/>
              <a:ext cx="807813" cy="65604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 rot="16200000" flipH="1">
              <a:off x="2509592" y="3253058"/>
              <a:ext cx="908789" cy="14058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2493419" y="3943719"/>
              <a:ext cx="706837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auto">
            <a:xfrm rot="16200000" flipH="1">
              <a:off x="1945455" y="3770639"/>
              <a:ext cx="959278" cy="46860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1815911" y="4484579"/>
              <a:ext cx="843485" cy="35341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 bwMode="auto">
            <a:xfrm>
              <a:off x="1600200" y="26670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743200" y="26670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895600" y="36576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2514600" y="4267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2057400" y="33528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676400" y="4648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1066800" y="3886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ahoma" pitchFamily="-64" charset="0"/>
              </a:endParaRPr>
            </a:p>
          </p:txBody>
        </p:sp>
      </p:grpSp>
      <p:grpSp>
        <p:nvGrpSpPr>
          <p:cNvPr id="21" name="Group 72"/>
          <p:cNvGrpSpPr/>
          <p:nvPr/>
        </p:nvGrpSpPr>
        <p:grpSpPr>
          <a:xfrm>
            <a:off x="5459018" y="2781300"/>
            <a:ext cx="838200" cy="190500"/>
            <a:chOff x="6705600" y="2133600"/>
            <a:chExt cx="838200" cy="190500"/>
          </a:xfrm>
        </p:grpSpPr>
        <p:cxnSp>
          <p:nvCxnSpPr>
            <p:cNvPr id="67" name="Straight Arrow Connector 66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5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65" name="Isosceles Triangle 64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26" name="Group 73"/>
          <p:cNvGrpSpPr/>
          <p:nvPr/>
        </p:nvGrpSpPr>
        <p:grpSpPr>
          <a:xfrm rot="17696688">
            <a:off x="4319600" y="3601526"/>
            <a:ext cx="838200" cy="190500"/>
            <a:chOff x="6705600" y="2133600"/>
            <a:chExt cx="838200" cy="190500"/>
          </a:xfrm>
        </p:grpSpPr>
        <p:cxnSp>
          <p:nvCxnSpPr>
            <p:cNvPr id="75" name="Straight Arrow Connector 7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7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78" name="Isosceles Triangle 7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28" name="Group 78"/>
          <p:cNvGrpSpPr/>
          <p:nvPr/>
        </p:nvGrpSpPr>
        <p:grpSpPr>
          <a:xfrm rot="19876540">
            <a:off x="4702814" y="4034938"/>
            <a:ext cx="838200" cy="190500"/>
            <a:chOff x="6705600" y="2133600"/>
            <a:chExt cx="838200" cy="1905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82" name="Rectangle 8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83" name="Isosceles Triangle 8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30" name="Group 83"/>
          <p:cNvGrpSpPr/>
          <p:nvPr/>
        </p:nvGrpSpPr>
        <p:grpSpPr>
          <a:xfrm rot="17696688">
            <a:off x="6319914" y="4744525"/>
            <a:ext cx="838200" cy="190500"/>
            <a:chOff x="6705600" y="2133600"/>
            <a:chExt cx="838200" cy="1905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88" name="Isosceles Triangle 8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32" name="Group 88"/>
          <p:cNvGrpSpPr/>
          <p:nvPr/>
        </p:nvGrpSpPr>
        <p:grpSpPr>
          <a:xfrm rot="15609024">
            <a:off x="6424657" y="3534367"/>
            <a:ext cx="838200" cy="190500"/>
            <a:chOff x="6705600" y="2133600"/>
            <a:chExt cx="838200" cy="190500"/>
          </a:xfrm>
        </p:grpSpPr>
        <p:cxnSp>
          <p:nvCxnSpPr>
            <p:cNvPr id="90" name="Straight Arrow Connector 8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3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92" name="Rectangle 9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93" name="Isosceles Triangle 9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34" name="Group 93"/>
          <p:cNvGrpSpPr/>
          <p:nvPr/>
        </p:nvGrpSpPr>
        <p:grpSpPr>
          <a:xfrm rot="19150095">
            <a:off x="5651134" y="3298844"/>
            <a:ext cx="838200" cy="190500"/>
            <a:chOff x="6705600" y="2133600"/>
            <a:chExt cx="838200" cy="190500"/>
          </a:xfrm>
        </p:grpSpPr>
        <p:cxnSp>
          <p:nvCxnSpPr>
            <p:cNvPr id="95" name="Straight Arrow Connector 9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5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97" name="Rectangle 9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98" name="Isosceles Triangle 9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36" name="Group 98"/>
          <p:cNvGrpSpPr/>
          <p:nvPr/>
        </p:nvGrpSpPr>
        <p:grpSpPr>
          <a:xfrm rot="20073751">
            <a:off x="5535501" y="5429919"/>
            <a:ext cx="838200" cy="190500"/>
            <a:chOff x="6705600" y="2133600"/>
            <a:chExt cx="838200" cy="1905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3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02" name="Rectangle 10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03" name="Isosceles Triangle 10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61" name="Group 103"/>
          <p:cNvGrpSpPr/>
          <p:nvPr/>
        </p:nvGrpSpPr>
        <p:grpSpPr>
          <a:xfrm rot="3044479">
            <a:off x="4187068" y="5146198"/>
            <a:ext cx="838200" cy="190500"/>
            <a:chOff x="6705600" y="2133600"/>
            <a:chExt cx="838200" cy="190500"/>
          </a:xfrm>
        </p:grpSpPr>
        <p:cxnSp>
          <p:nvCxnSpPr>
            <p:cNvPr id="105" name="Straight Arrow Connector 10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2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07" name="Rectangle 10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08" name="Isosceles Triangle 10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63" name="Group 108"/>
          <p:cNvGrpSpPr/>
          <p:nvPr/>
        </p:nvGrpSpPr>
        <p:grpSpPr>
          <a:xfrm rot="3953199">
            <a:off x="5755277" y="4364793"/>
            <a:ext cx="838200" cy="190500"/>
            <a:chOff x="6705600" y="2133600"/>
            <a:chExt cx="838200" cy="190500"/>
          </a:xfrm>
        </p:grpSpPr>
        <p:cxnSp>
          <p:nvCxnSpPr>
            <p:cNvPr id="110" name="Straight Arrow Connector 10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12" name="Rectangle 11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13" name="Isosceles Triangle 11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68" name="Group 113"/>
          <p:cNvGrpSpPr/>
          <p:nvPr/>
        </p:nvGrpSpPr>
        <p:grpSpPr>
          <a:xfrm rot="17428016">
            <a:off x="4956535" y="4583024"/>
            <a:ext cx="838200" cy="190500"/>
            <a:chOff x="6705600" y="2133600"/>
            <a:chExt cx="838200" cy="190500"/>
          </a:xfrm>
        </p:grpSpPr>
        <p:cxnSp>
          <p:nvCxnSpPr>
            <p:cNvPr id="115" name="Straight Arrow Connector 11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9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17" name="Rectangle 11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18" name="Isosceles Triangle 11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70" name="Group 118"/>
          <p:cNvGrpSpPr/>
          <p:nvPr/>
        </p:nvGrpSpPr>
        <p:grpSpPr>
          <a:xfrm flipH="1">
            <a:off x="5382818" y="3124200"/>
            <a:ext cx="838200" cy="190500"/>
            <a:chOff x="6705600" y="2133600"/>
            <a:chExt cx="838200" cy="190500"/>
          </a:xfrm>
        </p:grpSpPr>
        <p:cxnSp>
          <p:nvCxnSpPr>
            <p:cNvPr id="120" name="Straight Arrow Connector 11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23" name="Isosceles Triangle 12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72" name="Group 123"/>
          <p:cNvGrpSpPr/>
          <p:nvPr/>
        </p:nvGrpSpPr>
        <p:grpSpPr>
          <a:xfrm rot="17611685" flipH="1">
            <a:off x="4679393" y="3597268"/>
            <a:ext cx="838200" cy="190500"/>
            <a:chOff x="6705600" y="2133600"/>
            <a:chExt cx="838200" cy="190500"/>
          </a:xfrm>
        </p:grpSpPr>
        <p:cxnSp>
          <p:nvCxnSpPr>
            <p:cNvPr id="125" name="Straight Arrow Connector 12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3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27" name="Rectangle 12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28" name="Isosceles Triangle 12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74" name="Group 128"/>
          <p:cNvGrpSpPr/>
          <p:nvPr/>
        </p:nvGrpSpPr>
        <p:grpSpPr>
          <a:xfrm rot="19860717" flipH="1">
            <a:off x="4717384" y="4382175"/>
            <a:ext cx="838200" cy="190500"/>
            <a:chOff x="6705600" y="2133600"/>
            <a:chExt cx="838200" cy="190500"/>
          </a:xfrm>
        </p:grpSpPr>
        <p:cxnSp>
          <p:nvCxnSpPr>
            <p:cNvPr id="130" name="Straight Arrow Connector 12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32" name="Rectangle 13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33" name="Isosceles Triangle 13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79" name="Group 133"/>
          <p:cNvGrpSpPr/>
          <p:nvPr/>
        </p:nvGrpSpPr>
        <p:grpSpPr>
          <a:xfrm rot="2931521" flipH="1">
            <a:off x="4495458" y="4936663"/>
            <a:ext cx="838200" cy="190500"/>
            <a:chOff x="6705600" y="2133600"/>
            <a:chExt cx="838200" cy="190500"/>
          </a:xfrm>
        </p:grpSpPr>
        <p:cxnSp>
          <p:nvCxnSpPr>
            <p:cNvPr id="135" name="Straight Arrow Connector 13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37" name="Rectangle 13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38" name="Isosceles Triangle 13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84" name="Group 138"/>
          <p:cNvGrpSpPr/>
          <p:nvPr/>
        </p:nvGrpSpPr>
        <p:grpSpPr>
          <a:xfrm rot="17336772" flipH="1">
            <a:off x="5189882" y="4811429"/>
            <a:ext cx="838200" cy="190500"/>
            <a:chOff x="6705600" y="2133600"/>
            <a:chExt cx="838200" cy="190500"/>
          </a:xfrm>
        </p:grpSpPr>
        <p:cxnSp>
          <p:nvCxnSpPr>
            <p:cNvPr id="140" name="Straight Arrow Connector 13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42" name="Rectangle 14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43" name="Isosceles Triangle 14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89" name="Group 143"/>
          <p:cNvGrpSpPr/>
          <p:nvPr/>
        </p:nvGrpSpPr>
        <p:grpSpPr>
          <a:xfrm rot="19968762" flipH="1">
            <a:off x="5342282" y="5114936"/>
            <a:ext cx="838200" cy="190500"/>
            <a:chOff x="6705600" y="2133600"/>
            <a:chExt cx="838200" cy="190500"/>
          </a:xfrm>
        </p:grpSpPr>
        <p:cxnSp>
          <p:nvCxnSpPr>
            <p:cNvPr id="145" name="Straight Arrow Connector 14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47" name="Rectangle 14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48" name="Isosceles Triangle 14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94" name="Group 148"/>
          <p:cNvGrpSpPr/>
          <p:nvPr/>
        </p:nvGrpSpPr>
        <p:grpSpPr>
          <a:xfrm rot="4129500" flipH="1">
            <a:off x="5368399" y="4434220"/>
            <a:ext cx="838200" cy="190500"/>
            <a:chOff x="6705600" y="2133600"/>
            <a:chExt cx="838200" cy="190500"/>
          </a:xfrm>
        </p:grpSpPr>
        <p:cxnSp>
          <p:nvCxnSpPr>
            <p:cNvPr id="150" name="Straight Arrow Connector 14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53" name="Isosceles Triangle 15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99" name="Group 153"/>
          <p:cNvGrpSpPr/>
          <p:nvPr/>
        </p:nvGrpSpPr>
        <p:grpSpPr>
          <a:xfrm rot="15507997" flipH="1">
            <a:off x="6123448" y="3666971"/>
            <a:ext cx="838200" cy="190500"/>
            <a:chOff x="6705600" y="2133600"/>
            <a:chExt cx="838200" cy="190500"/>
          </a:xfrm>
        </p:grpSpPr>
        <p:cxnSp>
          <p:nvCxnSpPr>
            <p:cNvPr id="155" name="Straight Arrow Connector 15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57" name="Rectangle 15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58" name="Isosceles Triangle 15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104" name="Group 158"/>
          <p:cNvGrpSpPr/>
          <p:nvPr/>
        </p:nvGrpSpPr>
        <p:grpSpPr>
          <a:xfrm rot="17694349" flipH="1">
            <a:off x="6107306" y="4522675"/>
            <a:ext cx="838200" cy="190500"/>
            <a:chOff x="6705600" y="2133600"/>
            <a:chExt cx="838200" cy="190500"/>
          </a:xfrm>
        </p:grpSpPr>
        <p:cxnSp>
          <p:nvCxnSpPr>
            <p:cNvPr id="160" name="Straight Arrow Connector 15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62" name="Rectangle 16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63" name="Isosceles Triangle 16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109" name="Group 163"/>
          <p:cNvGrpSpPr/>
          <p:nvPr/>
        </p:nvGrpSpPr>
        <p:grpSpPr>
          <a:xfrm rot="19050061" flipH="1">
            <a:off x="5836204" y="3610912"/>
            <a:ext cx="838200" cy="190500"/>
            <a:chOff x="6705600" y="2133600"/>
            <a:chExt cx="838200" cy="190500"/>
          </a:xfrm>
        </p:grpSpPr>
        <p:cxnSp>
          <p:nvCxnSpPr>
            <p:cNvPr id="165" name="Straight Arrow Connector 16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1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67" name="Rectangle 16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168" name="Isosceles Triangle 16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sp>
        <p:nvSpPr>
          <p:cNvPr id="174" name="TextBox 173"/>
          <p:cNvSpPr txBox="1"/>
          <p:nvPr/>
        </p:nvSpPr>
        <p:spPr>
          <a:xfrm>
            <a:off x="1355127" y="1790700"/>
            <a:ext cx="1740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>
                <a:solidFill>
                  <a:prstClr val="black"/>
                </a:solidFill>
                <a:latin typeface="Calibri"/>
              </a:rPr>
              <a:t>Compute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15316" y="1790700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>
                <a:solidFill>
                  <a:prstClr val="black"/>
                </a:solidFill>
                <a:latin typeface="Calibri"/>
              </a:rPr>
              <a:t>Communicate</a:t>
            </a:r>
          </a:p>
        </p:txBody>
      </p:sp>
      <p:sp>
        <p:nvSpPr>
          <p:cNvPr id="176" name="U-Turn Arrow 175"/>
          <p:cNvSpPr/>
          <p:nvPr/>
        </p:nvSpPr>
        <p:spPr bwMode="auto">
          <a:xfrm rot="10800000">
            <a:off x="1371600" y="5867399"/>
            <a:ext cx="7010400" cy="609600"/>
          </a:xfrm>
          <a:prstGeom prst="uturnArrow">
            <a:avLst>
              <a:gd name="adj1" fmla="val 28507"/>
              <a:gd name="adj2" fmla="val 25000"/>
              <a:gd name="adj3" fmla="val 28326"/>
              <a:gd name="adj4" fmla="val 46309"/>
              <a:gd name="adj5" fmla="val 10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ahoma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1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57200" y="3810000"/>
            <a:ext cx="5257800" cy="762000"/>
          </a:xfrm>
          <a:prstGeom prst="roundRect">
            <a:avLst>
              <a:gd name="adj" fmla="val 11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57200" y="4724400"/>
            <a:ext cx="5257800" cy="1295400"/>
          </a:xfrm>
          <a:prstGeom prst="roundRect">
            <a:avLst>
              <a:gd name="adj" fmla="val 11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57200" y="2362200"/>
            <a:ext cx="5257800" cy="1295400"/>
          </a:xfrm>
          <a:prstGeom prst="roundRect">
            <a:avLst>
              <a:gd name="adj" fmla="val 11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GraphLab</a:t>
            </a:r>
            <a:r>
              <a:rPr lang="en-US" dirty="0" smtClean="0"/>
              <a:t> Abstraction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1164848"/>
            <a:ext cx="8458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Vertex-Programs directly </a:t>
            </a:r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read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 the neighbors state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6110084" y="1843172"/>
            <a:ext cx="2957716" cy="2157334"/>
          </a:xfrm>
          <a:custGeom>
            <a:avLst/>
            <a:gdLst>
              <a:gd name="connsiteX0" fmla="*/ 1930400 w 3149600"/>
              <a:gd name="connsiteY0" fmla="*/ 159926 h 2455333"/>
              <a:gd name="connsiteX1" fmla="*/ 237067 w 3149600"/>
              <a:gd name="connsiteY1" fmla="*/ 193793 h 2455333"/>
              <a:gd name="connsiteX2" fmla="*/ 508000 w 3149600"/>
              <a:gd name="connsiteY2" fmla="*/ 1322682 h 2455333"/>
              <a:gd name="connsiteX3" fmla="*/ 993423 w 3149600"/>
              <a:gd name="connsiteY3" fmla="*/ 2304815 h 2455333"/>
              <a:gd name="connsiteX4" fmla="*/ 1569156 w 3149600"/>
              <a:gd name="connsiteY4" fmla="*/ 2225793 h 2455333"/>
              <a:gd name="connsiteX5" fmla="*/ 1919111 w 3149600"/>
              <a:gd name="connsiteY5" fmla="*/ 1175926 h 2455333"/>
              <a:gd name="connsiteX6" fmla="*/ 2291645 w 3149600"/>
              <a:gd name="connsiteY6" fmla="*/ 2135482 h 2455333"/>
              <a:gd name="connsiteX7" fmla="*/ 2889956 w 3149600"/>
              <a:gd name="connsiteY7" fmla="*/ 2304815 h 2455333"/>
              <a:gd name="connsiteX8" fmla="*/ 3081867 w 3149600"/>
              <a:gd name="connsiteY8" fmla="*/ 1841970 h 2455333"/>
              <a:gd name="connsiteX9" fmla="*/ 2483556 w 3149600"/>
              <a:gd name="connsiteY9" fmla="*/ 600193 h 2455333"/>
              <a:gd name="connsiteX10" fmla="*/ 1930400 w 3149600"/>
              <a:gd name="connsiteY10" fmla="*/ 159926 h 2455333"/>
              <a:gd name="connsiteX0" fmla="*/ 1969911 w 3155244"/>
              <a:gd name="connsiteY0" fmla="*/ 96426 h 2468033"/>
              <a:gd name="connsiteX1" fmla="*/ 242711 w 3155244"/>
              <a:gd name="connsiteY1" fmla="*/ 206493 h 2468033"/>
              <a:gd name="connsiteX2" fmla="*/ 513644 w 3155244"/>
              <a:gd name="connsiteY2" fmla="*/ 1335382 h 2468033"/>
              <a:gd name="connsiteX3" fmla="*/ 999067 w 3155244"/>
              <a:gd name="connsiteY3" fmla="*/ 2317515 h 2468033"/>
              <a:gd name="connsiteX4" fmla="*/ 1574800 w 3155244"/>
              <a:gd name="connsiteY4" fmla="*/ 2238493 h 2468033"/>
              <a:gd name="connsiteX5" fmla="*/ 1924755 w 3155244"/>
              <a:gd name="connsiteY5" fmla="*/ 1188626 h 2468033"/>
              <a:gd name="connsiteX6" fmla="*/ 2297289 w 3155244"/>
              <a:gd name="connsiteY6" fmla="*/ 2148182 h 2468033"/>
              <a:gd name="connsiteX7" fmla="*/ 2895600 w 3155244"/>
              <a:gd name="connsiteY7" fmla="*/ 2317515 h 2468033"/>
              <a:gd name="connsiteX8" fmla="*/ 3087511 w 3155244"/>
              <a:gd name="connsiteY8" fmla="*/ 1854670 h 2468033"/>
              <a:gd name="connsiteX9" fmla="*/ 2489200 w 3155244"/>
              <a:gd name="connsiteY9" fmla="*/ 612893 h 2468033"/>
              <a:gd name="connsiteX10" fmla="*/ 1969911 w 3155244"/>
              <a:gd name="connsiteY10" fmla="*/ 96426 h 2468033"/>
              <a:gd name="connsiteX0" fmla="*/ 1969911 w 3165592"/>
              <a:gd name="connsiteY0" fmla="*/ 96426 h 2468033"/>
              <a:gd name="connsiteX1" fmla="*/ 242711 w 3165592"/>
              <a:gd name="connsiteY1" fmla="*/ 206493 h 2468033"/>
              <a:gd name="connsiteX2" fmla="*/ 513644 w 3165592"/>
              <a:gd name="connsiteY2" fmla="*/ 1335382 h 2468033"/>
              <a:gd name="connsiteX3" fmla="*/ 999067 w 3165592"/>
              <a:gd name="connsiteY3" fmla="*/ 2317515 h 2468033"/>
              <a:gd name="connsiteX4" fmla="*/ 1574800 w 3165592"/>
              <a:gd name="connsiteY4" fmla="*/ 2238493 h 2468033"/>
              <a:gd name="connsiteX5" fmla="*/ 1924755 w 3165592"/>
              <a:gd name="connsiteY5" fmla="*/ 1188626 h 2468033"/>
              <a:gd name="connsiteX6" fmla="*/ 2297289 w 3165592"/>
              <a:gd name="connsiteY6" fmla="*/ 2148182 h 2468033"/>
              <a:gd name="connsiteX7" fmla="*/ 2895600 w 3165592"/>
              <a:gd name="connsiteY7" fmla="*/ 2317515 h 2468033"/>
              <a:gd name="connsiteX8" fmla="*/ 3087511 w 3165592"/>
              <a:gd name="connsiteY8" fmla="*/ 1854670 h 2468033"/>
              <a:gd name="connsiteX9" fmla="*/ 2427111 w 3165592"/>
              <a:gd name="connsiteY9" fmla="*/ 477426 h 2468033"/>
              <a:gd name="connsiteX10" fmla="*/ 1969911 w 3165592"/>
              <a:gd name="connsiteY10" fmla="*/ 96426 h 2468033"/>
              <a:gd name="connsiteX0" fmla="*/ 1881011 w 3152892"/>
              <a:gd name="connsiteY0" fmla="*/ 96426 h 2468033"/>
              <a:gd name="connsiteX1" fmla="*/ 230011 w 3152892"/>
              <a:gd name="connsiteY1" fmla="*/ 206493 h 2468033"/>
              <a:gd name="connsiteX2" fmla="*/ 500944 w 3152892"/>
              <a:gd name="connsiteY2" fmla="*/ 1335382 h 2468033"/>
              <a:gd name="connsiteX3" fmla="*/ 986367 w 3152892"/>
              <a:gd name="connsiteY3" fmla="*/ 2317515 h 2468033"/>
              <a:gd name="connsiteX4" fmla="*/ 1562100 w 3152892"/>
              <a:gd name="connsiteY4" fmla="*/ 2238493 h 2468033"/>
              <a:gd name="connsiteX5" fmla="*/ 1912055 w 3152892"/>
              <a:gd name="connsiteY5" fmla="*/ 1188626 h 2468033"/>
              <a:gd name="connsiteX6" fmla="*/ 2284589 w 3152892"/>
              <a:gd name="connsiteY6" fmla="*/ 2148182 h 2468033"/>
              <a:gd name="connsiteX7" fmla="*/ 2882900 w 3152892"/>
              <a:gd name="connsiteY7" fmla="*/ 2317515 h 2468033"/>
              <a:gd name="connsiteX8" fmla="*/ 3074811 w 3152892"/>
              <a:gd name="connsiteY8" fmla="*/ 1854670 h 2468033"/>
              <a:gd name="connsiteX9" fmla="*/ 2414411 w 3152892"/>
              <a:gd name="connsiteY9" fmla="*/ 477426 h 2468033"/>
              <a:gd name="connsiteX10" fmla="*/ 1881011 w 3152892"/>
              <a:gd name="connsiteY10" fmla="*/ 96426 h 2468033"/>
              <a:gd name="connsiteX0" fmla="*/ 1690511 w 2962392"/>
              <a:gd name="connsiteY0" fmla="*/ 83726 h 2455333"/>
              <a:gd name="connsiteX1" fmla="*/ 547511 w 2962392"/>
              <a:gd name="connsiteY1" fmla="*/ 159926 h 2455333"/>
              <a:gd name="connsiteX2" fmla="*/ 39511 w 2962392"/>
              <a:gd name="connsiteY2" fmla="*/ 193793 h 2455333"/>
              <a:gd name="connsiteX3" fmla="*/ 310444 w 2962392"/>
              <a:gd name="connsiteY3" fmla="*/ 1322682 h 2455333"/>
              <a:gd name="connsiteX4" fmla="*/ 795867 w 2962392"/>
              <a:gd name="connsiteY4" fmla="*/ 2304815 h 2455333"/>
              <a:gd name="connsiteX5" fmla="*/ 1371600 w 2962392"/>
              <a:gd name="connsiteY5" fmla="*/ 2225793 h 2455333"/>
              <a:gd name="connsiteX6" fmla="*/ 1721555 w 2962392"/>
              <a:gd name="connsiteY6" fmla="*/ 1175926 h 2455333"/>
              <a:gd name="connsiteX7" fmla="*/ 2094089 w 2962392"/>
              <a:gd name="connsiteY7" fmla="*/ 2135482 h 2455333"/>
              <a:gd name="connsiteX8" fmla="*/ 2692400 w 2962392"/>
              <a:gd name="connsiteY8" fmla="*/ 2304815 h 2455333"/>
              <a:gd name="connsiteX9" fmla="*/ 2884311 w 2962392"/>
              <a:gd name="connsiteY9" fmla="*/ 1841970 h 2455333"/>
              <a:gd name="connsiteX10" fmla="*/ 2223911 w 2962392"/>
              <a:gd name="connsiteY10" fmla="*/ 464726 h 2455333"/>
              <a:gd name="connsiteX11" fmla="*/ 1690511 w 2962392"/>
              <a:gd name="connsiteY11" fmla="*/ 83726 h 2455333"/>
              <a:gd name="connsiteX0" fmla="*/ 1690511 w 2962392"/>
              <a:gd name="connsiteY0" fmla="*/ 83726 h 2455333"/>
              <a:gd name="connsiteX1" fmla="*/ 547511 w 2962392"/>
              <a:gd name="connsiteY1" fmla="*/ 159926 h 2455333"/>
              <a:gd name="connsiteX2" fmla="*/ 39511 w 2962392"/>
              <a:gd name="connsiteY2" fmla="*/ 193793 h 2455333"/>
              <a:gd name="connsiteX3" fmla="*/ 310444 w 2962392"/>
              <a:gd name="connsiteY3" fmla="*/ 1322682 h 2455333"/>
              <a:gd name="connsiteX4" fmla="*/ 795867 w 2962392"/>
              <a:gd name="connsiteY4" fmla="*/ 2304815 h 2455333"/>
              <a:gd name="connsiteX5" fmla="*/ 1371600 w 2962392"/>
              <a:gd name="connsiteY5" fmla="*/ 2225793 h 2455333"/>
              <a:gd name="connsiteX6" fmla="*/ 1721555 w 2962392"/>
              <a:gd name="connsiteY6" fmla="*/ 1175926 h 2455333"/>
              <a:gd name="connsiteX7" fmla="*/ 2094089 w 2962392"/>
              <a:gd name="connsiteY7" fmla="*/ 2135482 h 2455333"/>
              <a:gd name="connsiteX8" fmla="*/ 2692400 w 2962392"/>
              <a:gd name="connsiteY8" fmla="*/ 2304815 h 2455333"/>
              <a:gd name="connsiteX9" fmla="*/ 2884311 w 2962392"/>
              <a:gd name="connsiteY9" fmla="*/ 1841970 h 2455333"/>
              <a:gd name="connsiteX10" fmla="*/ 2223911 w 2962392"/>
              <a:gd name="connsiteY10" fmla="*/ 464726 h 2455333"/>
              <a:gd name="connsiteX11" fmla="*/ 1690511 w 2962392"/>
              <a:gd name="connsiteY11" fmla="*/ 83726 h 2455333"/>
              <a:gd name="connsiteX0" fmla="*/ 1792111 w 3063992"/>
              <a:gd name="connsiteY0" fmla="*/ 50800 h 2422407"/>
              <a:gd name="connsiteX1" fmla="*/ 649111 w 3063992"/>
              <a:gd name="connsiteY1" fmla="*/ 127000 h 2422407"/>
              <a:gd name="connsiteX2" fmla="*/ 39511 w 3063992"/>
              <a:gd name="connsiteY2" fmla="*/ 279400 h 2422407"/>
              <a:gd name="connsiteX3" fmla="*/ 412044 w 3063992"/>
              <a:gd name="connsiteY3" fmla="*/ 1289756 h 2422407"/>
              <a:gd name="connsiteX4" fmla="*/ 897467 w 3063992"/>
              <a:gd name="connsiteY4" fmla="*/ 2271889 h 2422407"/>
              <a:gd name="connsiteX5" fmla="*/ 1473200 w 3063992"/>
              <a:gd name="connsiteY5" fmla="*/ 2192867 h 2422407"/>
              <a:gd name="connsiteX6" fmla="*/ 1823155 w 3063992"/>
              <a:gd name="connsiteY6" fmla="*/ 1143000 h 2422407"/>
              <a:gd name="connsiteX7" fmla="*/ 2195689 w 3063992"/>
              <a:gd name="connsiteY7" fmla="*/ 2102556 h 2422407"/>
              <a:gd name="connsiteX8" fmla="*/ 2794000 w 3063992"/>
              <a:gd name="connsiteY8" fmla="*/ 2271889 h 2422407"/>
              <a:gd name="connsiteX9" fmla="*/ 2985911 w 3063992"/>
              <a:gd name="connsiteY9" fmla="*/ 1809044 h 2422407"/>
              <a:gd name="connsiteX10" fmla="*/ 2325511 w 3063992"/>
              <a:gd name="connsiteY10" fmla="*/ 431800 h 2422407"/>
              <a:gd name="connsiteX11" fmla="*/ 1792111 w 3063992"/>
              <a:gd name="connsiteY11" fmla="*/ 50800 h 2422407"/>
              <a:gd name="connsiteX0" fmla="*/ 1715911 w 3063992"/>
              <a:gd name="connsiteY0" fmla="*/ 50800 h 2422407"/>
              <a:gd name="connsiteX1" fmla="*/ 649111 w 3063992"/>
              <a:gd name="connsiteY1" fmla="*/ 127000 h 2422407"/>
              <a:gd name="connsiteX2" fmla="*/ 39511 w 3063992"/>
              <a:gd name="connsiteY2" fmla="*/ 279400 h 2422407"/>
              <a:gd name="connsiteX3" fmla="*/ 412044 w 3063992"/>
              <a:gd name="connsiteY3" fmla="*/ 1289756 h 2422407"/>
              <a:gd name="connsiteX4" fmla="*/ 897467 w 3063992"/>
              <a:gd name="connsiteY4" fmla="*/ 2271889 h 2422407"/>
              <a:gd name="connsiteX5" fmla="*/ 1473200 w 3063992"/>
              <a:gd name="connsiteY5" fmla="*/ 2192867 h 2422407"/>
              <a:gd name="connsiteX6" fmla="*/ 1823155 w 3063992"/>
              <a:gd name="connsiteY6" fmla="*/ 1143000 h 2422407"/>
              <a:gd name="connsiteX7" fmla="*/ 2195689 w 3063992"/>
              <a:gd name="connsiteY7" fmla="*/ 2102556 h 2422407"/>
              <a:gd name="connsiteX8" fmla="*/ 2794000 w 3063992"/>
              <a:gd name="connsiteY8" fmla="*/ 2271889 h 2422407"/>
              <a:gd name="connsiteX9" fmla="*/ 2985911 w 3063992"/>
              <a:gd name="connsiteY9" fmla="*/ 1809044 h 2422407"/>
              <a:gd name="connsiteX10" fmla="*/ 2325511 w 3063992"/>
              <a:gd name="connsiteY10" fmla="*/ 431800 h 2422407"/>
              <a:gd name="connsiteX11" fmla="*/ 1715911 w 3063992"/>
              <a:gd name="connsiteY11" fmla="*/ 50800 h 2422407"/>
              <a:gd name="connsiteX0" fmla="*/ 1779411 w 3127492"/>
              <a:gd name="connsiteY0" fmla="*/ 38100 h 2409707"/>
              <a:gd name="connsiteX1" fmla="*/ 1093611 w 3127492"/>
              <a:gd name="connsiteY1" fmla="*/ 190500 h 2409707"/>
              <a:gd name="connsiteX2" fmla="*/ 103011 w 3127492"/>
              <a:gd name="connsiteY2" fmla="*/ 266700 h 2409707"/>
              <a:gd name="connsiteX3" fmla="*/ 475544 w 3127492"/>
              <a:gd name="connsiteY3" fmla="*/ 1277056 h 2409707"/>
              <a:gd name="connsiteX4" fmla="*/ 960967 w 3127492"/>
              <a:gd name="connsiteY4" fmla="*/ 2259189 h 2409707"/>
              <a:gd name="connsiteX5" fmla="*/ 1536700 w 3127492"/>
              <a:gd name="connsiteY5" fmla="*/ 2180167 h 2409707"/>
              <a:gd name="connsiteX6" fmla="*/ 1886655 w 3127492"/>
              <a:gd name="connsiteY6" fmla="*/ 1130300 h 2409707"/>
              <a:gd name="connsiteX7" fmla="*/ 2259189 w 3127492"/>
              <a:gd name="connsiteY7" fmla="*/ 2089856 h 2409707"/>
              <a:gd name="connsiteX8" fmla="*/ 2857500 w 3127492"/>
              <a:gd name="connsiteY8" fmla="*/ 2259189 h 2409707"/>
              <a:gd name="connsiteX9" fmla="*/ 3049411 w 3127492"/>
              <a:gd name="connsiteY9" fmla="*/ 1796344 h 2409707"/>
              <a:gd name="connsiteX10" fmla="*/ 2389011 w 3127492"/>
              <a:gd name="connsiteY10" fmla="*/ 419100 h 2409707"/>
              <a:gd name="connsiteX11" fmla="*/ 1779411 w 3127492"/>
              <a:gd name="connsiteY11" fmla="*/ 38100 h 2409707"/>
              <a:gd name="connsiteX0" fmla="*/ 1855611 w 3127492"/>
              <a:gd name="connsiteY0" fmla="*/ 38100 h 2333507"/>
              <a:gd name="connsiteX1" fmla="*/ 1093611 w 3127492"/>
              <a:gd name="connsiteY1" fmla="*/ 114300 h 2333507"/>
              <a:gd name="connsiteX2" fmla="*/ 103011 w 3127492"/>
              <a:gd name="connsiteY2" fmla="*/ 190500 h 2333507"/>
              <a:gd name="connsiteX3" fmla="*/ 475544 w 3127492"/>
              <a:gd name="connsiteY3" fmla="*/ 1200856 h 2333507"/>
              <a:gd name="connsiteX4" fmla="*/ 960967 w 3127492"/>
              <a:gd name="connsiteY4" fmla="*/ 2182989 h 2333507"/>
              <a:gd name="connsiteX5" fmla="*/ 1536700 w 3127492"/>
              <a:gd name="connsiteY5" fmla="*/ 2103967 h 2333507"/>
              <a:gd name="connsiteX6" fmla="*/ 1886655 w 3127492"/>
              <a:gd name="connsiteY6" fmla="*/ 1054100 h 2333507"/>
              <a:gd name="connsiteX7" fmla="*/ 2259189 w 3127492"/>
              <a:gd name="connsiteY7" fmla="*/ 2013656 h 2333507"/>
              <a:gd name="connsiteX8" fmla="*/ 2857500 w 3127492"/>
              <a:gd name="connsiteY8" fmla="*/ 2182989 h 2333507"/>
              <a:gd name="connsiteX9" fmla="*/ 3049411 w 3127492"/>
              <a:gd name="connsiteY9" fmla="*/ 1720144 h 2333507"/>
              <a:gd name="connsiteX10" fmla="*/ 2389011 w 3127492"/>
              <a:gd name="connsiteY10" fmla="*/ 342900 h 2333507"/>
              <a:gd name="connsiteX11" fmla="*/ 1855611 w 3127492"/>
              <a:gd name="connsiteY11" fmla="*/ 38100 h 2333507"/>
              <a:gd name="connsiteX0" fmla="*/ 1765300 w 3037181"/>
              <a:gd name="connsiteY0" fmla="*/ 38100 h 2374900"/>
              <a:gd name="connsiteX1" fmla="*/ 1003300 w 3037181"/>
              <a:gd name="connsiteY1" fmla="*/ 114300 h 2374900"/>
              <a:gd name="connsiteX2" fmla="*/ 12700 w 3037181"/>
              <a:gd name="connsiteY2" fmla="*/ 190500 h 2374900"/>
              <a:gd name="connsiteX3" fmla="*/ 1079500 w 3037181"/>
              <a:gd name="connsiteY3" fmla="*/ 952500 h 2374900"/>
              <a:gd name="connsiteX4" fmla="*/ 870656 w 3037181"/>
              <a:gd name="connsiteY4" fmla="*/ 2182989 h 2374900"/>
              <a:gd name="connsiteX5" fmla="*/ 1446389 w 3037181"/>
              <a:gd name="connsiteY5" fmla="*/ 2103967 h 2374900"/>
              <a:gd name="connsiteX6" fmla="*/ 1796344 w 3037181"/>
              <a:gd name="connsiteY6" fmla="*/ 1054100 h 2374900"/>
              <a:gd name="connsiteX7" fmla="*/ 2168878 w 3037181"/>
              <a:gd name="connsiteY7" fmla="*/ 2013656 h 2374900"/>
              <a:gd name="connsiteX8" fmla="*/ 2767189 w 3037181"/>
              <a:gd name="connsiteY8" fmla="*/ 2182989 h 2374900"/>
              <a:gd name="connsiteX9" fmla="*/ 2959100 w 3037181"/>
              <a:gd name="connsiteY9" fmla="*/ 1720144 h 2374900"/>
              <a:gd name="connsiteX10" fmla="*/ 2298700 w 3037181"/>
              <a:gd name="connsiteY10" fmla="*/ 342900 h 2374900"/>
              <a:gd name="connsiteX11" fmla="*/ 1765300 w 3037181"/>
              <a:gd name="connsiteY11" fmla="*/ 38100 h 2374900"/>
              <a:gd name="connsiteX0" fmla="*/ 1765300 w 3037181"/>
              <a:gd name="connsiteY0" fmla="*/ 38100 h 2239433"/>
              <a:gd name="connsiteX1" fmla="*/ 1003300 w 3037181"/>
              <a:gd name="connsiteY1" fmla="*/ 114300 h 2239433"/>
              <a:gd name="connsiteX2" fmla="*/ 12700 w 3037181"/>
              <a:gd name="connsiteY2" fmla="*/ 190500 h 2239433"/>
              <a:gd name="connsiteX3" fmla="*/ 1079500 w 3037181"/>
              <a:gd name="connsiteY3" fmla="*/ 952500 h 2239433"/>
              <a:gd name="connsiteX4" fmla="*/ 698500 w 3037181"/>
              <a:gd name="connsiteY4" fmla="*/ 1866899 h 2239433"/>
              <a:gd name="connsiteX5" fmla="*/ 1446389 w 3037181"/>
              <a:gd name="connsiteY5" fmla="*/ 2103967 h 2239433"/>
              <a:gd name="connsiteX6" fmla="*/ 1796344 w 3037181"/>
              <a:gd name="connsiteY6" fmla="*/ 1054100 h 2239433"/>
              <a:gd name="connsiteX7" fmla="*/ 2168878 w 3037181"/>
              <a:gd name="connsiteY7" fmla="*/ 2013656 h 2239433"/>
              <a:gd name="connsiteX8" fmla="*/ 2767189 w 3037181"/>
              <a:gd name="connsiteY8" fmla="*/ 2182989 h 2239433"/>
              <a:gd name="connsiteX9" fmla="*/ 2959100 w 3037181"/>
              <a:gd name="connsiteY9" fmla="*/ 1720144 h 2239433"/>
              <a:gd name="connsiteX10" fmla="*/ 2298700 w 3037181"/>
              <a:gd name="connsiteY10" fmla="*/ 342900 h 2239433"/>
              <a:gd name="connsiteX11" fmla="*/ 1765300 w 3037181"/>
              <a:gd name="connsiteY11" fmla="*/ 38100 h 2239433"/>
              <a:gd name="connsiteX0" fmla="*/ 1765300 w 3037181"/>
              <a:gd name="connsiteY0" fmla="*/ 38100 h 2231908"/>
              <a:gd name="connsiteX1" fmla="*/ 1003300 w 3037181"/>
              <a:gd name="connsiteY1" fmla="*/ 114300 h 2231908"/>
              <a:gd name="connsiteX2" fmla="*/ 12700 w 3037181"/>
              <a:gd name="connsiteY2" fmla="*/ 190500 h 2231908"/>
              <a:gd name="connsiteX3" fmla="*/ 1079500 w 3037181"/>
              <a:gd name="connsiteY3" fmla="*/ 952500 h 2231908"/>
              <a:gd name="connsiteX4" fmla="*/ 698500 w 3037181"/>
              <a:gd name="connsiteY4" fmla="*/ 1866899 h 2231908"/>
              <a:gd name="connsiteX5" fmla="*/ 1384300 w 3037181"/>
              <a:gd name="connsiteY5" fmla="*/ 2095500 h 2231908"/>
              <a:gd name="connsiteX6" fmla="*/ 1796344 w 3037181"/>
              <a:gd name="connsiteY6" fmla="*/ 1054100 h 2231908"/>
              <a:gd name="connsiteX7" fmla="*/ 2168878 w 3037181"/>
              <a:gd name="connsiteY7" fmla="*/ 2013656 h 2231908"/>
              <a:gd name="connsiteX8" fmla="*/ 2767189 w 3037181"/>
              <a:gd name="connsiteY8" fmla="*/ 2182989 h 2231908"/>
              <a:gd name="connsiteX9" fmla="*/ 2959100 w 3037181"/>
              <a:gd name="connsiteY9" fmla="*/ 1720144 h 2231908"/>
              <a:gd name="connsiteX10" fmla="*/ 2298700 w 3037181"/>
              <a:gd name="connsiteY10" fmla="*/ 342900 h 2231908"/>
              <a:gd name="connsiteX11" fmla="*/ 1765300 w 3037181"/>
              <a:gd name="connsiteY11" fmla="*/ 38100 h 2231908"/>
              <a:gd name="connsiteX0" fmla="*/ 1854200 w 3126081"/>
              <a:gd name="connsiteY0" fmla="*/ 38100 h 2231908"/>
              <a:gd name="connsiteX1" fmla="*/ 1092200 w 3126081"/>
              <a:gd name="connsiteY1" fmla="*/ 114300 h 2231908"/>
              <a:gd name="connsiteX2" fmla="*/ 101600 w 3126081"/>
              <a:gd name="connsiteY2" fmla="*/ 190500 h 2231908"/>
              <a:gd name="connsiteX3" fmla="*/ 177800 w 3126081"/>
              <a:gd name="connsiteY3" fmla="*/ 647700 h 2231908"/>
              <a:gd name="connsiteX4" fmla="*/ 1168400 w 3126081"/>
              <a:gd name="connsiteY4" fmla="*/ 952500 h 2231908"/>
              <a:gd name="connsiteX5" fmla="*/ 787400 w 3126081"/>
              <a:gd name="connsiteY5" fmla="*/ 1866899 h 2231908"/>
              <a:gd name="connsiteX6" fmla="*/ 1473200 w 3126081"/>
              <a:gd name="connsiteY6" fmla="*/ 2095500 h 2231908"/>
              <a:gd name="connsiteX7" fmla="*/ 1885244 w 3126081"/>
              <a:gd name="connsiteY7" fmla="*/ 1054100 h 2231908"/>
              <a:gd name="connsiteX8" fmla="*/ 2257778 w 3126081"/>
              <a:gd name="connsiteY8" fmla="*/ 2013656 h 2231908"/>
              <a:gd name="connsiteX9" fmla="*/ 2856089 w 3126081"/>
              <a:gd name="connsiteY9" fmla="*/ 2182989 h 2231908"/>
              <a:gd name="connsiteX10" fmla="*/ 3048000 w 3126081"/>
              <a:gd name="connsiteY10" fmla="*/ 1720144 h 2231908"/>
              <a:gd name="connsiteX11" fmla="*/ 2387600 w 3126081"/>
              <a:gd name="connsiteY11" fmla="*/ 342900 h 2231908"/>
              <a:gd name="connsiteX12" fmla="*/ 1854200 w 3126081"/>
              <a:gd name="connsiteY12" fmla="*/ 38100 h 2231908"/>
              <a:gd name="connsiteX0" fmla="*/ 1854200 w 3126081"/>
              <a:gd name="connsiteY0" fmla="*/ 38100 h 2231908"/>
              <a:gd name="connsiteX1" fmla="*/ 1092200 w 3126081"/>
              <a:gd name="connsiteY1" fmla="*/ 114300 h 2231908"/>
              <a:gd name="connsiteX2" fmla="*/ 101600 w 3126081"/>
              <a:gd name="connsiteY2" fmla="*/ 190500 h 2231908"/>
              <a:gd name="connsiteX3" fmla="*/ 177800 w 3126081"/>
              <a:gd name="connsiteY3" fmla="*/ 647700 h 2231908"/>
              <a:gd name="connsiteX4" fmla="*/ 1168400 w 3126081"/>
              <a:gd name="connsiteY4" fmla="*/ 952500 h 2231908"/>
              <a:gd name="connsiteX5" fmla="*/ 787400 w 3126081"/>
              <a:gd name="connsiteY5" fmla="*/ 1866899 h 2231908"/>
              <a:gd name="connsiteX6" fmla="*/ 1473200 w 3126081"/>
              <a:gd name="connsiteY6" fmla="*/ 2095500 h 2231908"/>
              <a:gd name="connsiteX7" fmla="*/ 1885244 w 3126081"/>
              <a:gd name="connsiteY7" fmla="*/ 1054100 h 2231908"/>
              <a:gd name="connsiteX8" fmla="*/ 2257778 w 3126081"/>
              <a:gd name="connsiteY8" fmla="*/ 2013656 h 2231908"/>
              <a:gd name="connsiteX9" fmla="*/ 2856089 w 3126081"/>
              <a:gd name="connsiteY9" fmla="*/ 2182989 h 2231908"/>
              <a:gd name="connsiteX10" fmla="*/ 3048000 w 3126081"/>
              <a:gd name="connsiteY10" fmla="*/ 1720144 h 2231908"/>
              <a:gd name="connsiteX11" fmla="*/ 2387600 w 3126081"/>
              <a:gd name="connsiteY11" fmla="*/ 342900 h 2231908"/>
              <a:gd name="connsiteX12" fmla="*/ 1854200 w 3126081"/>
              <a:gd name="connsiteY12" fmla="*/ 38100 h 2231908"/>
              <a:gd name="connsiteX0" fmla="*/ 1854200 w 3126081"/>
              <a:gd name="connsiteY0" fmla="*/ 51741 h 2245549"/>
              <a:gd name="connsiteX1" fmla="*/ 1092200 w 3126081"/>
              <a:gd name="connsiteY1" fmla="*/ 127941 h 2245549"/>
              <a:gd name="connsiteX2" fmla="*/ 101600 w 3126081"/>
              <a:gd name="connsiteY2" fmla="*/ 204141 h 2245549"/>
              <a:gd name="connsiteX3" fmla="*/ 177800 w 3126081"/>
              <a:gd name="connsiteY3" fmla="*/ 661341 h 2245549"/>
              <a:gd name="connsiteX4" fmla="*/ 1168400 w 3126081"/>
              <a:gd name="connsiteY4" fmla="*/ 966141 h 2245549"/>
              <a:gd name="connsiteX5" fmla="*/ 787400 w 3126081"/>
              <a:gd name="connsiteY5" fmla="*/ 1880540 h 2245549"/>
              <a:gd name="connsiteX6" fmla="*/ 1473200 w 3126081"/>
              <a:gd name="connsiteY6" fmla="*/ 2109141 h 2245549"/>
              <a:gd name="connsiteX7" fmla="*/ 1885244 w 3126081"/>
              <a:gd name="connsiteY7" fmla="*/ 1067741 h 2245549"/>
              <a:gd name="connsiteX8" fmla="*/ 2257778 w 3126081"/>
              <a:gd name="connsiteY8" fmla="*/ 2027297 h 2245549"/>
              <a:gd name="connsiteX9" fmla="*/ 2856089 w 3126081"/>
              <a:gd name="connsiteY9" fmla="*/ 2196630 h 2245549"/>
              <a:gd name="connsiteX10" fmla="*/ 3048000 w 3126081"/>
              <a:gd name="connsiteY10" fmla="*/ 1733785 h 2245549"/>
              <a:gd name="connsiteX11" fmla="*/ 2387600 w 3126081"/>
              <a:gd name="connsiteY11" fmla="*/ 280341 h 2245549"/>
              <a:gd name="connsiteX12" fmla="*/ 1854200 w 3126081"/>
              <a:gd name="connsiteY12" fmla="*/ 51741 h 2245549"/>
              <a:gd name="connsiteX0" fmla="*/ 1778000 w 3126081"/>
              <a:gd name="connsiteY0" fmla="*/ 25400 h 2295407"/>
              <a:gd name="connsiteX1" fmla="*/ 1092200 w 3126081"/>
              <a:gd name="connsiteY1" fmla="*/ 177799 h 2295407"/>
              <a:gd name="connsiteX2" fmla="*/ 101600 w 3126081"/>
              <a:gd name="connsiteY2" fmla="*/ 253999 h 2295407"/>
              <a:gd name="connsiteX3" fmla="*/ 177800 w 3126081"/>
              <a:gd name="connsiteY3" fmla="*/ 711199 h 2295407"/>
              <a:gd name="connsiteX4" fmla="*/ 1168400 w 3126081"/>
              <a:gd name="connsiteY4" fmla="*/ 1015999 h 2295407"/>
              <a:gd name="connsiteX5" fmla="*/ 787400 w 3126081"/>
              <a:gd name="connsiteY5" fmla="*/ 1930398 h 2295407"/>
              <a:gd name="connsiteX6" fmla="*/ 1473200 w 3126081"/>
              <a:gd name="connsiteY6" fmla="*/ 2158999 h 2295407"/>
              <a:gd name="connsiteX7" fmla="*/ 1885244 w 3126081"/>
              <a:gd name="connsiteY7" fmla="*/ 1117599 h 2295407"/>
              <a:gd name="connsiteX8" fmla="*/ 2257778 w 3126081"/>
              <a:gd name="connsiteY8" fmla="*/ 2077155 h 2295407"/>
              <a:gd name="connsiteX9" fmla="*/ 2856089 w 3126081"/>
              <a:gd name="connsiteY9" fmla="*/ 2246488 h 2295407"/>
              <a:gd name="connsiteX10" fmla="*/ 3048000 w 3126081"/>
              <a:gd name="connsiteY10" fmla="*/ 1783643 h 2295407"/>
              <a:gd name="connsiteX11" fmla="*/ 2387600 w 3126081"/>
              <a:gd name="connsiteY11" fmla="*/ 330199 h 2295407"/>
              <a:gd name="connsiteX12" fmla="*/ 1778000 w 3126081"/>
              <a:gd name="connsiteY12" fmla="*/ 25400 h 2295407"/>
              <a:gd name="connsiteX0" fmla="*/ 1778000 w 3126081"/>
              <a:gd name="connsiteY0" fmla="*/ 25400 h 2295407"/>
              <a:gd name="connsiteX1" fmla="*/ 1092200 w 3126081"/>
              <a:gd name="connsiteY1" fmla="*/ 177799 h 2295407"/>
              <a:gd name="connsiteX2" fmla="*/ 101600 w 3126081"/>
              <a:gd name="connsiteY2" fmla="*/ 253999 h 2295407"/>
              <a:gd name="connsiteX3" fmla="*/ 177800 w 3126081"/>
              <a:gd name="connsiteY3" fmla="*/ 711199 h 2295407"/>
              <a:gd name="connsiteX4" fmla="*/ 1168400 w 3126081"/>
              <a:gd name="connsiteY4" fmla="*/ 1015999 h 2295407"/>
              <a:gd name="connsiteX5" fmla="*/ 787400 w 3126081"/>
              <a:gd name="connsiteY5" fmla="*/ 1930398 h 2295407"/>
              <a:gd name="connsiteX6" fmla="*/ 1473200 w 3126081"/>
              <a:gd name="connsiteY6" fmla="*/ 2158999 h 2295407"/>
              <a:gd name="connsiteX7" fmla="*/ 1885244 w 3126081"/>
              <a:gd name="connsiteY7" fmla="*/ 1117599 h 2295407"/>
              <a:gd name="connsiteX8" fmla="*/ 2257778 w 3126081"/>
              <a:gd name="connsiteY8" fmla="*/ 2077155 h 2295407"/>
              <a:gd name="connsiteX9" fmla="*/ 2856089 w 3126081"/>
              <a:gd name="connsiteY9" fmla="*/ 2246488 h 2295407"/>
              <a:gd name="connsiteX10" fmla="*/ 3048000 w 3126081"/>
              <a:gd name="connsiteY10" fmla="*/ 1783643 h 2295407"/>
              <a:gd name="connsiteX11" fmla="*/ 2387600 w 3126081"/>
              <a:gd name="connsiteY11" fmla="*/ 330199 h 2295407"/>
              <a:gd name="connsiteX12" fmla="*/ 1778000 w 3126081"/>
              <a:gd name="connsiteY12" fmla="*/ 25400 h 2295407"/>
              <a:gd name="connsiteX0" fmla="*/ 1798931 w 3147012"/>
              <a:gd name="connsiteY0" fmla="*/ 25400 h 2295407"/>
              <a:gd name="connsiteX1" fmla="*/ 1113131 w 3147012"/>
              <a:gd name="connsiteY1" fmla="*/ 177799 h 2295407"/>
              <a:gd name="connsiteX2" fmla="*/ 122531 w 3147012"/>
              <a:gd name="connsiteY2" fmla="*/ 253999 h 2295407"/>
              <a:gd name="connsiteX3" fmla="*/ 198731 w 3147012"/>
              <a:gd name="connsiteY3" fmla="*/ 711199 h 2295407"/>
              <a:gd name="connsiteX4" fmla="*/ 1189331 w 3147012"/>
              <a:gd name="connsiteY4" fmla="*/ 1015999 h 2295407"/>
              <a:gd name="connsiteX5" fmla="*/ 808331 w 3147012"/>
              <a:gd name="connsiteY5" fmla="*/ 1930398 h 2295407"/>
              <a:gd name="connsiteX6" fmla="*/ 1494131 w 3147012"/>
              <a:gd name="connsiteY6" fmla="*/ 2158999 h 2295407"/>
              <a:gd name="connsiteX7" fmla="*/ 1906175 w 3147012"/>
              <a:gd name="connsiteY7" fmla="*/ 1117599 h 2295407"/>
              <a:gd name="connsiteX8" fmla="*/ 2278709 w 3147012"/>
              <a:gd name="connsiteY8" fmla="*/ 2077155 h 2295407"/>
              <a:gd name="connsiteX9" fmla="*/ 2877020 w 3147012"/>
              <a:gd name="connsiteY9" fmla="*/ 2246488 h 2295407"/>
              <a:gd name="connsiteX10" fmla="*/ 3068931 w 3147012"/>
              <a:gd name="connsiteY10" fmla="*/ 1783643 h 2295407"/>
              <a:gd name="connsiteX11" fmla="*/ 2408531 w 3147012"/>
              <a:gd name="connsiteY11" fmla="*/ 330199 h 2295407"/>
              <a:gd name="connsiteX12" fmla="*/ 1798931 w 3147012"/>
              <a:gd name="connsiteY12" fmla="*/ 25400 h 229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7012" h="2295407">
                <a:moveTo>
                  <a:pt x="1798931" y="25400"/>
                </a:moveTo>
                <a:cubicBezTo>
                  <a:pt x="1583031" y="0"/>
                  <a:pt x="1467320" y="173566"/>
                  <a:pt x="1113131" y="177799"/>
                </a:cubicBezTo>
                <a:cubicBezTo>
                  <a:pt x="837964" y="196143"/>
                  <a:pt x="332081" y="76199"/>
                  <a:pt x="122531" y="253999"/>
                </a:cubicBezTo>
                <a:cubicBezTo>
                  <a:pt x="0" y="433210"/>
                  <a:pt x="20931" y="584199"/>
                  <a:pt x="198731" y="711199"/>
                </a:cubicBezTo>
                <a:cubicBezTo>
                  <a:pt x="376531" y="838199"/>
                  <a:pt x="1087731" y="812799"/>
                  <a:pt x="1189331" y="1015999"/>
                </a:cubicBezTo>
                <a:cubicBezTo>
                  <a:pt x="1290931" y="1219199"/>
                  <a:pt x="757531" y="1739898"/>
                  <a:pt x="808331" y="1930398"/>
                </a:cubicBezTo>
                <a:cubicBezTo>
                  <a:pt x="859131" y="2120898"/>
                  <a:pt x="1311157" y="2294465"/>
                  <a:pt x="1494131" y="2158999"/>
                </a:cubicBezTo>
                <a:cubicBezTo>
                  <a:pt x="1677105" y="2023533"/>
                  <a:pt x="1775412" y="1131240"/>
                  <a:pt x="1906175" y="1117599"/>
                </a:cubicBezTo>
                <a:cubicBezTo>
                  <a:pt x="2036938" y="1103958"/>
                  <a:pt x="2116902" y="1889007"/>
                  <a:pt x="2278709" y="2077155"/>
                </a:cubicBezTo>
                <a:cubicBezTo>
                  <a:pt x="2440516" y="2265303"/>
                  <a:pt x="2745316" y="2295407"/>
                  <a:pt x="2877020" y="2246488"/>
                </a:cubicBezTo>
                <a:cubicBezTo>
                  <a:pt x="3008724" y="2197569"/>
                  <a:pt x="3147012" y="2103024"/>
                  <a:pt x="3068931" y="1783643"/>
                </a:cubicBezTo>
                <a:cubicBezTo>
                  <a:pt x="2990850" y="1464262"/>
                  <a:pt x="2620198" y="623240"/>
                  <a:pt x="2408531" y="330199"/>
                </a:cubicBezTo>
                <a:cubicBezTo>
                  <a:pt x="2196864" y="37158"/>
                  <a:pt x="2014831" y="50800"/>
                  <a:pt x="1798931" y="254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7585958" y="1938660"/>
            <a:ext cx="644548" cy="64454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  <p:cxnSp>
        <p:nvCxnSpPr>
          <p:cNvPr id="91" name="Straight Arrow Connector 90"/>
          <p:cNvCxnSpPr>
            <a:stCxn id="97" idx="6"/>
            <a:endCxn id="98" idx="2"/>
          </p:cNvCxnSpPr>
          <p:nvPr/>
        </p:nvCxnSpPr>
        <p:spPr bwMode="auto">
          <a:xfrm>
            <a:off x="6708669" y="2266332"/>
            <a:ext cx="1027832" cy="149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2" name="Straight Arrow Connector 91"/>
          <p:cNvCxnSpPr>
            <a:stCxn id="102" idx="0"/>
            <a:endCxn id="97" idx="3"/>
          </p:cNvCxnSpPr>
          <p:nvPr/>
        </p:nvCxnSpPr>
        <p:spPr bwMode="auto">
          <a:xfrm flipV="1">
            <a:off x="6174191" y="2396749"/>
            <a:ext cx="219620" cy="100324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3" name="Straight Arrow Connector 92"/>
          <p:cNvCxnSpPr>
            <a:stCxn id="104" idx="1"/>
            <a:endCxn id="98" idx="5"/>
          </p:cNvCxnSpPr>
          <p:nvPr/>
        </p:nvCxnSpPr>
        <p:spPr bwMode="auto">
          <a:xfrm rot="16200000" flipV="1">
            <a:off x="7744806" y="2703302"/>
            <a:ext cx="1057262" cy="4441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4" name="Straight Arrow Connector 93"/>
          <p:cNvCxnSpPr>
            <a:stCxn id="103" idx="7"/>
            <a:endCxn id="98" idx="3"/>
          </p:cNvCxnSpPr>
          <p:nvPr/>
        </p:nvCxnSpPr>
        <p:spPr bwMode="auto">
          <a:xfrm rot="5400000" flipH="1" flipV="1">
            <a:off x="7046450" y="2709941"/>
            <a:ext cx="1057262" cy="43088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5" name="Straight Arrow Connector 94"/>
          <p:cNvCxnSpPr>
            <a:stCxn id="103" idx="1"/>
            <a:endCxn id="97" idx="5"/>
          </p:cNvCxnSpPr>
          <p:nvPr/>
        </p:nvCxnSpPr>
        <p:spPr bwMode="auto">
          <a:xfrm rot="16200000" flipV="1">
            <a:off x="6348096" y="2703302"/>
            <a:ext cx="1057262" cy="4441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97" name="Oval 96"/>
          <p:cNvSpPr/>
          <p:nvPr/>
        </p:nvSpPr>
        <p:spPr bwMode="auto">
          <a:xfrm>
            <a:off x="6339791" y="208189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7736501" y="208189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i</a:t>
            </a:r>
            <a:endParaRPr lang="en-US" sz="2400" dirty="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6339790" y="458412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7736501" y="458412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2" name="Oval 4"/>
          <p:cNvSpPr/>
          <p:nvPr/>
        </p:nvSpPr>
        <p:spPr bwMode="auto">
          <a:xfrm>
            <a:off x="5989752" y="3399991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7044784" y="3399991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8441494" y="3399991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06" name="Straight Arrow Connector 105"/>
          <p:cNvCxnSpPr>
            <a:stCxn id="100" idx="6"/>
            <a:endCxn id="101" idx="2"/>
          </p:cNvCxnSpPr>
          <p:nvPr/>
        </p:nvCxnSpPr>
        <p:spPr bwMode="auto">
          <a:xfrm>
            <a:off x="6708668" y="4768562"/>
            <a:ext cx="1027833" cy="134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106"/>
          <p:cNvCxnSpPr>
            <a:stCxn id="100" idx="1"/>
            <a:endCxn id="102" idx="4"/>
          </p:cNvCxnSpPr>
          <p:nvPr/>
        </p:nvCxnSpPr>
        <p:spPr bwMode="auto">
          <a:xfrm flipH="1" flipV="1">
            <a:off x="6174191" y="3768868"/>
            <a:ext cx="219620" cy="86927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107"/>
          <p:cNvCxnSpPr>
            <a:stCxn id="101" idx="7"/>
            <a:endCxn id="104" idx="3"/>
          </p:cNvCxnSpPr>
          <p:nvPr/>
        </p:nvCxnSpPr>
        <p:spPr bwMode="auto">
          <a:xfrm rot="5400000" flipH="1" flipV="1">
            <a:off x="7811789" y="3954418"/>
            <a:ext cx="923296" cy="4441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108"/>
          <p:cNvCxnSpPr>
            <a:stCxn id="101" idx="1"/>
            <a:endCxn id="103" idx="5"/>
          </p:cNvCxnSpPr>
          <p:nvPr/>
        </p:nvCxnSpPr>
        <p:spPr bwMode="auto">
          <a:xfrm rot="16200000" flipV="1">
            <a:off x="7113434" y="3961056"/>
            <a:ext cx="923296" cy="43088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109"/>
          <p:cNvCxnSpPr>
            <a:stCxn id="100" idx="7"/>
            <a:endCxn id="103" idx="3"/>
          </p:cNvCxnSpPr>
          <p:nvPr/>
        </p:nvCxnSpPr>
        <p:spPr bwMode="auto">
          <a:xfrm rot="5400000" flipH="1" flipV="1">
            <a:off x="6415078" y="3954417"/>
            <a:ext cx="923296" cy="44415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9" name="TextBox 48"/>
          <p:cNvSpPr txBox="1"/>
          <p:nvPr/>
        </p:nvSpPr>
        <p:spPr>
          <a:xfrm>
            <a:off x="228600" y="1919168"/>
            <a:ext cx="5638800" cy="4185761"/>
          </a:xfrm>
          <a:prstGeom prst="rect">
            <a:avLst/>
          </a:prstGeom>
          <a:noFill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182880" bIns="91440" rtlCol="0">
            <a:spAutoFit/>
          </a:bodyPr>
          <a:lstStyle/>
          <a:p>
            <a:r>
              <a:rPr lang="en-US" sz="2000" b="1" dirty="0" err="1" smtClean="0">
                <a:solidFill>
                  <a:prstClr val="black"/>
                </a:solidFill>
                <a:latin typeface="Consolas"/>
                <a:cs typeface="Consolas"/>
              </a:rPr>
              <a:t>GraphLab_PageRank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) </a:t>
            </a:r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Compute sum over neighbors</a:t>
            </a:r>
            <a:endParaRPr lang="en-US" sz="2000" baseline="-25000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total =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0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solidFill>
                  <a:prstClr val="black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( j 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in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in_neighbors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)): 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total =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total + R[j] *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w</a:t>
            </a:r>
            <a:r>
              <a:rPr lang="en-US" sz="2000" baseline="-25000" dirty="0" err="1" smtClean="0">
                <a:solidFill>
                  <a:prstClr val="black"/>
                </a:solidFill>
                <a:latin typeface="Consolas"/>
                <a:cs typeface="Consolas"/>
              </a:rPr>
              <a:t>ji</a:t>
            </a:r>
            <a:endParaRPr lang="en-US" sz="2000" dirty="0">
              <a:solidFill>
                <a:srgbClr val="008000"/>
              </a:solidFill>
              <a:latin typeface="Consolas"/>
              <a:cs typeface="Consolas"/>
            </a:endParaRPr>
          </a:p>
          <a:p>
            <a:endParaRPr lang="en-US" sz="2000" dirty="0" smtClean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 // Update the PageRank</a:t>
            </a:r>
            <a:endParaRPr lang="en-US" sz="20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R[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] = 0.15 + total </a:t>
            </a:r>
            <a:endParaRPr lang="en-US" sz="2000" i="1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0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 /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Trigger neighbors to run again</a:t>
            </a:r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if R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]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not converged then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 </a:t>
            </a:r>
            <a:r>
              <a:rPr lang="en-US" sz="2000" b="1" dirty="0" err="1" smtClean="0">
                <a:solidFill>
                  <a:prstClr val="black"/>
                </a:solidFill>
                <a:latin typeface="Consolas"/>
                <a:cs typeface="Consolas"/>
              </a:rPr>
              <a:t>foreach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( j </a:t>
            </a:r>
            <a:r>
              <a:rPr lang="en-US" sz="2000" b="1" dirty="0">
                <a:solidFill>
                  <a:prstClr val="black"/>
                </a:solidFill>
                <a:latin typeface="Consolas"/>
                <a:cs typeface="Consolas"/>
              </a:rPr>
              <a:t>in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out_neighbors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)): 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signal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vertex-program on j</a:t>
            </a:r>
            <a:endParaRPr lang="en-US" sz="2000" dirty="0">
              <a:solidFill>
                <a:srgbClr val="008000"/>
              </a:solidFill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2400" y="6400800"/>
            <a:ext cx="2808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 et al.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[UAI’10, VLDB’12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93875" y="4381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4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3" grpId="0" animBg="1"/>
      <p:bldP spid="3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64"/>
          <p:cNvSpPr/>
          <p:nvPr/>
        </p:nvSpPr>
        <p:spPr bwMode="auto">
          <a:xfrm rot="10800000">
            <a:off x="4069964" y="2947107"/>
            <a:ext cx="3409950" cy="1811866"/>
          </a:xfrm>
          <a:custGeom>
            <a:avLst/>
            <a:gdLst>
              <a:gd name="connsiteX0" fmla="*/ 1629833 w 3409950"/>
              <a:gd name="connsiteY0" fmla="*/ 55033 h 1811866"/>
              <a:gd name="connsiteX1" fmla="*/ 3026833 w 3409950"/>
              <a:gd name="connsiteY1" fmla="*/ 105833 h 1811866"/>
              <a:gd name="connsiteX2" fmla="*/ 3230033 w 3409950"/>
              <a:gd name="connsiteY2" fmla="*/ 690033 h 1811866"/>
              <a:gd name="connsiteX3" fmla="*/ 1947333 w 3409950"/>
              <a:gd name="connsiteY3" fmla="*/ 664633 h 1811866"/>
              <a:gd name="connsiteX4" fmla="*/ 2493433 w 3409950"/>
              <a:gd name="connsiteY4" fmla="*/ 1413933 h 1811866"/>
              <a:gd name="connsiteX5" fmla="*/ 2290233 w 3409950"/>
              <a:gd name="connsiteY5" fmla="*/ 1769533 h 1811866"/>
              <a:gd name="connsiteX6" fmla="*/ 1833033 w 3409950"/>
              <a:gd name="connsiteY6" fmla="*/ 1642533 h 1811866"/>
              <a:gd name="connsiteX7" fmla="*/ 1540933 w 3409950"/>
              <a:gd name="connsiteY7" fmla="*/ 753533 h 1811866"/>
              <a:gd name="connsiteX8" fmla="*/ 1274233 w 3409950"/>
              <a:gd name="connsiteY8" fmla="*/ 1591733 h 1811866"/>
              <a:gd name="connsiteX9" fmla="*/ 867833 w 3409950"/>
              <a:gd name="connsiteY9" fmla="*/ 1756833 h 1811866"/>
              <a:gd name="connsiteX10" fmla="*/ 740833 w 3409950"/>
              <a:gd name="connsiteY10" fmla="*/ 1325033 h 1811866"/>
              <a:gd name="connsiteX11" fmla="*/ 1198033 w 3409950"/>
              <a:gd name="connsiteY11" fmla="*/ 677333 h 1811866"/>
              <a:gd name="connsiteX12" fmla="*/ 194733 w 3409950"/>
              <a:gd name="connsiteY12" fmla="*/ 690033 h 1811866"/>
              <a:gd name="connsiteX13" fmla="*/ 29633 w 3409950"/>
              <a:gd name="connsiteY13" fmla="*/ 283633 h 1811866"/>
              <a:gd name="connsiteX14" fmla="*/ 372533 w 3409950"/>
              <a:gd name="connsiteY14" fmla="*/ 93133 h 1811866"/>
              <a:gd name="connsiteX15" fmla="*/ 1629833 w 3409950"/>
              <a:gd name="connsiteY15" fmla="*/ 55033 h 181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09950" h="1811866">
                <a:moveTo>
                  <a:pt x="1629833" y="55033"/>
                </a:moveTo>
                <a:cubicBezTo>
                  <a:pt x="2072216" y="57150"/>
                  <a:pt x="2760133" y="0"/>
                  <a:pt x="3026833" y="105833"/>
                </a:cubicBezTo>
                <a:cubicBezTo>
                  <a:pt x="3293533" y="211666"/>
                  <a:pt x="3409950" y="596900"/>
                  <a:pt x="3230033" y="690033"/>
                </a:cubicBezTo>
                <a:cubicBezTo>
                  <a:pt x="3050116" y="783166"/>
                  <a:pt x="2070100" y="543983"/>
                  <a:pt x="1947333" y="664633"/>
                </a:cubicBezTo>
                <a:cubicBezTo>
                  <a:pt x="1824566" y="785283"/>
                  <a:pt x="2436283" y="1229783"/>
                  <a:pt x="2493433" y="1413933"/>
                </a:cubicBezTo>
                <a:cubicBezTo>
                  <a:pt x="2550583" y="1598083"/>
                  <a:pt x="2400300" y="1731433"/>
                  <a:pt x="2290233" y="1769533"/>
                </a:cubicBezTo>
                <a:cubicBezTo>
                  <a:pt x="2180166" y="1807633"/>
                  <a:pt x="1957916" y="1811866"/>
                  <a:pt x="1833033" y="1642533"/>
                </a:cubicBezTo>
                <a:cubicBezTo>
                  <a:pt x="1708150" y="1473200"/>
                  <a:pt x="1634066" y="762000"/>
                  <a:pt x="1540933" y="753533"/>
                </a:cubicBezTo>
                <a:cubicBezTo>
                  <a:pt x="1447800" y="745066"/>
                  <a:pt x="1386416" y="1424516"/>
                  <a:pt x="1274233" y="1591733"/>
                </a:cubicBezTo>
                <a:cubicBezTo>
                  <a:pt x="1162050" y="1758950"/>
                  <a:pt x="956733" y="1801283"/>
                  <a:pt x="867833" y="1756833"/>
                </a:cubicBezTo>
                <a:cubicBezTo>
                  <a:pt x="778933" y="1712383"/>
                  <a:pt x="685800" y="1504950"/>
                  <a:pt x="740833" y="1325033"/>
                </a:cubicBezTo>
                <a:cubicBezTo>
                  <a:pt x="795866" y="1145116"/>
                  <a:pt x="1289050" y="783166"/>
                  <a:pt x="1198033" y="677333"/>
                </a:cubicBezTo>
                <a:cubicBezTo>
                  <a:pt x="1107016" y="571500"/>
                  <a:pt x="389466" y="755650"/>
                  <a:pt x="194733" y="690033"/>
                </a:cubicBezTo>
                <a:cubicBezTo>
                  <a:pt x="0" y="624416"/>
                  <a:pt x="0" y="383116"/>
                  <a:pt x="29633" y="283633"/>
                </a:cubicBezTo>
                <a:cubicBezTo>
                  <a:pt x="59266" y="184150"/>
                  <a:pt x="105833" y="131233"/>
                  <a:pt x="372533" y="93133"/>
                </a:cubicBezTo>
                <a:cubicBezTo>
                  <a:pt x="639233" y="55033"/>
                  <a:pt x="1187450" y="52916"/>
                  <a:pt x="1629833" y="5503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562600" y="4112581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4069964" y="1905000"/>
            <a:ext cx="2144183" cy="755172"/>
          </a:xfrm>
          <a:custGeom>
            <a:avLst/>
            <a:gdLst>
              <a:gd name="connsiteX0" fmla="*/ 38100 w 2144183"/>
              <a:gd name="connsiteY0" fmla="*/ 410633 h 1041400"/>
              <a:gd name="connsiteX1" fmla="*/ 495300 w 2144183"/>
              <a:gd name="connsiteY1" fmla="*/ 131233 h 1041400"/>
              <a:gd name="connsiteX2" fmla="*/ 1879600 w 2144183"/>
              <a:gd name="connsiteY2" fmla="*/ 105833 h 1041400"/>
              <a:gd name="connsiteX3" fmla="*/ 2082800 w 2144183"/>
              <a:gd name="connsiteY3" fmla="*/ 766233 h 1041400"/>
              <a:gd name="connsiteX4" fmla="*/ 1536700 w 2144183"/>
              <a:gd name="connsiteY4" fmla="*/ 1007533 h 1041400"/>
              <a:gd name="connsiteX5" fmla="*/ 266700 w 2144183"/>
              <a:gd name="connsiteY5" fmla="*/ 944033 h 1041400"/>
              <a:gd name="connsiteX6" fmla="*/ 38100 w 2144183"/>
              <a:gd name="connsiteY6" fmla="*/ 410633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4183" h="1041400">
                <a:moveTo>
                  <a:pt x="38100" y="410633"/>
                </a:moveTo>
                <a:cubicBezTo>
                  <a:pt x="76200" y="275166"/>
                  <a:pt x="188383" y="182033"/>
                  <a:pt x="495300" y="131233"/>
                </a:cubicBezTo>
                <a:cubicBezTo>
                  <a:pt x="802217" y="80433"/>
                  <a:pt x="1615017" y="0"/>
                  <a:pt x="1879600" y="105833"/>
                </a:cubicBezTo>
                <a:cubicBezTo>
                  <a:pt x="2144183" y="211666"/>
                  <a:pt x="2139950" y="615950"/>
                  <a:pt x="2082800" y="766233"/>
                </a:cubicBezTo>
                <a:cubicBezTo>
                  <a:pt x="2025650" y="916516"/>
                  <a:pt x="1839383" y="977900"/>
                  <a:pt x="1536700" y="1007533"/>
                </a:cubicBezTo>
                <a:cubicBezTo>
                  <a:pt x="1234017" y="1037166"/>
                  <a:pt x="520700" y="1041400"/>
                  <a:pt x="266700" y="944033"/>
                </a:cubicBezTo>
                <a:cubicBezTo>
                  <a:pt x="12700" y="846666"/>
                  <a:pt x="0" y="546100"/>
                  <a:pt x="38100" y="41063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4112423" y="3981766"/>
            <a:ext cx="2144183" cy="755172"/>
          </a:xfrm>
          <a:custGeom>
            <a:avLst/>
            <a:gdLst>
              <a:gd name="connsiteX0" fmla="*/ 38100 w 2144183"/>
              <a:gd name="connsiteY0" fmla="*/ 410633 h 1041400"/>
              <a:gd name="connsiteX1" fmla="*/ 495300 w 2144183"/>
              <a:gd name="connsiteY1" fmla="*/ 131233 h 1041400"/>
              <a:gd name="connsiteX2" fmla="*/ 1879600 w 2144183"/>
              <a:gd name="connsiteY2" fmla="*/ 105833 h 1041400"/>
              <a:gd name="connsiteX3" fmla="*/ 2082800 w 2144183"/>
              <a:gd name="connsiteY3" fmla="*/ 766233 h 1041400"/>
              <a:gd name="connsiteX4" fmla="*/ 1536700 w 2144183"/>
              <a:gd name="connsiteY4" fmla="*/ 1007533 h 1041400"/>
              <a:gd name="connsiteX5" fmla="*/ 266700 w 2144183"/>
              <a:gd name="connsiteY5" fmla="*/ 944033 h 1041400"/>
              <a:gd name="connsiteX6" fmla="*/ 38100 w 2144183"/>
              <a:gd name="connsiteY6" fmla="*/ 410633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4183" h="1041400">
                <a:moveTo>
                  <a:pt x="38100" y="410633"/>
                </a:moveTo>
                <a:cubicBezTo>
                  <a:pt x="76200" y="275166"/>
                  <a:pt x="188383" y="182033"/>
                  <a:pt x="495300" y="131233"/>
                </a:cubicBezTo>
                <a:cubicBezTo>
                  <a:pt x="802217" y="80433"/>
                  <a:pt x="1615017" y="0"/>
                  <a:pt x="1879600" y="105833"/>
                </a:cubicBezTo>
                <a:cubicBezTo>
                  <a:pt x="2144183" y="211666"/>
                  <a:pt x="2139950" y="615950"/>
                  <a:pt x="2082800" y="766233"/>
                </a:cubicBezTo>
                <a:cubicBezTo>
                  <a:pt x="2025650" y="916516"/>
                  <a:pt x="1839383" y="977900"/>
                  <a:pt x="1536700" y="1007533"/>
                </a:cubicBezTo>
                <a:cubicBezTo>
                  <a:pt x="1234017" y="1037166"/>
                  <a:pt x="520700" y="1041400"/>
                  <a:pt x="266700" y="944033"/>
                </a:cubicBezTo>
                <a:cubicBezTo>
                  <a:pt x="12700" y="846666"/>
                  <a:pt x="0" y="546100"/>
                  <a:pt x="38100" y="41063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GraphLab</a:t>
            </a:r>
            <a:r>
              <a:rPr lang="en-US" dirty="0" smtClean="0"/>
              <a:t> Execution</a:t>
            </a:r>
            <a:endParaRPr lang="en-US" dirty="0"/>
          </a:p>
        </p:txBody>
      </p:sp>
      <p:sp>
        <p:nvSpPr>
          <p:cNvPr id="137" name="Rounded Rectangle 136"/>
          <p:cNvSpPr/>
          <p:nvPr/>
        </p:nvSpPr>
        <p:spPr bwMode="auto">
          <a:xfrm>
            <a:off x="2319218" y="2031508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CPU 1</a:t>
            </a: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2319218" y="4351913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CPU 2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4419600" y="2055182"/>
            <a:ext cx="457200" cy="47237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46" name="Straight Arrow Connector 45"/>
          <p:cNvCxnSpPr>
            <a:endCxn id="44" idx="2"/>
          </p:cNvCxnSpPr>
          <p:nvPr/>
        </p:nvCxnSpPr>
        <p:spPr bwMode="auto">
          <a:xfrm flipV="1">
            <a:off x="3098800" y="2291371"/>
            <a:ext cx="1320800" cy="17438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62" name="Oval 61"/>
          <p:cNvSpPr/>
          <p:nvPr/>
        </p:nvSpPr>
        <p:spPr bwMode="auto">
          <a:xfrm>
            <a:off x="4419600" y="4112581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63" name="Straight Arrow Connector 62"/>
          <p:cNvCxnSpPr>
            <a:endCxn id="62" idx="2"/>
          </p:cNvCxnSpPr>
          <p:nvPr/>
        </p:nvCxnSpPr>
        <p:spPr bwMode="auto">
          <a:xfrm flipV="1">
            <a:off x="3098800" y="4341181"/>
            <a:ext cx="1320800" cy="395758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51" name="TextBox 50"/>
          <p:cNvSpPr txBox="1"/>
          <p:nvPr/>
        </p:nvSpPr>
        <p:spPr>
          <a:xfrm>
            <a:off x="457200" y="12147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b="1" dirty="0">
                <a:solidFill>
                  <a:prstClr val="black"/>
                </a:solidFill>
              </a:rPr>
              <a:t>scheduler</a:t>
            </a:r>
            <a:r>
              <a:rPr lang="en-US" sz="2400" dirty="0">
                <a:solidFill>
                  <a:prstClr val="black"/>
                </a:solidFill>
              </a:rPr>
              <a:t> determines the order that </a:t>
            </a:r>
            <a:r>
              <a:rPr lang="en-US" sz="2400" dirty="0" smtClean="0">
                <a:solidFill>
                  <a:prstClr val="black"/>
                </a:solidFill>
              </a:rPr>
              <a:t>vertices are executed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67" name="Straight Arrow Connector 66"/>
          <p:cNvCxnSpPr>
            <a:endCxn id="66" idx="3"/>
          </p:cNvCxnSpPr>
          <p:nvPr/>
        </p:nvCxnSpPr>
        <p:spPr bwMode="auto">
          <a:xfrm flipV="1">
            <a:off x="3098800" y="4502826"/>
            <a:ext cx="2530755" cy="157831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77" name="Freeform 76"/>
          <p:cNvSpPr/>
          <p:nvPr/>
        </p:nvSpPr>
        <p:spPr bwMode="auto">
          <a:xfrm>
            <a:off x="4352990" y="1969440"/>
            <a:ext cx="3130486" cy="1711341"/>
          </a:xfrm>
          <a:custGeom>
            <a:avLst/>
            <a:gdLst>
              <a:gd name="connsiteX0" fmla="*/ 38100 w 2144183"/>
              <a:gd name="connsiteY0" fmla="*/ 410633 h 1041400"/>
              <a:gd name="connsiteX1" fmla="*/ 495300 w 2144183"/>
              <a:gd name="connsiteY1" fmla="*/ 131233 h 1041400"/>
              <a:gd name="connsiteX2" fmla="*/ 1879600 w 2144183"/>
              <a:gd name="connsiteY2" fmla="*/ 105833 h 1041400"/>
              <a:gd name="connsiteX3" fmla="*/ 2082800 w 2144183"/>
              <a:gd name="connsiteY3" fmla="*/ 766233 h 1041400"/>
              <a:gd name="connsiteX4" fmla="*/ 1536700 w 2144183"/>
              <a:gd name="connsiteY4" fmla="*/ 1007533 h 1041400"/>
              <a:gd name="connsiteX5" fmla="*/ 266700 w 2144183"/>
              <a:gd name="connsiteY5" fmla="*/ 944033 h 1041400"/>
              <a:gd name="connsiteX6" fmla="*/ 38100 w 2144183"/>
              <a:gd name="connsiteY6" fmla="*/ 410633 h 1041400"/>
              <a:gd name="connsiteX0" fmla="*/ 1263264 w 3369347"/>
              <a:gd name="connsiteY0" fmla="*/ 410633 h 1030157"/>
              <a:gd name="connsiteX1" fmla="*/ 1720464 w 3369347"/>
              <a:gd name="connsiteY1" fmla="*/ 131233 h 1030157"/>
              <a:gd name="connsiteX2" fmla="*/ 3104764 w 3369347"/>
              <a:gd name="connsiteY2" fmla="*/ 105833 h 1030157"/>
              <a:gd name="connsiteX3" fmla="*/ 3307964 w 3369347"/>
              <a:gd name="connsiteY3" fmla="*/ 766233 h 1030157"/>
              <a:gd name="connsiteX4" fmla="*/ 2761864 w 3369347"/>
              <a:gd name="connsiteY4" fmla="*/ 1007533 h 1030157"/>
              <a:gd name="connsiteX5" fmla="*/ 254000 w 3369347"/>
              <a:gd name="connsiteY5" fmla="*/ 630490 h 1030157"/>
              <a:gd name="connsiteX6" fmla="*/ 1263264 w 3369347"/>
              <a:gd name="connsiteY6" fmla="*/ 410633 h 1030157"/>
              <a:gd name="connsiteX0" fmla="*/ 1376441 w 3482524"/>
              <a:gd name="connsiteY0" fmla="*/ 410633 h 1030157"/>
              <a:gd name="connsiteX1" fmla="*/ 1833641 w 3482524"/>
              <a:gd name="connsiteY1" fmla="*/ 131233 h 1030157"/>
              <a:gd name="connsiteX2" fmla="*/ 3217941 w 3482524"/>
              <a:gd name="connsiteY2" fmla="*/ 105833 h 1030157"/>
              <a:gd name="connsiteX3" fmla="*/ 3421141 w 3482524"/>
              <a:gd name="connsiteY3" fmla="*/ 766233 h 1030157"/>
              <a:gd name="connsiteX4" fmla="*/ 2875041 w 3482524"/>
              <a:gd name="connsiteY4" fmla="*/ 1007533 h 1030157"/>
              <a:gd name="connsiteX5" fmla="*/ 367177 w 3482524"/>
              <a:gd name="connsiteY5" fmla="*/ 630490 h 1030157"/>
              <a:gd name="connsiteX6" fmla="*/ 671977 w 3482524"/>
              <a:gd name="connsiteY6" fmla="*/ 105083 h 1030157"/>
              <a:gd name="connsiteX7" fmla="*/ 1376441 w 3482524"/>
              <a:gd name="connsiteY7" fmla="*/ 410633 h 1030157"/>
              <a:gd name="connsiteX0" fmla="*/ 1357777 w 3482524"/>
              <a:gd name="connsiteY0" fmla="*/ 105083 h 1030157"/>
              <a:gd name="connsiteX1" fmla="*/ 1833641 w 3482524"/>
              <a:gd name="connsiteY1" fmla="*/ 131233 h 1030157"/>
              <a:gd name="connsiteX2" fmla="*/ 3217941 w 3482524"/>
              <a:gd name="connsiteY2" fmla="*/ 105833 h 1030157"/>
              <a:gd name="connsiteX3" fmla="*/ 3421141 w 3482524"/>
              <a:gd name="connsiteY3" fmla="*/ 766233 h 1030157"/>
              <a:gd name="connsiteX4" fmla="*/ 2875041 w 3482524"/>
              <a:gd name="connsiteY4" fmla="*/ 1007533 h 1030157"/>
              <a:gd name="connsiteX5" fmla="*/ 367177 w 3482524"/>
              <a:gd name="connsiteY5" fmla="*/ 630490 h 1030157"/>
              <a:gd name="connsiteX6" fmla="*/ 671977 w 3482524"/>
              <a:gd name="connsiteY6" fmla="*/ 105083 h 1030157"/>
              <a:gd name="connsiteX7" fmla="*/ 1357777 w 3482524"/>
              <a:gd name="connsiteY7" fmla="*/ 105083 h 1030157"/>
              <a:gd name="connsiteX0" fmla="*/ 1357777 w 3482524"/>
              <a:gd name="connsiteY0" fmla="*/ 105083 h 1030157"/>
              <a:gd name="connsiteX1" fmla="*/ 1833641 w 3482524"/>
              <a:gd name="connsiteY1" fmla="*/ 131233 h 1030157"/>
              <a:gd name="connsiteX2" fmla="*/ 3217941 w 3482524"/>
              <a:gd name="connsiteY2" fmla="*/ 105833 h 1030157"/>
              <a:gd name="connsiteX3" fmla="*/ 3421141 w 3482524"/>
              <a:gd name="connsiteY3" fmla="*/ 766233 h 1030157"/>
              <a:gd name="connsiteX4" fmla="*/ 2875041 w 3482524"/>
              <a:gd name="connsiteY4" fmla="*/ 1007533 h 1030157"/>
              <a:gd name="connsiteX5" fmla="*/ 367177 w 3482524"/>
              <a:gd name="connsiteY5" fmla="*/ 630490 h 1030157"/>
              <a:gd name="connsiteX6" fmla="*/ 671977 w 3482524"/>
              <a:gd name="connsiteY6" fmla="*/ 105083 h 1030157"/>
              <a:gd name="connsiteX7" fmla="*/ 1357777 w 3482524"/>
              <a:gd name="connsiteY7" fmla="*/ 105083 h 1030157"/>
              <a:gd name="connsiteX0" fmla="*/ 671977 w 3482524"/>
              <a:gd name="connsiteY0" fmla="*/ 105083 h 1030157"/>
              <a:gd name="connsiteX1" fmla="*/ 1833641 w 3482524"/>
              <a:gd name="connsiteY1" fmla="*/ 131233 h 1030157"/>
              <a:gd name="connsiteX2" fmla="*/ 3217941 w 3482524"/>
              <a:gd name="connsiteY2" fmla="*/ 105833 h 1030157"/>
              <a:gd name="connsiteX3" fmla="*/ 3421141 w 3482524"/>
              <a:gd name="connsiteY3" fmla="*/ 766233 h 1030157"/>
              <a:gd name="connsiteX4" fmla="*/ 2875041 w 3482524"/>
              <a:gd name="connsiteY4" fmla="*/ 1007533 h 1030157"/>
              <a:gd name="connsiteX5" fmla="*/ 367177 w 3482524"/>
              <a:gd name="connsiteY5" fmla="*/ 630490 h 1030157"/>
              <a:gd name="connsiteX6" fmla="*/ 671977 w 3482524"/>
              <a:gd name="connsiteY6" fmla="*/ 105083 h 1030157"/>
              <a:gd name="connsiteX0" fmla="*/ 443377 w 3253924"/>
              <a:gd name="connsiteY0" fmla="*/ 118238 h 1033092"/>
              <a:gd name="connsiteX1" fmla="*/ 1605041 w 3253924"/>
              <a:gd name="connsiteY1" fmla="*/ 144388 h 1033092"/>
              <a:gd name="connsiteX2" fmla="*/ 2989341 w 3253924"/>
              <a:gd name="connsiteY2" fmla="*/ 118988 h 1033092"/>
              <a:gd name="connsiteX3" fmla="*/ 3192541 w 3253924"/>
              <a:gd name="connsiteY3" fmla="*/ 779388 h 1033092"/>
              <a:gd name="connsiteX4" fmla="*/ 2646441 w 3253924"/>
              <a:gd name="connsiteY4" fmla="*/ 1020688 h 1033092"/>
              <a:gd name="connsiteX5" fmla="*/ 367177 w 3253924"/>
              <a:gd name="connsiteY5" fmla="*/ 853809 h 1033092"/>
              <a:gd name="connsiteX6" fmla="*/ 443377 w 3253924"/>
              <a:gd name="connsiteY6" fmla="*/ 118238 h 1033092"/>
              <a:gd name="connsiteX0" fmla="*/ 206311 w 3016858"/>
              <a:gd name="connsiteY0" fmla="*/ 118237 h 1050604"/>
              <a:gd name="connsiteX1" fmla="*/ 1367975 w 3016858"/>
              <a:gd name="connsiteY1" fmla="*/ 144387 h 1050604"/>
              <a:gd name="connsiteX2" fmla="*/ 2752275 w 3016858"/>
              <a:gd name="connsiteY2" fmla="*/ 118987 h 1050604"/>
              <a:gd name="connsiteX3" fmla="*/ 2955475 w 3016858"/>
              <a:gd name="connsiteY3" fmla="*/ 779387 h 1050604"/>
              <a:gd name="connsiteX4" fmla="*/ 2409375 w 3016858"/>
              <a:gd name="connsiteY4" fmla="*/ 1020687 h 1050604"/>
              <a:gd name="connsiteX5" fmla="*/ 739711 w 3016858"/>
              <a:gd name="connsiteY5" fmla="*/ 958891 h 1050604"/>
              <a:gd name="connsiteX6" fmla="*/ 130111 w 3016858"/>
              <a:gd name="connsiteY6" fmla="*/ 853808 h 1050604"/>
              <a:gd name="connsiteX7" fmla="*/ 206311 w 3016858"/>
              <a:gd name="connsiteY7" fmla="*/ 118237 h 1050604"/>
              <a:gd name="connsiteX0" fmla="*/ 206311 w 3016858"/>
              <a:gd name="connsiteY0" fmla="*/ 118237 h 2335250"/>
              <a:gd name="connsiteX1" fmla="*/ 1367975 w 3016858"/>
              <a:gd name="connsiteY1" fmla="*/ 144387 h 2335250"/>
              <a:gd name="connsiteX2" fmla="*/ 2752275 w 3016858"/>
              <a:gd name="connsiteY2" fmla="*/ 118987 h 2335250"/>
              <a:gd name="connsiteX3" fmla="*/ 2955475 w 3016858"/>
              <a:gd name="connsiteY3" fmla="*/ 779387 h 2335250"/>
              <a:gd name="connsiteX4" fmla="*/ 2409375 w 3016858"/>
              <a:gd name="connsiteY4" fmla="*/ 1020687 h 2335250"/>
              <a:gd name="connsiteX5" fmla="*/ 663511 w 3016858"/>
              <a:gd name="connsiteY5" fmla="*/ 2324951 h 2335250"/>
              <a:gd name="connsiteX6" fmla="*/ 739711 w 3016858"/>
              <a:gd name="connsiteY6" fmla="*/ 958891 h 2335250"/>
              <a:gd name="connsiteX7" fmla="*/ 130111 w 3016858"/>
              <a:gd name="connsiteY7" fmla="*/ 853808 h 2335250"/>
              <a:gd name="connsiteX8" fmla="*/ 206311 w 3016858"/>
              <a:gd name="connsiteY8" fmla="*/ 118237 h 2335250"/>
              <a:gd name="connsiteX0" fmla="*/ 206311 w 3016858"/>
              <a:gd name="connsiteY0" fmla="*/ 118237 h 2359979"/>
              <a:gd name="connsiteX1" fmla="*/ 1367975 w 3016858"/>
              <a:gd name="connsiteY1" fmla="*/ 144387 h 2359979"/>
              <a:gd name="connsiteX2" fmla="*/ 2752275 w 3016858"/>
              <a:gd name="connsiteY2" fmla="*/ 118987 h 2359979"/>
              <a:gd name="connsiteX3" fmla="*/ 2955475 w 3016858"/>
              <a:gd name="connsiteY3" fmla="*/ 779387 h 2359979"/>
              <a:gd name="connsiteX4" fmla="*/ 2409375 w 3016858"/>
              <a:gd name="connsiteY4" fmla="*/ 1020687 h 2359979"/>
              <a:gd name="connsiteX5" fmla="*/ 1349311 w 3016858"/>
              <a:gd name="connsiteY5" fmla="*/ 1169052 h 2359979"/>
              <a:gd name="connsiteX6" fmla="*/ 663511 w 3016858"/>
              <a:gd name="connsiteY6" fmla="*/ 2324951 h 2359979"/>
              <a:gd name="connsiteX7" fmla="*/ 739711 w 3016858"/>
              <a:gd name="connsiteY7" fmla="*/ 958891 h 2359979"/>
              <a:gd name="connsiteX8" fmla="*/ 130111 w 3016858"/>
              <a:gd name="connsiteY8" fmla="*/ 853808 h 2359979"/>
              <a:gd name="connsiteX9" fmla="*/ 206311 w 3016858"/>
              <a:gd name="connsiteY9" fmla="*/ 118237 h 2359979"/>
              <a:gd name="connsiteX0" fmla="*/ 206311 w 3016858"/>
              <a:gd name="connsiteY0" fmla="*/ 118237 h 2517600"/>
              <a:gd name="connsiteX1" fmla="*/ 1367975 w 3016858"/>
              <a:gd name="connsiteY1" fmla="*/ 144387 h 2517600"/>
              <a:gd name="connsiteX2" fmla="*/ 2752275 w 3016858"/>
              <a:gd name="connsiteY2" fmla="*/ 118987 h 2517600"/>
              <a:gd name="connsiteX3" fmla="*/ 2955475 w 3016858"/>
              <a:gd name="connsiteY3" fmla="*/ 779387 h 2517600"/>
              <a:gd name="connsiteX4" fmla="*/ 2409375 w 3016858"/>
              <a:gd name="connsiteY4" fmla="*/ 1020687 h 2517600"/>
              <a:gd name="connsiteX5" fmla="*/ 1349311 w 3016858"/>
              <a:gd name="connsiteY5" fmla="*/ 1169052 h 2517600"/>
              <a:gd name="connsiteX6" fmla="*/ 968311 w 3016858"/>
              <a:gd name="connsiteY6" fmla="*/ 2114787 h 2517600"/>
              <a:gd name="connsiteX7" fmla="*/ 663511 w 3016858"/>
              <a:gd name="connsiteY7" fmla="*/ 2324951 h 2517600"/>
              <a:gd name="connsiteX8" fmla="*/ 739711 w 3016858"/>
              <a:gd name="connsiteY8" fmla="*/ 958891 h 2517600"/>
              <a:gd name="connsiteX9" fmla="*/ 130111 w 3016858"/>
              <a:gd name="connsiteY9" fmla="*/ 853808 h 2517600"/>
              <a:gd name="connsiteX10" fmla="*/ 206311 w 3016858"/>
              <a:gd name="connsiteY10" fmla="*/ 118237 h 2517600"/>
              <a:gd name="connsiteX0" fmla="*/ 206311 w 3016858"/>
              <a:gd name="connsiteY0" fmla="*/ 118237 h 2517600"/>
              <a:gd name="connsiteX1" fmla="*/ 1367975 w 3016858"/>
              <a:gd name="connsiteY1" fmla="*/ 144387 h 2517600"/>
              <a:gd name="connsiteX2" fmla="*/ 2752275 w 3016858"/>
              <a:gd name="connsiteY2" fmla="*/ 118987 h 2517600"/>
              <a:gd name="connsiteX3" fmla="*/ 2955475 w 3016858"/>
              <a:gd name="connsiteY3" fmla="*/ 779387 h 2517600"/>
              <a:gd name="connsiteX4" fmla="*/ 2409375 w 3016858"/>
              <a:gd name="connsiteY4" fmla="*/ 1020687 h 2517600"/>
              <a:gd name="connsiteX5" fmla="*/ 1882711 w 3016858"/>
              <a:gd name="connsiteY5" fmla="*/ 2324950 h 2517600"/>
              <a:gd name="connsiteX6" fmla="*/ 1349311 w 3016858"/>
              <a:gd name="connsiteY6" fmla="*/ 1169052 h 2517600"/>
              <a:gd name="connsiteX7" fmla="*/ 968311 w 3016858"/>
              <a:gd name="connsiteY7" fmla="*/ 2114787 h 2517600"/>
              <a:gd name="connsiteX8" fmla="*/ 663511 w 3016858"/>
              <a:gd name="connsiteY8" fmla="*/ 2324951 h 2517600"/>
              <a:gd name="connsiteX9" fmla="*/ 739711 w 3016858"/>
              <a:gd name="connsiteY9" fmla="*/ 958891 h 2517600"/>
              <a:gd name="connsiteX10" fmla="*/ 130111 w 3016858"/>
              <a:gd name="connsiteY10" fmla="*/ 853808 h 2517600"/>
              <a:gd name="connsiteX11" fmla="*/ 206311 w 3016858"/>
              <a:gd name="connsiteY11" fmla="*/ 118237 h 2517600"/>
              <a:gd name="connsiteX0" fmla="*/ 206311 w 3016858"/>
              <a:gd name="connsiteY0" fmla="*/ 118237 h 2517600"/>
              <a:gd name="connsiteX1" fmla="*/ 1367975 w 3016858"/>
              <a:gd name="connsiteY1" fmla="*/ 144387 h 2517600"/>
              <a:gd name="connsiteX2" fmla="*/ 2752275 w 3016858"/>
              <a:gd name="connsiteY2" fmla="*/ 118987 h 2517600"/>
              <a:gd name="connsiteX3" fmla="*/ 2955475 w 3016858"/>
              <a:gd name="connsiteY3" fmla="*/ 779387 h 2517600"/>
              <a:gd name="connsiteX4" fmla="*/ 2409375 w 3016858"/>
              <a:gd name="connsiteY4" fmla="*/ 1020687 h 2517600"/>
              <a:gd name="connsiteX5" fmla="*/ 1806511 w 3016858"/>
              <a:gd name="connsiteY5" fmla="*/ 853808 h 2517600"/>
              <a:gd name="connsiteX6" fmla="*/ 1882711 w 3016858"/>
              <a:gd name="connsiteY6" fmla="*/ 2324950 h 2517600"/>
              <a:gd name="connsiteX7" fmla="*/ 1349311 w 3016858"/>
              <a:gd name="connsiteY7" fmla="*/ 1169052 h 2517600"/>
              <a:gd name="connsiteX8" fmla="*/ 968311 w 3016858"/>
              <a:gd name="connsiteY8" fmla="*/ 2114787 h 2517600"/>
              <a:gd name="connsiteX9" fmla="*/ 663511 w 3016858"/>
              <a:gd name="connsiteY9" fmla="*/ 2324951 h 2517600"/>
              <a:gd name="connsiteX10" fmla="*/ 739711 w 3016858"/>
              <a:gd name="connsiteY10" fmla="*/ 958891 h 2517600"/>
              <a:gd name="connsiteX11" fmla="*/ 130111 w 3016858"/>
              <a:gd name="connsiteY11" fmla="*/ 853808 h 2517600"/>
              <a:gd name="connsiteX12" fmla="*/ 206311 w 3016858"/>
              <a:gd name="connsiteY12" fmla="*/ 118237 h 2517600"/>
              <a:gd name="connsiteX0" fmla="*/ 206311 w 3016858"/>
              <a:gd name="connsiteY0" fmla="*/ 118237 h 2517600"/>
              <a:gd name="connsiteX1" fmla="*/ 1367975 w 3016858"/>
              <a:gd name="connsiteY1" fmla="*/ 144387 h 2517600"/>
              <a:gd name="connsiteX2" fmla="*/ 2752275 w 3016858"/>
              <a:gd name="connsiteY2" fmla="*/ 118987 h 2517600"/>
              <a:gd name="connsiteX3" fmla="*/ 2955475 w 3016858"/>
              <a:gd name="connsiteY3" fmla="*/ 779387 h 2517600"/>
              <a:gd name="connsiteX4" fmla="*/ 2409375 w 3016858"/>
              <a:gd name="connsiteY4" fmla="*/ 1020687 h 2517600"/>
              <a:gd name="connsiteX5" fmla="*/ 1806511 w 3016858"/>
              <a:gd name="connsiteY5" fmla="*/ 853808 h 2517600"/>
              <a:gd name="connsiteX6" fmla="*/ 2111311 w 3016858"/>
              <a:gd name="connsiteY6" fmla="*/ 2009705 h 2517600"/>
              <a:gd name="connsiteX7" fmla="*/ 1882711 w 3016858"/>
              <a:gd name="connsiteY7" fmla="*/ 2324950 h 2517600"/>
              <a:gd name="connsiteX8" fmla="*/ 1349311 w 3016858"/>
              <a:gd name="connsiteY8" fmla="*/ 1169052 h 2517600"/>
              <a:gd name="connsiteX9" fmla="*/ 968311 w 3016858"/>
              <a:gd name="connsiteY9" fmla="*/ 2114787 h 2517600"/>
              <a:gd name="connsiteX10" fmla="*/ 663511 w 3016858"/>
              <a:gd name="connsiteY10" fmla="*/ 2324951 h 2517600"/>
              <a:gd name="connsiteX11" fmla="*/ 739711 w 3016858"/>
              <a:gd name="connsiteY11" fmla="*/ 958891 h 2517600"/>
              <a:gd name="connsiteX12" fmla="*/ 130111 w 3016858"/>
              <a:gd name="connsiteY12" fmla="*/ 853808 h 2517600"/>
              <a:gd name="connsiteX13" fmla="*/ 206311 w 3016858"/>
              <a:gd name="connsiteY13" fmla="*/ 118237 h 2517600"/>
              <a:gd name="connsiteX0" fmla="*/ 206311 w 3016858"/>
              <a:gd name="connsiteY0" fmla="*/ 118237 h 2465059"/>
              <a:gd name="connsiteX1" fmla="*/ 1367975 w 3016858"/>
              <a:gd name="connsiteY1" fmla="*/ 144387 h 2465059"/>
              <a:gd name="connsiteX2" fmla="*/ 2752275 w 3016858"/>
              <a:gd name="connsiteY2" fmla="*/ 118987 h 2465059"/>
              <a:gd name="connsiteX3" fmla="*/ 2955475 w 3016858"/>
              <a:gd name="connsiteY3" fmla="*/ 779387 h 2465059"/>
              <a:gd name="connsiteX4" fmla="*/ 2409375 w 3016858"/>
              <a:gd name="connsiteY4" fmla="*/ 1020687 h 2465059"/>
              <a:gd name="connsiteX5" fmla="*/ 1806511 w 3016858"/>
              <a:gd name="connsiteY5" fmla="*/ 853808 h 2465059"/>
              <a:gd name="connsiteX6" fmla="*/ 2111311 w 3016858"/>
              <a:gd name="connsiteY6" fmla="*/ 2009705 h 2465059"/>
              <a:gd name="connsiteX7" fmla="*/ 1882711 w 3016858"/>
              <a:gd name="connsiteY7" fmla="*/ 2324950 h 2465059"/>
              <a:gd name="connsiteX8" fmla="*/ 1349311 w 3016858"/>
              <a:gd name="connsiteY8" fmla="*/ 1169052 h 2465059"/>
              <a:gd name="connsiteX9" fmla="*/ 968311 w 3016858"/>
              <a:gd name="connsiteY9" fmla="*/ 2114787 h 2465059"/>
              <a:gd name="connsiteX10" fmla="*/ 587311 w 3016858"/>
              <a:gd name="connsiteY10" fmla="*/ 2009705 h 2465059"/>
              <a:gd name="connsiteX11" fmla="*/ 739711 w 3016858"/>
              <a:gd name="connsiteY11" fmla="*/ 958891 h 2465059"/>
              <a:gd name="connsiteX12" fmla="*/ 130111 w 3016858"/>
              <a:gd name="connsiteY12" fmla="*/ 853808 h 2465059"/>
              <a:gd name="connsiteX13" fmla="*/ 206311 w 3016858"/>
              <a:gd name="connsiteY13" fmla="*/ 118237 h 2465059"/>
              <a:gd name="connsiteX0" fmla="*/ 206311 w 3016858"/>
              <a:gd name="connsiteY0" fmla="*/ 118237 h 2465059"/>
              <a:gd name="connsiteX1" fmla="*/ 1367975 w 3016858"/>
              <a:gd name="connsiteY1" fmla="*/ 144387 h 2465059"/>
              <a:gd name="connsiteX2" fmla="*/ 2752275 w 3016858"/>
              <a:gd name="connsiteY2" fmla="*/ 118987 h 2465059"/>
              <a:gd name="connsiteX3" fmla="*/ 2955475 w 3016858"/>
              <a:gd name="connsiteY3" fmla="*/ 779387 h 2465059"/>
              <a:gd name="connsiteX4" fmla="*/ 2409375 w 3016858"/>
              <a:gd name="connsiteY4" fmla="*/ 1020687 h 2465059"/>
              <a:gd name="connsiteX5" fmla="*/ 1806511 w 3016858"/>
              <a:gd name="connsiteY5" fmla="*/ 853808 h 2465059"/>
              <a:gd name="connsiteX6" fmla="*/ 2111311 w 3016858"/>
              <a:gd name="connsiteY6" fmla="*/ 2009705 h 2465059"/>
              <a:gd name="connsiteX7" fmla="*/ 1882711 w 3016858"/>
              <a:gd name="connsiteY7" fmla="*/ 2324950 h 2465059"/>
              <a:gd name="connsiteX8" fmla="*/ 1349311 w 3016858"/>
              <a:gd name="connsiteY8" fmla="*/ 1169052 h 2465059"/>
              <a:gd name="connsiteX9" fmla="*/ 968311 w 3016858"/>
              <a:gd name="connsiteY9" fmla="*/ 2219869 h 2465059"/>
              <a:gd name="connsiteX10" fmla="*/ 587311 w 3016858"/>
              <a:gd name="connsiteY10" fmla="*/ 2009705 h 2465059"/>
              <a:gd name="connsiteX11" fmla="*/ 739711 w 3016858"/>
              <a:gd name="connsiteY11" fmla="*/ 958891 h 2465059"/>
              <a:gd name="connsiteX12" fmla="*/ 130111 w 3016858"/>
              <a:gd name="connsiteY12" fmla="*/ 853808 h 2465059"/>
              <a:gd name="connsiteX13" fmla="*/ 206311 w 3016858"/>
              <a:gd name="connsiteY13" fmla="*/ 118237 h 2465059"/>
              <a:gd name="connsiteX0" fmla="*/ 206311 w 3016858"/>
              <a:gd name="connsiteY0" fmla="*/ 118237 h 2465059"/>
              <a:gd name="connsiteX1" fmla="*/ 1367975 w 3016858"/>
              <a:gd name="connsiteY1" fmla="*/ 144387 h 2465059"/>
              <a:gd name="connsiteX2" fmla="*/ 2752275 w 3016858"/>
              <a:gd name="connsiteY2" fmla="*/ 118987 h 2465059"/>
              <a:gd name="connsiteX3" fmla="*/ 2955475 w 3016858"/>
              <a:gd name="connsiteY3" fmla="*/ 779387 h 2465059"/>
              <a:gd name="connsiteX4" fmla="*/ 2409375 w 3016858"/>
              <a:gd name="connsiteY4" fmla="*/ 1020687 h 2465059"/>
              <a:gd name="connsiteX5" fmla="*/ 1806511 w 3016858"/>
              <a:gd name="connsiteY5" fmla="*/ 853808 h 2465059"/>
              <a:gd name="connsiteX6" fmla="*/ 2111311 w 3016858"/>
              <a:gd name="connsiteY6" fmla="*/ 2009705 h 2465059"/>
              <a:gd name="connsiteX7" fmla="*/ 1806511 w 3016858"/>
              <a:gd name="connsiteY7" fmla="*/ 2324950 h 2465059"/>
              <a:gd name="connsiteX8" fmla="*/ 1349311 w 3016858"/>
              <a:gd name="connsiteY8" fmla="*/ 1169052 h 2465059"/>
              <a:gd name="connsiteX9" fmla="*/ 968311 w 3016858"/>
              <a:gd name="connsiteY9" fmla="*/ 2219869 h 2465059"/>
              <a:gd name="connsiteX10" fmla="*/ 587311 w 3016858"/>
              <a:gd name="connsiteY10" fmla="*/ 2009705 h 2465059"/>
              <a:gd name="connsiteX11" fmla="*/ 739711 w 3016858"/>
              <a:gd name="connsiteY11" fmla="*/ 958891 h 2465059"/>
              <a:gd name="connsiteX12" fmla="*/ 130111 w 3016858"/>
              <a:gd name="connsiteY12" fmla="*/ 853808 h 2465059"/>
              <a:gd name="connsiteX13" fmla="*/ 206311 w 3016858"/>
              <a:gd name="connsiteY13" fmla="*/ 118237 h 2465059"/>
              <a:gd name="connsiteX0" fmla="*/ 206311 w 3016858"/>
              <a:gd name="connsiteY0" fmla="*/ 118237 h 2465059"/>
              <a:gd name="connsiteX1" fmla="*/ 1367975 w 3016858"/>
              <a:gd name="connsiteY1" fmla="*/ 144387 h 2465059"/>
              <a:gd name="connsiteX2" fmla="*/ 2752275 w 3016858"/>
              <a:gd name="connsiteY2" fmla="*/ 118987 h 2465059"/>
              <a:gd name="connsiteX3" fmla="*/ 2955475 w 3016858"/>
              <a:gd name="connsiteY3" fmla="*/ 779387 h 2465059"/>
              <a:gd name="connsiteX4" fmla="*/ 2409375 w 3016858"/>
              <a:gd name="connsiteY4" fmla="*/ 1020687 h 2465059"/>
              <a:gd name="connsiteX5" fmla="*/ 1806511 w 3016858"/>
              <a:gd name="connsiteY5" fmla="*/ 853808 h 2465059"/>
              <a:gd name="connsiteX6" fmla="*/ 2111311 w 3016858"/>
              <a:gd name="connsiteY6" fmla="*/ 2009705 h 2465059"/>
              <a:gd name="connsiteX7" fmla="*/ 1806511 w 3016858"/>
              <a:gd name="connsiteY7" fmla="*/ 2324950 h 2465059"/>
              <a:gd name="connsiteX8" fmla="*/ 1349311 w 3016858"/>
              <a:gd name="connsiteY8" fmla="*/ 1169052 h 2465059"/>
              <a:gd name="connsiteX9" fmla="*/ 968311 w 3016858"/>
              <a:gd name="connsiteY9" fmla="*/ 2219869 h 2465059"/>
              <a:gd name="connsiteX10" fmla="*/ 587311 w 3016858"/>
              <a:gd name="connsiteY10" fmla="*/ 2009705 h 2465059"/>
              <a:gd name="connsiteX11" fmla="*/ 739711 w 3016858"/>
              <a:gd name="connsiteY11" fmla="*/ 958891 h 2465059"/>
              <a:gd name="connsiteX12" fmla="*/ 130111 w 3016858"/>
              <a:gd name="connsiteY12" fmla="*/ 853808 h 2465059"/>
              <a:gd name="connsiteX13" fmla="*/ 206311 w 3016858"/>
              <a:gd name="connsiteY13" fmla="*/ 118237 h 2465059"/>
              <a:gd name="connsiteX0" fmla="*/ 241300 w 3051847"/>
              <a:gd name="connsiteY0" fmla="*/ 118237 h 2465059"/>
              <a:gd name="connsiteX1" fmla="*/ 1402964 w 3051847"/>
              <a:gd name="connsiteY1" fmla="*/ 144387 h 2465059"/>
              <a:gd name="connsiteX2" fmla="*/ 2787264 w 3051847"/>
              <a:gd name="connsiteY2" fmla="*/ 118987 h 2465059"/>
              <a:gd name="connsiteX3" fmla="*/ 2990464 w 3051847"/>
              <a:gd name="connsiteY3" fmla="*/ 779387 h 2465059"/>
              <a:gd name="connsiteX4" fmla="*/ 2444364 w 3051847"/>
              <a:gd name="connsiteY4" fmla="*/ 1020687 h 2465059"/>
              <a:gd name="connsiteX5" fmla="*/ 1841500 w 3051847"/>
              <a:gd name="connsiteY5" fmla="*/ 853808 h 2465059"/>
              <a:gd name="connsiteX6" fmla="*/ 2146300 w 3051847"/>
              <a:gd name="connsiteY6" fmla="*/ 2009705 h 2465059"/>
              <a:gd name="connsiteX7" fmla="*/ 1841500 w 3051847"/>
              <a:gd name="connsiteY7" fmla="*/ 2324950 h 2465059"/>
              <a:gd name="connsiteX8" fmla="*/ 1384300 w 3051847"/>
              <a:gd name="connsiteY8" fmla="*/ 1169052 h 2465059"/>
              <a:gd name="connsiteX9" fmla="*/ 1003300 w 3051847"/>
              <a:gd name="connsiteY9" fmla="*/ 2219869 h 2465059"/>
              <a:gd name="connsiteX10" fmla="*/ 622300 w 3051847"/>
              <a:gd name="connsiteY10" fmla="*/ 2009705 h 2465059"/>
              <a:gd name="connsiteX11" fmla="*/ 774700 w 3051847"/>
              <a:gd name="connsiteY11" fmla="*/ 958891 h 2465059"/>
              <a:gd name="connsiteX12" fmla="*/ 88900 w 3051847"/>
              <a:gd name="connsiteY12" fmla="*/ 853807 h 2465059"/>
              <a:gd name="connsiteX13" fmla="*/ 241300 w 3051847"/>
              <a:gd name="connsiteY13" fmla="*/ 118237 h 2465059"/>
              <a:gd name="connsiteX0" fmla="*/ 219011 w 3105757"/>
              <a:gd name="connsiteY0" fmla="*/ 315244 h 2451904"/>
              <a:gd name="connsiteX1" fmla="*/ 1456874 w 3105757"/>
              <a:gd name="connsiteY1" fmla="*/ 131232 h 2451904"/>
              <a:gd name="connsiteX2" fmla="*/ 2841174 w 3105757"/>
              <a:gd name="connsiteY2" fmla="*/ 105832 h 2451904"/>
              <a:gd name="connsiteX3" fmla="*/ 3044374 w 3105757"/>
              <a:gd name="connsiteY3" fmla="*/ 766232 h 2451904"/>
              <a:gd name="connsiteX4" fmla="*/ 2498274 w 3105757"/>
              <a:gd name="connsiteY4" fmla="*/ 1007532 h 2451904"/>
              <a:gd name="connsiteX5" fmla="*/ 1895410 w 3105757"/>
              <a:gd name="connsiteY5" fmla="*/ 840653 h 2451904"/>
              <a:gd name="connsiteX6" fmla="*/ 2200210 w 3105757"/>
              <a:gd name="connsiteY6" fmla="*/ 1996550 h 2451904"/>
              <a:gd name="connsiteX7" fmla="*/ 1895410 w 3105757"/>
              <a:gd name="connsiteY7" fmla="*/ 2311795 h 2451904"/>
              <a:gd name="connsiteX8" fmla="*/ 1438210 w 3105757"/>
              <a:gd name="connsiteY8" fmla="*/ 1155897 h 2451904"/>
              <a:gd name="connsiteX9" fmla="*/ 1057210 w 3105757"/>
              <a:gd name="connsiteY9" fmla="*/ 2206714 h 2451904"/>
              <a:gd name="connsiteX10" fmla="*/ 676210 w 3105757"/>
              <a:gd name="connsiteY10" fmla="*/ 1996550 h 2451904"/>
              <a:gd name="connsiteX11" fmla="*/ 828610 w 3105757"/>
              <a:gd name="connsiteY11" fmla="*/ 945736 h 2451904"/>
              <a:gd name="connsiteX12" fmla="*/ 142810 w 3105757"/>
              <a:gd name="connsiteY12" fmla="*/ 840652 h 2451904"/>
              <a:gd name="connsiteX13" fmla="*/ 219011 w 3105757"/>
              <a:gd name="connsiteY13" fmla="*/ 315244 h 2451904"/>
              <a:gd name="connsiteX0" fmla="*/ 219011 w 3105757"/>
              <a:gd name="connsiteY0" fmla="*/ 210163 h 2451905"/>
              <a:gd name="connsiteX1" fmla="*/ 1456874 w 3105757"/>
              <a:gd name="connsiteY1" fmla="*/ 131233 h 2451905"/>
              <a:gd name="connsiteX2" fmla="*/ 2841174 w 3105757"/>
              <a:gd name="connsiteY2" fmla="*/ 105833 h 2451905"/>
              <a:gd name="connsiteX3" fmla="*/ 3044374 w 3105757"/>
              <a:gd name="connsiteY3" fmla="*/ 766233 h 2451905"/>
              <a:gd name="connsiteX4" fmla="*/ 2498274 w 3105757"/>
              <a:gd name="connsiteY4" fmla="*/ 1007533 h 2451905"/>
              <a:gd name="connsiteX5" fmla="*/ 1895410 w 3105757"/>
              <a:gd name="connsiteY5" fmla="*/ 840654 h 2451905"/>
              <a:gd name="connsiteX6" fmla="*/ 2200210 w 3105757"/>
              <a:gd name="connsiteY6" fmla="*/ 1996551 h 2451905"/>
              <a:gd name="connsiteX7" fmla="*/ 1895410 w 3105757"/>
              <a:gd name="connsiteY7" fmla="*/ 2311796 h 2451905"/>
              <a:gd name="connsiteX8" fmla="*/ 1438210 w 3105757"/>
              <a:gd name="connsiteY8" fmla="*/ 1155898 h 2451905"/>
              <a:gd name="connsiteX9" fmla="*/ 1057210 w 3105757"/>
              <a:gd name="connsiteY9" fmla="*/ 2206715 h 2451905"/>
              <a:gd name="connsiteX10" fmla="*/ 676210 w 3105757"/>
              <a:gd name="connsiteY10" fmla="*/ 1996551 h 2451905"/>
              <a:gd name="connsiteX11" fmla="*/ 828610 w 3105757"/>
              <a:gd name="connsiteY11" fmla="*/ 945737 h 2451905"/>
              <a:gd name="connsiteX12" fmla="*/ 142810 w 3105757"/>
              <a:gd name="connsiteY12" fmla="*/ 840653 h 2451905"/>
              <a:gd name="connsiteX13" fmla="*/ 219011 w 3105757"/>
              <a:gd name="connsiteY13" fmla="*/ 210163 h 2451905"/>
              <a:gd name="connsiteX0" fmla="*/ 219011 w 3096297"/>
              <a:gd name="connsiteY0" fmla="*/ 118237 h 2359979"/>
              <a:gd name="connsiteX1" fmla="*/ 1456874 w 3096297"/>
              <a:gd name="connsiteY1" fmla="*/ 39307 h 2359979"/>
              <a:gd name="connsiteX2" fmla="*/ 2809811 w 3096297"/>
              <a:gd name="connsiteY2" fmla="*/ 118239 h 2359979"/>
              <a:gd name="connsiteX3" fmla="*/ 3044374 w 3096297"/>
              <a:gd name="connsiteY3" fmla="*/ 674307 h 2359979"/>
              <a:gd name="connsiteX4" fmla="*/ 2498274 w 3096297"/>
              <a:gd name="connsiteY4" fmla="*/ 915607 h 2359979"/>
              <a:gd name="connsiteX5" fmla="*/ 1895410 w 3096297"/>
              <a:gd name="connsiteY5" fmla="*/ 748728 h 2359979"/>
              <a:gd name="connsiteX6" fmla="*/ 2200210 w 3096297"/>
              <a:gd name="connsiteY6" fmla="*/ 1904625 h 2359979"/>
              <a:gd name="connsiteX7" fmla="*/ 1895410 w 3096297"/>
              <a:gd name="connsiteY7" fmla="*/ 2219870 h 2359979"/>
              <a:gd name="connsiteX8" fmla="*/ 1438210 w 3096297"/>
              <a:gd name="connsiteY8" fmla="*/ 1063972 h 2359979"/>
              <a:gd name="connsiteX9" fmla="*/ 1057210 w 3096297"/>
              <a:gd name="connsiteY9" fmla="*/ 2114789 h 2359979"/>
              <a:gd name="connsiteX10" fmla="*/ 676210 w 3096297"/>
              <a:gd name="connsiteY10" fmla="*/ 1904625 h 2359979"/>
              <a:gd name="connsiteX11" fmla="*/ 828610 w 3096297"/>
              <a:gd name="connsiteY11" fmla="*/ 853811 h 2359979"/>
              <a:gd name="connsiteX12" fmla="*/ 142810 w 3096297"/>
              <a:gd name="connsiteY12" fmla="*/ 748727 h 2359979"/>
              <a:gd name="connsiteX13" fmla="*/ 219011 w 3096297"/>
              <a:gd name="connsiteY13" fmla="*/ 118237 h 2359979"/>
              <a:gd name="connsiteX0" fmla="*/ 219011 w 3048001"/>
              <a:gd name="connsiteY0" fmla="*/ 118237 h 2359979"/>
              <a:gd name="connsiteX1" fmla="*/ 1456874 w 3048001"/>
              <a:gd name="connsiteY1" fmla="*/ 39307 h 2359979"/>
              <a:gd name="connsiteX2" fmla="*/ 2809811 w 3048001"/>
              <a:gd name="connsiteY2" fmla="*/ 118239 h 2359979"/>
              <a:gd name="connsiteX3" fmla="*/ 2886011 w 3048001"/>
              <a:gd name="connsiteY3" fmla="*/ 643647 h 2359979"/>
              <a:gd name="connsiteX4" fmla="*/ 2498274 w 3048001"/>
              <a:gd name="connsiteY4" fmla="*/ 915607 h 2359979"/>
              <a:gd name="connsiteX5" fmla="*/ 1895410 w 3048001"/>
              <a:gd name="connsiteY5" fmla="*/ 748728 h 2359979"/>
              <a:gd name="connsiteX6" fmla="*/ 2200210 w 3048001"/>
              <a:gd name="connsiteY6" fmla="*/ 1904625 h 2359979"/>
              <a:gd name="connsiteX7" fmla="*/ 1895410 w 3048001"/>
              <a:gd name="connsiteY7" fmla="*/ 2219870 h 2359979"/>
              <a:gd name="connsiteX8" fmla="*/ 1438210 w 3048001"/>
              <a:gd name="connsiteY8" fmla="*/ 1063972 h 2359979"/>
              <a:gd name="connsiteX9" fmla="*/ 1057210 w 3048001"/>
              <a:gd name="connsiteY9" fmla="*/ 2114789 h 2359979"/>
              <a:gd name="connsiteX10" fmla="*/ 676210 w 3048001"/>
              <a:gd name="connsiteY10" fmla="*/ 1904625 h 2359979"/>
              <a:gd name="connsiteX11" fmla="*/ 828610 w 3048001"/>
              <a:gd name="connsiteY11" fmla="*/ 853811 h 2359979"/>
              <a:gd name="connsiteX12" fmla="*/ 142810 w 3048001"/>
              <a:gd name="connsiteY12" fmla="*/ 748727 h 2359979"/>
              <a:gd name="connsiteX13" fmla="*/ 219011 w 3048001"/>
              <a:gd name="connsiteY13" fmla="*/ 118237 h 2359979"/>
              <a:gd name="connsiteX0" fmla="*/ 219011 w 3048001"/>
              <a:gd name="connsiteY0" fmla="*/ 118237 h 2359979"/>
              <a:gd name="connsiteX1" fmla="*/ 1456874 w 3048001"/>
              <a:gd name="connsiteY1" fmla="*/ 39307 h 2359979"/>
              <a:gd name="connsiteX2" fmla="*/ 2809811 w 3048001"/>
              <a:gd name="connsiteY2" fmla="*/ 118239 h 2359979"/>
              <a:gd name="connsiteX3" fmla="*/ 2886011 w 3048001"/>
              <a:gd name="connsiteY3" fmla="*/ 643647 h 2359979"/>
              <a:gd name="connsiteX4" fmla="*/ 2428811 w 3048001"/>
              <a:gd name="connsiteY4" fmla="*/ 748728 h 2359979"/>
              <a:gd name="connsiteX5" fmla="*/ 1895410 w 3048001"/>
              <a:gd name="connsiteY5" fmla="*/ 748728 h 2359979"/>
              <a:gd name="connsiteX6" fmla="*/ 2200210 w 3048001"/>
              <a:gd name="connsiteY6" fmla="*/ 1904625 h 2359979"/>
              <a:gd name="connsiteX7" fmla="*/ 1895410 w 3048001"/>
              <a:gd name="connsiteY7" fmla="*/ 2219870 h 2359979"/>
              <a:gd name="connsiteX8" fmla="*/ 1438210 w 3048001"/>
              <a:gd name="connsiteY8" fmla="*/ 1063972 h 2359979"/>
              <a:gd name="connsiteX9" fmla="*/ 1057210 w 3048001"/>
              <a:gd name="connsiteY9" fmla="*/ 2114789 h 2359979"/>
              <a:gd name="connsiteX10" fmla="*/ 676210 w 3048001"/>
              <a:gd name="connsiteY10" fmla="*/ 1904625 h 2359979"/>
              <a:gd name="connsiteX11" fmla="*/ 828610 w 3048001"/>
              <a:gd name="connsiteY11" fmla="*/ 853811 h 2359979"/>
              <a:gd name="connsiteX12" fmla="*/ 142810 w 3048001"/>
              <a:gd name="connsiteY12" fmla="*/ 748727 h 2359979"/>
              <a:gd name="connsiteX13" fmla="*/ 219011 w 3048001"/>
              <a:gd name="connsiteY13" fmla="*/ 118237 h 2359979"/>
              <a:gd name="connsiteX0" fmla="*/ 219011 w 2971801"/>
              <a:gd name="connsiteY0" fmla="*/ 118237 h 2359979"/>
              <a:gd name="connsiteX1" fmla="*/ 1456874 w 2971801"/>
              <a:gd name="connsiteY1" fmla="*/ 39307 h 2359979"/>
              <a:gd name="connsiteX2" fmla="*/ 2733611 w 2971801"/>
              <a:gd name="connsiteY2" fmla="*/ 118239 h 2359979"/>
              <a:gd name="connsiteX3" fmla="*/ 2886011 w 2971801"/>
              <a:gd name="connsiteY3" fmla="*/ 643647 h 2359979"/>
              <a:gd name="connsiteX4" fmla="*/ 2428811 w 2971801"/>
              <a:gd name="connsiteY4" fmla="*/ 748728 h 2359979"/>
              <a:gd name="connsiteX5" fmla="*/ 1895410 w 2971801"/>
              <a:gd name="connsiteY5" fmla="*/ 748728 h 2359979"/>
              <a:gd name="connsiteX6" fmla="*/ 2200210 w 2971801"/>
              <a:gd name="connsiteY6" fmla="*/ 1904625 h 2359979"/>
              <a:gd name="connsiteX7" fmla="*/ 1895410 w 2971801"/>
              <a:gd name="connsiteY7" fmla="*/ 2219870 h 2359979"/>
              <a:gd name="connsiteX8" fmla="*/ 1438210 w 2971801"/>
              <a:gd name="connsiteY8" fmla="*/ 1063972 h 2359979"/>
              <a:gd name="connsiteX9" fmla="*/ 1057210 w 2971801"/>
              <a:gd name="connsiteY9" fmla="*/ 2114789 h 2359979"/>
              <a:gd name="connsiteX10" fmla="*/ 676210 w 2971801"/>
              <a:gd name="connsiteY10" fmla="*/ 1904625 h 2359979"/>
              <a:gd name="connsiteX11" fmla="*/ 828610 w 2971801"/>
              <a:gd name="connsiteY11" fmla="*/ 853811 h 2359979"/>
              <a:gd name="connsiteX12" fmla="*/ 142810 w 2971801"/>
              <a:gd name="connsiteY12" fmla="*/ 748727 h 2359979"/>
              <a:gd name="connsiteX13" fmla="*/ 219011 w 2971801"/>
              <a:gd name="connsiteY13" fmla="*/ 118237 h 2359979"/>
              <a:gd name="connsiteX0" fmla="*/ 219011 w 2895601"/>
              <a:gd name="connsiteY0" fmla="*/ 118237 h 2359979"/>
              <a:gd name="connsiteX1" fmla="*/ 1456874 w 2895601"/>
              <a:gd name="connsiteY1" fmla="*/ 39307 h 2359979"/>
              <a:gd name="connsiteX2" fmla="*/ 2733611 w 2895601"/>
              <a:gd name="connsiteY2" fmla="*/ 118239 h 2359979"/>
              <a:gd name="connsiteX3" fmla="*/ 2428811 w 2895601"/>
              <a:gd name="connsiteY3" fmla="*/ 748728 h 2359979"/>
              <a:gd name="connsiteX4" fmla="*/ 1895410 w 2895601"/>
              <a:gd name="connsiteY4" fmla="*/ 748728 h 2359979"/>
              <a:gd name="connsiteX5" fmla="*/ 2200210 w 2895601"/>
              <a:gd name="connsiteY5" fmla="*/ 1904625 h 2359979"/>
              <a:gd name="connsiteX6" fmla="*/ 1895410 w 2895601"/>
              <a:gd name="connsiteY6" fmla="*/ 2219870 h 2359979"/>
              <a:gd name="connsiteX7" fmla="*/ 1438210 w 2895601"/>
              <a:gd name="connsiteY7" fmla="*/ 1063972 h 2359979"/>
              <a:gd name="connsiteX8" fmla="*/ 1057210 w 2895601"/>
              <a:gd name="connsiteY8" fmla="*/ 2114789 h 2359979"/>
              <a:gd name="connsiteX9" fmla="*/ 676210 w 2895601"/>
              <a:gd name="connsiteY9" fmla="*/ 1904625 h 2359979"/>
              <a:gd name="connsiteX10" fmla="*/ 828610 w 2895601"/>
              <a:gd name="connsiteY10" fmla="*/ 853811 h 2359979"/>
              <a:gd name="connsiteX11" fmla="*/ 142810 w 2895601"/>
              <a:gd name="connsiteY11" fmla="*/ 748727 h 2359979"/>
              <a:gd name="connsiteX12" fmla="*/ 219011 w 2895601"/>
              <a:gd name="connsiteY12" fmla="*/ 118237 h 2359979"/>
              <a:gd name="connsiteX0" fmla="*/ 219011 w 2921000"/>
              <a:gd name="connsiteY0" fmla="*/ 118237 h 2359979"/>
              <a:gd name="connsiteX1" fmla="*/ 1456874 w 2921000"/>
              <a:gd name="connsiteY1" fmla="*/ 39307 h 2359979"/>
              <a:gd name="connsiteX2" fmla="*/ 2733611 w 2921000"/>
              <a:gd name="connsiteY2" fmla="*/ 118239 h 2359979"/>
              <a:gd name="connsiteX3" fmla="*/ 2581211 w 2921000"/>
              <a:gd name="connsiteY3" fmla="*/ 748728 h 2359979"/>
              <a:gd name="connsiteX4" fmla="*/ 1895410 w 2921000"/>
              <a:gd name="connsiteY4" fmla="*/ 748728 h 2359979"/>
              <a:gd name="connsiteX5" fmla="*/ 2200210 w 2921000"/>
              <a:gd name="connsiteY5" fmla="*/ 1904625 h 2359979"/>
              <a:gd name="connsiteX6" fmla="*/ 1895410 w 2921000"/>
              <a:gd name="connsiteY6" fmla="*/ 2219870 h 2359979"/>
              <a:gd name="connsiteX7" fmla="*/ 1438210 w 2921000"/>
              <a:gd name="connsiteY7" fmla="*/ 1063972 h 2359979"/>
              <a:gd name="connsiteX8" fmla="*/ 1057210 w 2921000"/>
              <a:gd name="connsiteY8" fmla="*/ 2114789 h 2359979"/>
              <a:gd name="connsiteX9" fmla="*/ 676210 w 2921000"/>
              <a:gd name="connsiteY9" fmla="*/ 1904625 h 2359979"/>
              <a:gd name="connsiteX10" fmla="*/ 828610 w 2921000"/>
              <a:gd name="connsiteY10" fmla="*/ 853811 h 2359979"/>
              <a:gd name="connsiteX11" fmla="*/ 142810 w 2921000"/>
              <a:gd name="connsiteY11" fmla="*/ 748727 h 2359979"/>
              <a:gd name="connsiteX12" fmla="*/ 219011 w 2921000"/>
              <a:gd name="connsiteY12" fmla="*/ 118237 h 2359979"/>
              <a:gd name="connsiteX0" fmla="*/ 219011 w 3054286"/>
              <a:gd name="connsiteY0" fmla="*/ 118237 h 2359979"/>
              <a:gd name="connsiteX1" fmla="*/ 1456874 w 3054286"/>
              <a:gd name="connsiteY1" fmla="*/ 39307 h 2359979"/>
              <a:gd name="connsiteX2" fmla="*/ 2733611 w 3054286"/>
              <a:gd name="connsiteY2" fmla="*/ 118239 h 2359979"/>
              <a:gd name="connsiteX3" fmla="*/ 2581211 w 3054286"/>
              <a:gd name="connsiteY3" fmla="*/ 748728 h 2359979"/>
              <a:gd name="connsiteX4" fmla="*/ 1895410 w 3054286"/>
              <a:gd name="connsiteY4" fmla="*/ 748728 h 2359979"/>
              <a:gd name="connsiteX5" fmla="*/ 2200210 w 3054286"/>
              <a:gd name="connsiteY5" fmla="*/ 1904625 h 2359979"/>
              <a:gd name="connsiteX6" fmla="*/ 1895410 w 3054286"/>
              <a:gd name="connsiteY6" fmla="*/ 2219870 h 2359979"/>
              <a:gd name="connsiteX7" fmla="*/ 1438210 w 3054286"/>
              <a:gd name="connsiteY7" fmla="*/ 1063972 h 2359979"/>
              <a:gd name="connsiteX8" fmla="*/ 1057210 w 3054286"/>
              <a:gd name="connsiteY8" fmla="*/ 2114789 h 2359979"/>
              <a:gd name="connsiteX9" fmla="*/ 676210 w 3054286"/>
              <a:gd name="connsiteY9" fmla="*/ 1904625 h 2359979"/>
              <a:gd name="connsiteX10" fmla="*/ 828610 w 3054286"/>
              <a:gd name="connsiteY10" fmla="*/ 853811 h 2359979"/>
              <a:gd name="connsiteX11" fmla="*/ 142810 w 3054286"/>
              <a:gd name="connsiteY11" fmla="*/ 748727 h 2359979"/>
              <a:gd name="connsiteX12" fmla="*/ 219011 w 3054286"/>
              <a:gd name="connsiteY12" fmla="*/ 118237 h 2359979"/>
              <a:gd name="connsiteX0" fmla="*/ 219011 w 3054285"/>
              <a:gd name="connsiteY0" fmla="*/ 118237 h 2359979"/>
              <a:gd name="connsiteX1" fmla="*/ 1456874 w 3054285"/>
              <a:gd name="connsiteY1" fmla="*/ 39307 h 2359979"/>
              <a:gd name="connsiteX2" fmla="*/ 2733611 w 3054285"/>
              <a:gd name="connsiteY2" fmla="*/ 118239 h 2359979"/>
              <a:gd name="connsiteX3" fmla="*/ 2581210 w 3054285"/>
              <a:gd name="connsiteY3" fmla="*/ 748728 h 2359979"/>
              <a:gd name="connsiteX4" fmla="*/ 1895410 w 3054285"/>
              <a:gd name="connsiteY4" fmla="*/ 748728 h 2359979"/>
              <a:gd name="connsiteX5" fmla="*/ 2200210 w 3054285"/>
              <a:gd name="connsiteY5" fmla="*/ 1904625 h 2359979"/>
              <a:gd name="connsiteX6" fmla="*/ 1895410 w 3054285"/>
              <a:gd name="connsiteY6" fmla="*/ 2219870 h 2359979"/>
              <a:gd name="connsiteX7" fmla="*/ 1438210 w 3054285"/>
              <a:gd name="connsiteY7" fmla="*/ 1063972 h 2359979"/>
              <a:gd name="connsiteX8" fmla="*/ 1057210 w 3054285"/>
              <a:gd name="connsiteY8" fmla="*/ 2114789 h 2359979"/>
              <a:gd name="connsiteX9" fmla="*/ 676210 w 3054285"/>
              <a:gd name="connsiteY9" fmla="*/ 1904625 h 2359979"/>
              <a:gd name="connsiteX10" fmla="*/ 828610 w 3054285"/>
              <a:gd name="connsiteY10" fmla="*/ 853811 h 2359979"/>
              <a:gd name="connsiteX11" fmla="*/ 142810 w 3054285"/>
              <a:gd name="connsiteY11" fmla="*/ 748727 h 2359979"/>
              <a:gd name="connsiteX12" fmla="*/ 219011 w 3054285"/>
              <a:gd name="connsiteY12" fmla="*/ 118237 h 2359979"/>
              <a:gd name="connsiteX0" fmla="*/ 219011 w 3054285"/>
              <a:gd name="connsiteY0" fmla="*/ 118237 h 2359979"/>
              <a:gd name="connsiteX1" fmla="*/ 1456874 w 3054285"/>
              <a:gd name="connsiteY1" fmla="*/ 39307 h 2359979"/>
              <a:gd name="connsiteX2" fmla="*/ 2733611 w 3054285"/>
              <a:gd name="connsiteY2" fmla="*/ 118239 h 2359979"/>
              <a:gd name="connsiteX3" fmla="*/ 2581210 w 3054285"/>
              <a:gd name="connsiteY3" fmla="*/ 748728 h 2359979"/>
              <a:gd name="connsiteX4" fmla="*/ 1895410 w 3054285"/>
              <a:gd name="connsiteY4" fmla="*/ 748728 h 2359979"/>
              <a:gd name="connsiteX5" fmla="*/ 2200210 w 3054285"/>
              <a:gd name="connsiteY5" fmla="*/ 1904625 h 2359979"/>
              <a:gd name="connsiteX6" fmla="*/ 1895410 w 3054285"/>
              <a:gd name="connsiteY6" fmla="*/ 2219870 h 2359979"/>
              <a:gd name="connsiteX7" fmla="*/ 1438210 w 3054285"/>
              <a:gd name="connsiteY7" fmla="*/ 1063972 h 2359979"/>
              <a:gd name="connsiteX8" fmla="*/ 1057210 w 3054285"/>
              <a:gd name="connsiteY8" fmla="*/ 2114789 h 2359979"/>
              <a:gd name="connsiteX9" fmla="*/ 676210 w 3054285"/>
              <a:gd name="connsiteY9" fmla="*/ 1904625 h 2359979"/>
              <a:gd name="connsiteX10" fmla="*/ 828610 w 3054285"/>
              <a:gd name="connsiteY10" fmla="*/ 853811 h 2359979"/>
              <a:gd name="connsiteX11" fmla="*/ 142810 w 3054285"/>
              <a:gd name="connsiteY11" fmla="*/ 748727 h 2359979"/>
              <a:gd name="connsiteX12" fmla="*/ 219011 w 3054285"/>
              <a:gd name="connsiteY12" fmla="*/ 118237 h 2359979"/>
              <a:gd name="connsiteX0" fmla="*/ 219011 w 3130486"/>
              <a:gd name="connsiteY0" fmla="*/ 118237 h 2359979"/>
              <a:gd name="connsiteX1" fmla="*/ 1456874 w 3130486"/>
              <a:gd name="connsiteY1" fmla="*/ 39307 h 2359979"/>
              <a:gd name="connsiteX2" fmla="*/ 2733611 w 3130486"/>
              <a:gd name="connsiteY2" fmla="*/ 118239 h 2359979"/>
              <a:gd name="connsiteX3" fmla="*/ 2657411 w 3130486"/>
              <a:gd name="connsiteY3" fmla="*/ 748728 h 2359979"/>
              <a:gd name="connsiteX4" fmla="*/ 1895410 w 3130486"/>
              <a:gd name="connsiteY4" fmla="*/ 748728 h 2359979"/>
              <a:gd name="connsiteX5" fmla="*/ 2200210 w 3130486"/>
              <a:gd name="connsiteY5" fmla="*/ 1904625 h 2359979"/>
              <a:gd name="connsiteX6" fmla="*/ 1895410 w 3130486"/>
              <a:gd name="connsiteY6" fmla="*/ 2219870 h 2359979"/>
              <a:gd name="connsiteX7" fmla="*/ 1438210 w 3130486"/>
              <a:gd name="connsiteY7" fmla="*/ 1063972 h 2359979"/>
              <a:gd name="connsiteX8" fmla="*/ 1057210 w 3130486"/>
              <a:gd name="connsiteY8" fmla="*/ 2114789 h 2359979"/>
              <a:gd name="connsiteX9" fmla="*/ 676210 w 3130486"/>
              <a:gd name="connsiteY9" fmla="*/ 1904625 h 2359979"/>
              <a:gd name="connsiteX10" fmla="*/ 828610 w 3130486"/>
              <a:gd name="connsiteY10" fmla="*/ 853811 h 2359979"/>
              <a:gd name="connsiteX11" fmla="*/ 142810 w 3130486"/>
              <a:gd name="connsiteY11" fmla="*/ 748727 h 2359979"/>
              <a:gd name="connsiteX12" fmla="*/ 219011 w 3130486"/>
              <a:gd name="connsiteY12" fmla="*/ 118237 h 2359979"/>
              <a:gd name="connsiteX0" fmla="*/ 219011 w 3130486"/>
              <a:gd name="connsiteY0" fmla="*/ 118237 h 2359979"/>
              <a:gd name="connsiteX1" fmla="*/ 1456874 w 3130486"/>
              <a:gd name="connsiteY1" fmla="*/ 39307 h 2359979"/>
              <a:gd name="connsiteX2" fmla="*/ 2581210 w 3130486"/>
              <a:gd name="connsiteY2" fmla="*/ 118239 h 2359979"/>
              <a:gd name="connsiteX3" fmla="*/ 2657411 w 3130486"/>
              <a:gd name="connsiteY3" fmla="*/ 748728 h 2359979"/>
              <a:gd name="connsiteX4" fmla="*/ 1895410 w 3130486"/>
              <a:gd name="connsiteY4" fmla="*/ 748728 h 2359979"/>
              <a:gd name="connsiteX5" fmla="*/ 2200210 w 3130486"/>
              <a:gd name="connsiteY5" fmla="*/ 1904625 h 2359979"/>
              <a:gd name="connsiteX6" fmla="*/ 1895410 w 3130486"/>
              <a:gd name="connsiteY6" fmla="*/ 2219870 h 2359979"/>
              <a:gd name="connsiteX7" fmla="*/ 1438210 w 3130486"/>
              <a:gd name="connsiteY7" fmla="*/ 1063972 h 2359979"/>
              <a:gd name="connsiteX8" fmla="*/ 1057210 w 3130486"/>
              <a:gd name="connsiteY8" fmla="*/ 2114789 h 2359979"/>
              <a:gd name="connsiteX9" fmla="*/ 676210 w 3130486"/>
              <a:gd name="connsiteY9" fmla="*/ 1904625 h 2359979"/>
              <a:gd name="connsiteX10" fmla="*/ 828610 w 3130486"/>
              <a:gd name="connsiteY10" fmla="*/ 853811 h 2359979"/>
              <a:gd name="connsiteX11" fmla="*/ 142810 w 3130486"/>
              <a:gd name="connsiteY11" fmla="*/ 748727 h 2359979"/>
              <a:gd name="connsiteX12" fmla="*/ 219011 w 3130486"/>
              <a:gd name="connsiteY12" fmla="*/ 118237 h 23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30486" h="2359979">
                <a:moveTo>
                  <a:pt x="219011" y="118237"/>
                </a:moveTo>
                <a:cubicBezTo>
                  <a:pt x="438022" y="0"/>
                  <a:pt x="1063174" y="39307"/>
                  <a:pt x="1456874" y="39307"/>
                </a:cubicBezTo>
                <a:cubicBezTo>
                  <a:pt x="1850574" y="39307"/>
                  <a:pt x="2381121" y="2"/>
                  <a:pt x="2581210" y="118239"/>
                </a:cubicBezTo>
                <a:cubicBezTo>
                  <a:pt x="2781299" y="236476"/>
                  <a:pt x="3130486" y="525430"/>
                  <a:pt x="2657411" y="748728"/>
                </a:cubicBezTo>
                <a:cubicBezTo>
                  <a:pt x="2312924" y="886649"/>
                  <a:pt x="1971610" y="556079"/>
                  <a:pt x="1895410" y="748728"/>
                </a:cubicBezTo>
                <a:cubicBezTo>
                  <a:pt x="1819210" y="941378"/>
                  <a:pt x="2200210" y="1659435"/>
                  <a:pt x="2200210" y="1904625"/>
                </a:cubicBezTo>
                <a:cubicBezTo>
                  <a:pt x="2200210" y="2149815"/>
                  <a:pt x="2022410" y="2359979"/>
                  <a:pt x="1895410" y="2219870"/>
                </a:cubicBezTo>
                <a:cubicBezTo>
                  <a:pt x="1768410" y="2079761"/>
                  <a:pt x="1577910" y="1081485"/>
                  <a:pt x="1438210" y="1063972"/>
                </a:cubicBezTo>
                <a:cubicBezTo>
                  <a:pt x="1298510" y="1046459"/>
                  <a:pt x="1184210" y="1974680"/>
                  <a:pt x="1057210" y="2114789"/>
                </a:cubicBezTo>
                <a:cubicBezTo>
                  <a:pt x="930210" y="2254898"/>
                  <a:pt x="714310" y="2114788"/>
                  <a:pt x="676210" y="1904625"/>
                </a:cubicBezTo>
                <a:cubicBezTo>
                  <a:pt x="638110" y="1694462"/>
                  <a:pt x="917510" y="1046461"/>
                  <a:pt x="828610" y="853811"/>
                </a:cubicBezTo>
                <a:cubicBezTo>
                  <a:pt x="739710" y="661161"/>
                  <a:pt x="244410" y="871323"/>
                  <a:pt x="142810" y="748727"/>
                </a:cubicBezTo>
                <a:cubicBezTo>
                  <a:pt x="41210" y="626131"/>
                  <a:pt x="0" y="236474"/>
                  <a:pt x="219011" y="118237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5562600" y="2052963"/>
            <a:ext cx="457200" cy="47237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3" name="Group 132"/>
          <p:cNvGrpSpPr/>
          <p:nvPr/>
        </p:nvGrpSpPr>
        <p:grpSpPr>
          <a:xfrm>
            <a:off x="4509245" y="2142458"/>
            <a:ext cx="3699724" cy="2361854"/>
            <a:chOff x="2659383" y="2354414"/>
            <a:chExt cx="3699724" cy="2361854"/>
          </a:xfrm>
        </p:grpSpPr>
        <p:grpSp>
          <p:nvGrpSpPr>
            <p:cNvPr id="4" name="Group 16"/>
            <p:cNvGrpSpPr/>
            <p:nvPr/>
          </p:nvGrpSpPr>
          <p:grpSpPr>
            <a:xfrm>
              <a:off x="3266534" y="3390380"/>
              <a:ext cx="2485423" cy="289921"/>
              <a:chOff x="2112145" y="2360781"/>
              <a:chExt cx="2485423" cy="289921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2112145" y="23607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prstClr val="black"/>
                    </a:solidFill>
                    <a:latin typeface="Tahoma" pitchFamily="34" charset="0"/>
                    <a:ea typeface="ＭＳ Ｐゴシック" pitchFamily="-111" charset="-128"/>
                  </a:rPr>
                  <a:t>e</a:t>
                </a:r>
                <a:endParaRPr lang="en-US" sz="2000" dirty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3209896" y="23607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prstClr val="black"/>
                    </a:solidFill>
                    <a:latin typeface="Tahoma" pitchFamily="34" charset="0"/>
                    <a:ea typeface="ＭＳ Ｐゴシック" pitchFamily="-111" charset="-128"/>
                  </a:rPr>
                  <a:t>f</a:t>
                </a:r>
                <a:endParaRPr lang="en-US" sz="2000" dirty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4307647" y="23607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prstClr val="black"/>
                    </a:solidFill>
                    <a:latin typeface="Tahoma" pitchFamily="34" charset="0"/>
                    <a:ea typeface="ＭＳ Ｐゴシック" pitchFamily="-111" charset="-128"/>
                  </a:rPr>
                  <a:t>g</a:t>
                </a:r>
                <a:endParaRPr lang="en-US" sz="2000" dirty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659383" y="4418908"/>
              <a:ext cx="3699724" cy="297360"/>
              <a:chOff x="1519063" y="3382942"/>
              <a:chExt cx="3699724" cy="297360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4928866" y="3382942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prstClr val="black"/>
                    </a:solidFill>
                    <a:latin typeface="Tahoma" pitchFamily="34" charset="0"/>
                    <a:ea typeface="ＭＳ Ｐゴシック" pitchFamily="-111" charset="-128"/>
                  </a:rPr>
                  <a:t>k</a:t>
                </a:r>
                <a:endParaRPr lang="en-US" sz="2000" dirty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3792265" y="33903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prstClr val="black"/>
                    </a:solidFill>
                    <a:latin typeface="Tahoma" pitchFamily="34" charset="0"/>
                    <a:ea typeface="ＭＳ Ｐゴシック" pitchFamily="-111" charset="-128"/>
                  </a:rPr>
                  <a:t>j</a:t>
                </a:r>
                <a:endParaRPr lang="en-US" sz="2000" dirty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2655664" y="3382942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prstClr val="black"/>
                    </a:solidFill>
                    <a:latin typeface="Tahoma" pitchFamily="34" charset="0"/>
                    <a:ea typeface="ＭＳ Ｐゴシック" pitchFamily="-111" charset="-128"/>
                  </a:rPr>
                  <a:t>i</a:t>
                </a:r>
                <a:endParaRPr lang="en-US" sz="2000" dirty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1519063" y="3390381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prstClr val="black"/>
                    </a:solidFill>
                    <a:latin typeface="Tahoma" pitchFamily="34" charset="0"/>
                    <a:ea typeface="ＭＳ Ｐゴシック" pitchFamily="-111" charset="-128"/>
                  </a:rPr>
                  <a:t>h</a:t>
                </a:r>
                <a:endParaRPr lang="en-US" sz="2000" dirty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659383" y="2354414"/>
              <a:ext cx="3699724" cy="297360"/>
              <a:chOff x="1526502" y="1318448"/>
              <a:chExt cx="3699724" cy="297360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4936305" y="1318448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prstClr val="black"/>
                    </a:solidFill>
                    <a:latin typeface="Tahoma" pitchFamily="34" charset="0"/>
                    <a:ea typeface="ＭＳ Ｐゴシック" pitchFamily="-111" charset="-128"/>
                  </a:rPr>
                  <a:t>d</a:t>
                </a:r>
                <a:endParaRPr lang="en-US" sz="2000" dirty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3799704" y="1325887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prstClr val="black"/>
                    </a:solidFill>
                    <a:latin typeface="Tahoma" pitchFamily="34" charset="0"/>
                    <a:ea typeface="ＭＳ Ｐゴシック" pitchFamily="-111" charset="-128"/>
                  </a:rPr>
                  <a:t>c</a:t>
                </a:r>
                <a:endParaRPr lang="en-US" sz="2000" dirty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2663103" y="1318448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prstClr val="black"/>
                    </a:solidFill>
                    <a:latin typeface="Tahoma" pitchFamily="34" charset="0"/>
                    <a:ea typeface="ＭＳ Ｐゴシック" pitchFamily="-111" charset="-128"/>
                  </a:rPr>
                  <a:t>b</a:t>
                </a:r>
                <a:endParaRPr lang="en-US" sz="2000" dirty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1526502" y="1325887"/>
                <a:ext cx="289921" cy="28992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Tahoma" pitchFamily="34" charset="0"/>
                    <a:ea typeface="ＭＳ Ｐゴシック" pitchFamily="-111" charset="-128"/>
                  </a:rPr>
                  <a:t>a</a:t>
                </a:r>
              </a:p>
            </p:txBody>
          </p:sp>
        </p:grpSp>
        <p:cxnSp>
          <p:nvCxnSpPr>
            <p:cNvPr id="80" name="Straight Arrow Connector 79"/>
            <p:cNvCxnSpPr/>
            <p:nvPr/>
          </p:nvCxnSpPr>
          <p:spPr bwMode="auto">
            <a:xfrm flipV="1">
              <a:off x="2949304" y="2506814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2" name="Straight Arrow Connector 81"/>
            <p:cNvCxnSpPr>
              <a:stCxn id="14" idx="6"/>
              <a:endCxn id="13" idx="2"/>
            </p:cNvCxnSpPr>
            <p:nvPr/>
          </p:nvCxnSpPr>
          <p:spPr bwMode="auto">
            <a:xfrm>
              <a:off x="4085905" y="2499375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3" name="Straight Arrow Connector 82"/>
            <p:cNvCxnSpPr>
              <a:stCxn id="13" idx="6"/>
              <a:endCxn id="12" idx="2"/>
            </p:cNvCxnSpPr>
            <p:nvPr/>
          </p:nvCxnSpPr>
          <p:spPr bwMode="auto">
            <a:xfrm flipV="1">
              <a:off x="5222506" y="2499375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4" name="Straight Arrow Connector 83"/>
            <p:cNvCxnSpPr>
              <a:stCxn id="5" idx="7"/>
              <a:endCxn id="14" idx="3"/>
            </p:cNvCxnSpPr>
            <p:nvPr/>
          </p:nvCxnSpPr>
          <p:spPr bwMode="auto">
            <a:xfrm rot="5400000" flipH="1" flipV="1">
              <a:off x="3260739" y="2855136"/>
              <a:ext cx="830961" cy="324445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7" name="Straight Arrow Connector 86"/>
            <p:cNvCxnSpPr>
              <a:stCxn id="7" idx="1"/>
              <a:endCxn id="13" idx="5"/>
            </p:cNvCxnSpPr>
            <p:nvPr/>
          </p:nvCxnSpPr>
          <p:spPr bwMode="auto">
            <a:xfrm rot="16200000" flipV="1">
              <a:off x="4930510" y="2858854"/>
              <a:ext cx="823522" cy="32444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8" name="Straight Arrow Connector 87"/>
            <p:cNvCxnSpPr>
              <a:stCxn id="6" idx="7"/>
              <a:endCxn id="13" idx="3"/>
            </p:cNvCxnSpPr>
            <p:nvPr/>
          </p:nvCxnSpPr>
          <p:spPr bwMode="auto">
            <a:xfrm rot="5400000" flipH="1" flipV="1">
              <a:off x="4381634" y="2839430"/>
              <a:ext cx="823522" cy="363295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Arrow Connector 92"/>
            <p:cNvCxnSpPr>
              <a:stCxn id="6" idx="1"/>
              <a:endCxn id="14" idx="5"/>
            </p:cNvCxnSpPr>
            <p:nvPr/>
          </p:nvCxnSpPr>
          <p:spPr bwMode="auto">
            <a:xfrm rot="16200000" flipV="1">
              <a:off x="3809615" y="2835710"/>
              <a:ext cx="830961" cy="36329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6" name="Straight Arrow Connector 105"/>
            <p:cNvCxnSpPr>
              <a:stCxn id="11" idx="6"/>
              <a:endCxn id="10" idx="2"/>
            </p:cNvCxnSpPr>
            <p:nvPr/>
          </p:nvCxnSpPr>
          <p:spPr bwMode="auto">
            <a:xfrm flipV="1">
              <a:off x="2949304" y="4563869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7" name="Straight Arrow Connector 106"/>
            <p:cNvCxnSpPr>
              <a:stCxn id="10" idx="6"/>
              <a:endCxn id="9" idx="2"/>
            </p:cNvCxnSpPr>
            <p:nvPr/>
          </p:nvCxnSpPr>
          <p:spPr bwMode="auto">
            <a:xfrm>
              <a:off x="4085905" y="4563869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8" name="Straight Arrow Connector 107"/>
            <p:cNvCxnSpPr>
              <a:stCxn id="9" idx="6"/>
              <a:endCxn id="8" idx="2"/>
            </p:cNvCxnSpPr>
            <p:nvPr/>
          </p:nvCxnSpPr>
          <p:spPr bwMode="auto">
            <a:xfrm flipV="1">
              <a:off x="5222506" y="4563869"/>
              <a:ext cx="846680" cy="7439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6" name="Straight Arrow Connector 115"/>
            <p:cNvCxnSpPr>
              <a:stCxn id="10" idx="1"/>
              <a:endCxn id="5" idx="5"/>
            </p:cNvCxnSpPr>
            <p:nvPr/>
          </p:nvCxnSpPr>
          <p:spPr bwMode="auto">
            <a:xfrm rot="16200000" flipV="1">
              <a:off x="3264459" y="3887382"/>
              <a:ext cx="823523" cy="324445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7" name="Straight Arrow Connector 116"/>
            <p:cNvCxnSpPr>
              <a:stCxn id="9" idx="7"/>
              <a:endCxn id="7" idx="3"/>
            </p:cNvCxnSpPr>
            <p:nvPr/>
          </p:nvCxnSpPr>
          <p:spPr bwMode="auto">
            <a:xfrm rot="5400000" flipH="1" flipV="1">
              <a:off x="4926790" y="3891101"/>
              <a:ext cx="830962" cy="32444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8" name="Straight Arrow Connector 117"/>
            <p:cNvCxnSpPr>
              <a:stCxn id="9" idx="1"/>
              <a:endCxn id="6" idx="5"/>
            </p:cNvCxnSpPr>
            <p:nvPr/>
          </p:nvCxnSpPr>
          <p:spPr bwMode="auto">
            <a:xfrm rot="16200000" flipV="1">
              <a:off x="4377915" y="3871676"/>
              <a:ext cx="830962" cy="363295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/>
            <p:cNvCxnSpPr>
              <a:stCxn id="10" idx="7"/>
              <a:endCxn id="6" idx="3"/>
            </p:cNvCxnSpPr>
            <p:nvPr/>
          </p:nvCxnSpPr>
          <p:spPr bwMode="auto">
            <a:xfrm rot="5400000" flipH="1" flipV="1">
              <a:off x="3813334" y="3867957"/>
              <a:ext cx="823523" cy="36329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cxnSp>
        <p:nvCxnSpPr>
          <p:cNvPr id="79" name="Straight Arrow Connector 78"/>
          <p:cNvCxnSpPr>
            <a:endCxn id="78" idx="2"/>
          </p:cNvCxnSpPr>
          <p:nvPr/>
        </p:nvCxnSpPr>
        <p:spPr bwMode="auto">
          <a:xfrm flipV="1">
            <a:off x="3098800" y="2289152"/>
            <a:ext cx="2463800" cy="7083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60" name="Oval 59"/>
          <p:cNvSpPr/>
          <p:nvPr/>
        </p:nvSpPr>
        <p:spPr bwMode="auto">
          <a:xfrm>
            <a:off x="5638800" y="2146260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b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5638800" y="4188781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i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1371600" y="3883981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h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1386479" y="3289260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a</a:t>
            </a:r>
          </a:p>
        </p:txBody>
      </p:sp>
      <p:sp>
        <p:nvSpPr>
          <p:cNvPr id="76" name="Oval 75"/>
          <p:cNvSpPr/>
          <p:nvPr/>
        </p:nvSpPr>
        <p:spPr bwMode="auto">
          <a:xfrm>
            <a:off x="1371600" y="3869102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i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386479" y="3274381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b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5130628" y="3159908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e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6228379" y="3159908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f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6796679" y="4195875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j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796679" y="2131381"/>
            <a:ext cx="289921" cy="28992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c</a:t>
            </a:r>
            <a:endParaRPr lang="en-US" sz="2000" dirty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16200000">
            <a:off x="-457199" y="2971800"/>
            <a:ext cx="31242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white"/>
                </a:solidFill>
                <a:latin typeface="Tahoma" pitchFamily="-64" charset="0"/>
              </a:rPr>
              <a:t>Scheduler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66800" y="5496580"/>
            <a:ext cx="7391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The process repeats until the scheduler is empty</a:t>
            </a:r>
          </a:p>
        </p:txBody>
      </p:sp>
    </p:spTree>
    <p:extLst>
      <p:ext uri="{BB962C8B-B14F-4D97-AF65-F5344CB8AC3E}">
        <p14:creationId xmlns:p14="http://schemas.microsoft.com/office/powerpoint/2010/main" val="232517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622E-6 6.01573E-8 L 0.09936 -0.1119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8" y="-559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L 0.10092 0.1344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3" y="6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34 -0.01157 0.01667 -0.02291 -0.01199 0 C -0.04065 0.0229 -0.09641 0.11892 -0.17214 0.13674 C -0.24787 0.15455 -0.35731 0.13049 -0.46674 0.10666 " pathEditMode="relative" ptsTypes="aaaA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254 -0.05206 -0.12507 -0.10389 -0.20237 -0.10459 C -0.27966 -0.10528 -0.37173 -0.05461 -0.46379 -0.00394 " pathEditMode="relative" ptsTypes="aaA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"/>
                            </p:stCondLst>
                            <p:childTnLst>
                              <p:par>
                                <p:cTn id="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622E-6 6.01573E-8 L 0.09936 -0.11199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8" y="-559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L 0.10092 0.1344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3" y="6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1075E-6 1.97131E-6 C -0.00903 0.03054 -0.01789 0.06108 -0.06253 0.07242 C -0.10752 0.08376 -0.19645 0.06316 -0.26889 0.06825 C -0.34115 0.07334 -0.44016 0.1062 -0.49696 0.1025 C -0.55376 0.09879 -0.58155 0.07242 -0.60934 0.04627 " pathEditMode="relative" rAng="0" ptsTypes="aaaaA">
                                      <p:cBhvr>
                                        <p:cTn id="10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7" y="5298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614E-7 1.38362E-6 C -0.01094 -0.02291 -0.02171 -0.04512 -0.06601 -0.04604 C -0.11047 -0.04697 -0.20584 -0.00532 -0.26611 -0.00579 C -0.32638 -0.00602 -0.37676 -0.02753 -0.42713 -0.04882 " pathEditMode="relative" rAng="0" ptsTypes="aaaA">
                                      <p:cBhvr>
                                        <p:cTn id="11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65" y="-2453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119E-6 -1.23091E-6 C -0.0224 0.03309 -0.04429 0.06617 -0.08216 0.07381 C -0.12002 0.08145 -0.15112 0.04419 -0.2272 0.04558 C -0.30345 0.04628 -0.42157 0.06247 -0.53951 0.07913 " pathEditMode="relative" rAng="0" ptsTypes="aaaA">
                                      <p:cBhvr>
                                        <p:cTn id="11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76" y="4072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536 -0.01874 -0.05072 -0.03748 -0.08615 -0.04836 C -0.12159 -0.05923 -0.16293 -0.06317 -0.21295 -0.06456 C -0.26298 -0.06594 -0.32291 -0.07127 -0.38666 -0.05646 C -0.4504 -0.04165 -0.52284 -0.00879 -0.5951 0.02406 " pathEditMode="relative" ptsTypes="aaaaA">
                                      <p:cBhvr>
                                        <p:cTn id="11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7" grpId="0" animBg="1"/>
      <p:bldP spid="57" grpId="1" animBg="1"/>
      <p:bldP spid="56" grpId="0" animBg="1"/>
      <p:bldP spid="56" grpId="1" animBg="1"/>
      <p:bldP spid="44" grpId="0" animBg="1"/>
      <p:bldP spid="44" grpId="1" animBg="1"/>
      <p:bldP spid="62" grpId="0" animBg="1"/>
      <p:bldP spid="62" grpId="1" animBg="1"/>
      <p:bldP spid="77" grpId="0" animBg="1"/>
      <p:bldP spid="78" grpId="0" animBg="1"/>
      <p:bldP spid="60" grpId="0" animBg="1"/>
      <p:bldP spid="60" grpId="1" animBg="1"/>
      <p:bldP spid="60" grpId="2" animBg="1"/>
      <p:bldP spid="70" grpId="0" animBg="1"/>
      <p:bldP spid="70" grpId="1" animBg="1"/>
      <p:bldP spid="70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6" grpId="0" animBg="1"/>
      <p:bldP spid="76" grpId="1" animBg="1"/>
      <p:bldP spid="81" grpId="0" animBg="1"/>
      <p:bldP spid="81" grpId="1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 flipV="1">
            <a:off x="2129399" y="3113142"/>
            <a:ext cx="4195201" cy="2301301"/>
          </a:xfrm>
          <a:custGeom>
            <a:avLst/>
            <a:gdLst>
              <a:gd name="connsiteX0" fmla="*/ 353205 w 4061516"/>
              <a:gd name="connsiteY0" fmla="*/ 97288 h 2481421"/>
              <a:gd name="connsiteX1" fmla="*/ 3521772 w 4061516"/>
              <a:gd name="connsiteY1" fmla="*/ 110382 h 2481421"/>
              <a:gd name="connsiteX2" fmla="*/ 3980036 w 4061516"/>
              <a:gd name="connsiteY2" fmla="*/ 791271 h 2481421"/>
              <a:gd name="connsiteX3" fmla="*/ 2631431 w 4061516"/>
              <a:gd name="connsiteY3" fmla="*/ 843648 h 2481421"/>
              <a:gd name="connsiteX4" fmla="*/ 3273000 w 4061516"/>
              <a:gd name="connsiteY4" fmla="*/ 1982829 h 2481421"/>
              <a:gd name="connsiteX5" fmla="*/ 2723084 w 4061516"/>
              <a:gd name="connsiteY5" fmla="*/ 2454214 h 2481421"/>
              <a:gd name="connsiteX6" fmla="*/ 2042234 w 4061516"/>
              <a:gd name="connsiteY6" fmla="*/ 1236469 h 2481421"/>
              <a:gd name="connsiteX7" fmla="*/ 1741090 w 4061516"/>
              <a:gd name="connsiteY7" fmla="*/ 2218521 h 2481421"/>
              <a:gd name="connsiteX8" fmla="*/ 994774 w 4061516"/>
              <a:gd name="connsiteY8" fmla="*/ 2349461 h 2481421"/>
              <a:gd name="connsiteX9" fmla="*/ 811469 w 4061516"/>
              <a:gd name="connsiteY9" fmla="*/ 1616196 h 2481421"/>
              <a:gd name="connsiteX10" fmla="*/ 1413758 w 4061516"/>
              <a:gd name="connsiteY10" fmla="*/ 961494 h 2481421"/>
              <a:gd name="connsiteX11" fmla="*/ 196086 w 4061516"/>
              <a:gd name="connsiteY11" fmla="*/ 1053152 h 2481421"/>
              <a:gd name="connsiteX12" fmla="*/ 353205 w 4061516"/>
              <a:gd name="connsiteY12" fmla="*/ 97288 h 2481421"/>
              <a:gd name="connsiteX0" fmla="*/ 367458 w 4075769"/>
              <a:gd name="connsiteY0" fmla="*/ 87460 h 2471593"/>
              <a:gd name="connsiteX1" fmla="*/ 3536025 w 4075769"/>
              <a:gd name="connsiteY1" fmla="*/ 100554 h 2471593"/>
              <a:gd name="connsiteX2" fmla="*/ 3994289 w 4075769"/>
              <a:gd name="connsiteY2" fmla="*/ 781443 h 2471593"/>
              <a:gd name="connsiteX3" fmla="*/ 2645684 w 4075769"/>
              <a:gd name="connsiteY3" fmla="*/ 833820 h 2471593"/>
              <a:gd name="connsiteX4" fmla="*/ 3287253 w 4075769"/>
              <a:gd name="connsiteY4" fmla="*/ 1973001 h 2471593"/>
              <a:gd name="connsiteX5" fmla="*/ 2737337 w 4075769"/>
              <a:gd name="connsiteY5" fmla="*/ 2444386 h 2471593"/>
              <a:gd name="connsiteX6" fmla="*/ 2056487 w 4075769"/>
              <a:gd name="connsiteY6" fmla="*/ 1226641 h 2471593"/>
              <a:gd name="connsiteX7" fmla="*/ 1755343 w 4075769"/>
              <a:gd name="connsiteY7" fmla="*/ 2208693 h 2471593"/>
              <a:gd name="connsiteX8" fmla="*/ 1009027 w 4075769"/>
              <a:gd name="connsiteY8" fmla="*/ 2339633 h 2471593"/>
              <a:gd name="connsiteX9" fmla="*/ 825722 w 4075769"/>
              <a:gd name="connsiteY9" fmla="*/ 1606368 h 2471593"/>
              <a:gd name="connsiteX10" fmla="*/ 1428011 w 4075769"/>
              <a:gd name="connsiteY10" fmla="*/ 951666 h 2471593"/>
              <a:gd name="connsiteX11" fmla="*/ 184153 w 4075769"/>
              <a:gd name="connsiteY11" fmla="*/ 899290 h 2471593"/>
              <a:gd name="connsiteX12" fmla="*/ 367458 w 4075769"/>
              <a:gd name="connsiteY12" fmla="*/ 87460 h 2471593"/>
              <a:gd name="connsiteX0" fmla="*/ 382514 w 4195201"/>
              <a:gd name="connsiteY0" fmla="*/ 39282 h 2423415"/>
              <a:gd name="connsiteX1" fmla="*/ 3786760 w 4195201"/>
              <a:gd name="connsiteY1" fmla="*/ 0 h 2423415"/>
              <a:gd name="connsiteX2" fmla="*/ 4009345 w 4195201"/>
              <a:gd name="connsiteY2" fmla="*/ 733265 h 2423415"/>
              <a:gd name="connsiteX3" fmla="*/ 2660740 w 4195201"/>
              <a:gd name="connsiteY3" fmla="*/ 785642 h 2423415"/>
              <a:gd name="connsiteX4" fmla="*/ 3302309 w 4195201"/>
              <a:gd name="connsiteY4" fmla="*/ 1924823 h 2423415"/>
              <a:gd name="connsiteX5" fmla="*/ 2752393 w 4195201"/>
              <a:gd name="connsiteY5" fmla="*/ 2396208 h 2423415"/>
              <a:gd name="connsiteX6" fmla="*/ 2071543 w 4195201"/>
              <a:gd name="connsiteY6" fmla="*/ 1178463 h 2423415"/>
              <a:gd name="connsiteX7" fmla="*/ 1770399 w 4195201"/>
              <a:gd name="connsiteY7" fmla="*/ 2160515 h 2423415"/>
              <a:gd name="connsiteX8" fmla="*/ 1024083 w 4195201"/>
              <a:gd name="connsiteY8" fmla="*/ 2291455 h 2423415"/>
              <a:gd name="connsiteX9" fmla="*/ 840778 w 4195201"/>
              <a:gd name="connsiteY9" fmla="*/ 1558190 h 2423415"/>
              <a:gd name="connsiteX10" fmla="*/ 1443067 w 4195201"/>
              <a:gd name="connsiteY10" fmla="*/ 903488 h 2423415"/>
              <a:gd name="connsiteX11" fmla="*/ 199209 w 4195201"/>
              <a:gd name="connsiteY11" fmla="*/ 851112 h 2423415"/>
              <a:gd name="connsiteX12" fmla="*/ 382514 w 4195201"/>
              <a:gd name="connsiteY12" fmla="*/ 39282 h 2423415"/>
              <a:gd name="connsiteX0" fmla="*/ 382514 w 4195201"/>
              <a:gd name="connsiteY0" fmla="*/ 39282 h 2423415"/>
              <a:gd name="connsiteX1" fmla="*/ 3786760 w 4195201"/>
              <a:gd name="connsiteY1" fmla="*/ 0 h 2423415"/>
              <a:gd name="connsiteX2" fmla="*/ 4009345 w 4195201"/>
              <a:gd name="connsiteY2" fmla="*/ 733265 h 2423415"/>
              <a:gd name="connsiteX3" fmla="*/ 2660740 w 4195201"/>
              <a:gd name="connsiteY3" fmla="*/ 785642 h 2423415"/>
              <a:gd name="connsiteX4" fmla="*/ 3302309 w 4195201"/>
              <a:gd name="connsiteY4" fmla="*/ 1924823 h 2423415"/>
              <a:gd name="connsiteX5" fmla="*/ 2752393 w 4195201"/>
              <a:gd name="connsiteY5" fmla="*/ 2396208 h 2423415"/>
              <a:gd name="connsiteX6" fmla="*/ 2071543 w 4195201"/>
              <a:gd name="connsiteY6" fmla="*/ 1178463 h 2423415"/>
              <a:gd name="connsiteX7" fmla="*/ 1770399 w 4195201"/>
              <a:gd name="connsiteY7" fmla="*/ 2160515 h 2423415"/>
              <a:gd name="connsiteX8" fmla="*/ 1024083 w 4195201"/>
              <a:gd name="connsiteY8" fmla="*/ 2291455 h 2423415"/>
              <a:gd name="connsiteX9" fmla="*/ 866965 w 4195201"/>
              <a:gd name="connsiteY9" fmla="*/ 1649848 h 2423415"/>
              <a:gd name="connsiteX10" fmla="*/ 1443067 w 4195201"/>
              <a:gd name="connsiteY10" fmla="*/ 903488 h 2423415"/>
              <a:gd name="connsiteX11" fmla="*/ 199209 w 4195201"/>
              <a:gd name="connsiteY11" fmla="*/ 851112 h 2423415"/>
              <a:gd name="connsiteX12" fmla="*/ 382514 w 4195201"/>
              <a:gd name="connsiteY12" fmla="*/ 39282 h 2423415"/>
              <a:gd name="connsiteX0" fmla="*/ 382514 w 4195201"/>
              <a:gd name="connsiteY0" fmla="*/ 39282 h 2423415"/>
              <a:gd name="connsiteX1" fmla="*/ 3786760 w 4195201"/>
              <a:gd name="connsiteY1" fmla="*/ 0 h 2423415"/>
              <a:gd name="connsiteX2" fmla="*/ 4009345 w 4195201"/>
              <a:gd name="connsiteY2" fmla="*/ 733265 h 2423415"/>
              <a:gd name="connsiteX3" fmla="*/ 2660740 w 4195201"/>
              <a:gd name="connsiteY3" fmla="*/ 785642 h 2423415"/>
              <a:gd name="connsiteX4" fmla="*/ 3302309 w 4195201"/>
              <a:gd name="connsiteY4" fmla="*/ 1924823 h 2423415"/>
              <a:gd name="connsiteX5" fmla="*/ 2752393 w 4195201"/>
              <a:gd name="connsiteY5" fmla="*/ 2396208 h 2423415"/>
              <a:gd name="connsiteX6" fmla="*/ 2071543 w 4195201"/>
              <a:gd name="connsiteY6" fmla="*/ 1178463 h 2423415"/>
              <a:gd name="connsiteX7" fmla="*/ 1665653 w 4195201"/>
              <a:gd name="connsiteY7" fmla="*/ 2134327 h 2423415"/>
              <a:gd name="connsiteX8" fmla="*/ 1024083 w 4195201"/>
              <a:gd name="connsiteY8" fmla="*/ 2291455 h 2423415"/>
              <a:gd name="connsiteX9" fmla="*/ 866965 w 4195201"/>
              <a:gd name="connsiteY9" fmla="*/ 1649848 h 2423415"/>
              <a:gd name="connsiteX10" fmla="*/ 1443067 w 4195201"/>
              <a:gd name="connsiteY10" fmla="*/ 903488 h 2423415"/>
              <a:gd name="connsiteX11" fmla="*/ 199209 w 4195201"/>
              <a:gd name="connsiteY11" fmla="*/ 851112 h 2423415"/>
              <a:gd name="connsiteX12" fmla="*/ 382514 w 4195201"/>
              <a:gd name="connsiteY12" fmla="*/ 39282 h 2423415"/>
              <a:gd name="connsiteX0" fmla="*/ 382514 w 4195201"/>
              <a:gd name="connsiteY0" fmla="*/ 39282 h 2301301"/>
              <a:gd name="connsiteX1" fmla="*/ 3786760 w 4195201"/>
              <a:gd name="connsiteY1" fmla="*/ 0 h 2301301"/>
              <a:gd name="connsiteX2" fmla="*/ 4009345 w 4195201"/>
              <a:gd name="connsiteY2" fmla="*/ 733265 h 2301301"/>
              <a:gd name="connsiteX3" fmla="*/ 2660740 w 4195201"/>
              <a:gd name="connsiteY3" fmla="*/ 785642 h 2301301"/>
              <a:gd name="connsiteX4" fmla="*/ 3302309 w 4195201"/>
              <a:gd name="connsiteY4" fmla="*/ 1924823 h 2301301"/>
              <a:gd name="connsiteX5" fmla="*/ 2608367 w 4195201"/>
              <a:gd name="connsiteY5" fmla="*/ 2265267 h 2301301"/>
              <a:gd name="connsiteX6" fmla="*/ 2071543 w 4195201"/>
              <a:gd name="connsiteY6" fmla="*/ 1178463 h 2301301"/>
              <a:gd name="connsiteX7" fmla="*/ 1665653 w 4195201"/>
              <a:gd name="connsiteY7" fmla="*/ 2134327 h 2301301"/>
              <a:gd name="connsiteX8" fmla="*/ 1024083 w 4195201"/>
              <a:gd name="connsiteY8" fmla="*/ 2291455 h 2301301"/>
              <a:gd name="connsiteX9" fmla="*/ 866965 w 4195201"/>
              <a:gd name="connsiteY9" fmla="*/ 1649848 h 2301301"/>
              <a:gd name="connsiteX10" fmla="*/ 1443067 w 4195201"/>
              <a:gd name="connsiteY10" fmla="*/ 903488 h 2301301"/>
              <a:gd name="connsiteX11" fmla="*/ 199209 w 4195201"/>
              <a:gd name="connsiteY11" fmla="*/ 851112 h 2301301"/>
              <a:gd name="connsiteX12" fmla="*/ 382514 w 4195201"/>
              <a:gd name="connsiteY12" fmla="*/ 39282 h 230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95201" h="2301301">
                <a:moveTo>
                  <a:pt x="382514" y="39282"/>
                </a:moveTo>
                <a:cubicBezTo>
                  <a:pt x="980439" y="-102570"/>
                  <a:pt x="3182288" y="-115664"/>
                  <a:pt x="3786760" y="0"/>
                </a:cubicBezTo>
                <a:cubicBezTo>
                  <a:pt x="4391232" y="115664"/>
                  <a:pt x="4197015" y="602325"/>
                  <a:pt x="4009345" y="733265"/>
                </a:cubicBezTo>
                <a:cubicBezTo>
                  <a:pt x="3821675" y="864205"/>
                  <a:pt x="2778579" y="587049"/>
                  <a:pt x="2660740" y="785642"/>
                </a:cubicBezTo>
                <a:cubicBezTo>
                  <a:pt x="2542901" y="984235"/>
                  <a:pt x="3311038" y="1678219"/>
                  <a:pt x="3302309" y="1924823"/>
                </a:cubicBezTo>
                <a:cubicBezTo>
                  <a:pt x="3293580" y="2171427"/>
                  <a:pt x="2813495" y="2389660"/>
                  <a:pt x="2608367" y="2265267"/>
                </a:cubicBezTo>
                <a:cubicBezTo>
                  <a:pt x="2403239" y="2140874"/>
                  <a:pt x="2228662" y="1200286"/>
                  <a:pt x="2071543" y="1178463"/>
                </a:cubicBezTo>
                <a:cubicBezTo>
                  <a:pt x="1914424" y="1156640"/>
                  <a:pt x="1840230" y="1948828"/>
                  <a:pt x="1665653" y="2134327"/>
                </a:cubicBezTo>
                <a:cubicBezTo>
                  <a:pt x="1491076" y="2319826"/>
                  <a:pt x="1157198" y="2372202"/>
                  <a:pt x="1024083" y="2291455"/>
                </a:cubicBezTo>
                <a:cubicBezTo>
                  <a:pt x="890968" y="2210709"/>
                  <a:pt x="797134" y="1881176"/>
                  <a:pt x="866965" y="1649848"/>
                </a:cubicBezTo>
                <a:cubicBezTo>
                  <a:pt x="936796" y="1418520"/>
                  <a:pt x="1545631" y="997329"/>
                  <a:pt x="1443067" y="903488"/>
                </a:cubicBezTo>
                <a:cubicBezTo>
                  <a:pt x="1340503" y="809647"/>
                  <a:pt x="375968" y="997329"/>
                  <a:pt x="199209" y="851112"/>
                </a:cubicBezTo>
                <a:cubicBezTo>
                  <a:pt x="22450" y="704895"/>
                  <a:pt x="-215411" y="181134"/>
                  <a:pt x="382514" y="39282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209949" y="1680643"/>
            <a:ext cx="4195201" cy="2301301"/>
          </a:xfrm>
          <a:custGeom>
            <a:avLst/>
            <a:gdLst>
              <a:gd name="connsiteX0" fmla="*/ 353205 w 4061516"/>
              <a:gd name="connsiteY0" fmla="*/ 97288 h 2481421"/>
              <a:gd name="connsiteX1" fmla="*/ 3521772 w 4061516"/>
              <a:gd name="connsiteY1" fmla="*/ 110382 h 2481421"/>
              <a:gd name="connsiteX2" fmla="*/ 3980036 w 4061516"/>
              <a:gd name="connsiteY2" fmla="*/ 791271 h 2481421"/>
              <a:gd name="connsiteX3" fmla="*/ 2631431 w 4061516"/>
              <a:gd name="connsiteY3" fmla="*/ 843648 h 2481421"/>
              <a:gd name="connsiteX4" fmla="*/ 3273000 w 4061516"/>
              <a:gd name="connsiteY4" fmla="*/ 1982829 h 2481421"/>
              <a:gd name="connsiteX5" fmla="*/ 2723084 w 4061516"/>
              <a:gd name="connsiteY5" fmla="*/ 2454214 h 2481421"/>
              <a:gd name="connsiteX6" fmla="*/ 2042234 w 4061516"/>
              <a:gd name="connsiteY6" fmla="*/ 1236469 h 2481421"/>
              <a:gd name="connsiteX7" fmla="*/ 1741090 w 4061516"/>
              <a:gd name="connsiteY7" fmla="*/ 2218521 h 2481421"/>
              <a:gd name="connsiteX8" fmla="*/ 994774 w 4061516"/>
              <a:gd name="connsiteY8" fmla="*/ 2349461 h 2481421"/>
              <a:gd name="connsiteX9" fmla="*/ 811469 w 4061516"/>
              <a:gd name="connsiteY9" fmla="*/ 1616196 h 2481421"/>
              <a:gd name="connsiteX10" fmla="*/ 1413758 w 4061516"/>
              <a:gd name="connsiteY10" fmla="*/ 961494 h 2481421"/>
              <a:gd name="connsiteX11" fmla="*/ 196086 w 4061516"/>
              <a:gd name="connsiteY11" fmla="*/ 1053152 h 2481421"/>
              <a:gd name="connsiteX12" fmla="*/ 353205 w 4061516"/>
              <a:gd name="connsiteY12" fmla="*/ 97288 h 2481421"/>
              <a:gd name="connsiteX0" fmla="*/ 367458 w 4075769"/>
              <a:gd name="connsiteY0" fmla="*/ 87460 h 2471593"/>
              <a:gd name="connsiteX1" fmla="*/ 3536025 w 4075769"/>
              <a:gd name="connsiteY1" fmla="*/ 100554 h 2471593"/>
              <a:gd name="connsiteX2" fmla="*/ 3994289 w 4075769"/>
              <a:gd name="connsiteY2" fmla="*/ 781443 h 2471593"/>
              <a:gd name="connsiteX3" fmla="*/ 2645684 w 4075769"/>
              <a:gd name="connsiteY3" fmla="*/ 833820 h 2471593"/>
              <a:gd name="connsiteX4" fmla="*/ 3287253 w 4075769"/>
              <a:gd name="connsiteY4" fmla="*/ 1973001 h 2471593"/>
              <a:gd name="connsiteX5" fmla="*/ 2737337 w 4075769"/>
              <a:gd name="connsiteY5" fmla="*/ 2444386 h 2471593"/>
              <a:gd name="connsiteX6" fmla="*/ 2056487 w 4075769"/>
              <a:gd name="connsiteY6" fmla="*/ 1226641 h 2471593"/>
              <a:gd name="connsiteX7" fmla="*/ 1755343 w 4075769"/>
              <a:gd name="connsiteY7" fmla="*/ 2208693 h 2471593"/>
              <a:gd name="connsiteX8" fmla="*/ 1009027 w 4075769"/>
              <a:gd name="connsiteY8" fmla="*/ 2339633 h 2471593"/>
              <a:gd name="connsiteX9" fmla="*/ 825722 w 4075769"/>
              <a:gd name="connsiteY9" fmla="*/ 1606368 h 2471593"/>
              <a:gd name="connsiteX10" fmla="*/ 1428011 w 4075769"/>
              <a:gd name="connsiteY10" fmla="*/ 951666 h 2471593"/>
              <a:gd name="connsiteX11" fmla="*/ 184153 w 4075769"/>
              <a:gd name="connsiteY11" fmla="*/ 899290 h 2471593"/>
              <a:gd name="connsiteX12" fmla="*/ 367458 w 4075769"/>
              <a:gd name="connsiteY12" fmla="*/ 87460 h 2471593"/>
              <a:gd name="connsiteX0" fmla="*/ 382514 w 4195201"/>
              <a:gd name="connsiteY0" fmla="*/ 39282 h 2423415"/>
              <a:gd name="connsiteX1" fmla="*/ 3786760 w 4195201"/>
              <a:gd name="connsiteY1" fmla="*/ 0 h 2423415"/>
              <a:gd name="connsiteX2" fmla="*/ 4009345 w 4195201"/>
              <a:gd name="connsiteY2" fmla="*/ 733265 h 2423415"/>
              <a:gd name="connsiteX3" fmla="*/ 2660740 w 4195201"/>
              <a:gd name="connsiteY3" fmla="*/ 785642 h 2423415"/>
              <a:gd name="connsiteX4" fmla="*/ 3302309 w 4195201"/>
              <a:gd name="connsiteY4" fmla="*/ 1924823 h 2423415"/>
              <a:gd name="connsiteX5" fmla="*/ 2752393 w 4195201"/>
              <a:gd name="connsiteY5" fmla="*/ 2396208 h 2423415"/>
              <a:gd name="connsiteX6" fmla="*/ 2071543 w 4195201"/>
              <a:gd name="connsiteY6" fmla="*/ 1178463 h 2423415"/>
              <a:gd name="connsiteX7" fmla="*/ 1770399 w 4195201"/>
              <a:gd name="connsiteY7" fmla="*/ 2160515 h 2423415"/>
              <a:gd name="connsiteX8" fmla="*/ 1024083 w 4195201"/>
              <a:gd name="connsiteY8" fmla="*/ 2291455 h 2423415"/>
              <a:gd name="connsiteX9" fmla="*/ 840778 w 4195201"/>
              <a:gd name="connsiteY9" fmla="*/ 1558190 h 2423415"/>
              <a:gd name="connsiteX10" fmla="*/ 1443067 w 4195201"/>
              <a:gd name="connsiteY10" fmla="*/ 903488 h 2423415"/>
              <a:gd name="connsiteX11" fmla="*/ 199209 w 4195201"/>
              <a:gd name="connsiteY11" fmla="*/ 851112 h 2423415"/>
              <a:gd name="connsiteX12" fmla="*/ 382514 w 4195201"/>
              <a:gd name="connsiteY12" fmla="*/ 39282 h 2423415"/>
              <a:gd name="connsiteX0" fmla="*/ 382514 w 4195201"/>
              <a:gd name="connsiteY0" fmla="*/ 39282 h 2423415"/>
              <a:gd name="connsiteX1" fmla="*/ 3786760 w 4195201"/>
              <a:gd name="connsiteY1" fmla="*/ 0 h 2423415"/>
              <a:gd name="connsiteX2" fmla="*/ 4009345 w 4195201"/>
              <a:gd name="connsiteY2" fmla="*/ 733265 h 2423415"/>
              <a:gd name="connsiteX3" fmla="*/ 2660740 w 4195201"/>
              <a:gd name="connsiteY3" fmla="*/ 785642 h 2423415"/>
              <a:gd name="connsiteX4" fmla="*/ 3302309 w 4195201"/>
              <a:gd name="connsiteY4" fmla="*/ 1924823 h 2423415"/>
              <a:gd name="connsiteX5" fmla="*/ 2752393 w 4195201"/>
              <a:gd name="connsiteY5" fmla="*/ 2396208 h 2423415"/>
              <a:gd name="connsiteX6" fmla="*/ 2071543 w 4195201"/>
              <a:gd name="connsiteY6" fmla="*/ 1178463 h 2423415"/>
              <a:gd name="connsiteX7" fmla="*/ 1770399 w 4195201"/>
              <a:gd name="connsiteY7" fmla="*/ 2160515 h 2423415"/>
              <a:gd name="connsiteX8" fmla="*/ 1024083 w 4195201"/>
              <a:gd name="connsiteY8" fmla="*/ 2291455 h 2423415"/>
              <a:gd name="connsiteX9" fmla="*/ 866965 w 4195201"/>
              <a:gd name="connsiteY9" fmla="*/ 1649848 h 2423415"/>
              <a:gd name="connsiteX10" fmla="*/ 1443067 w 4195201"/>
              <a:gd name="connsiteY10" fmla="*/ 903488 h 2423415"/>
              <a:gd name="connsiteX11" fmla="*/ 199209 w 4195201"/>
              <a:gd name="connsiteY11" fmla="*/ 851112 h 2423415"/>
              <a:gd name="connsiteX12" fmla="*/ 382514 w 4195201"/>
              <a:gd name="connsiteY12" fmla="*/ 39282 h 2423415"/>
              <a:gd name="connsiteX0" fmla="*/ 382514 w 4195201"/>
              <a:gd name="connsiteY0" fmla="*/ 39282 h 2423415"/>
              <a:gd name="connsiteX1" fmla="*/ 3786760 w 4195201"/>
              <a:gd name="connsiteY1" fmla="*/ 0 h 2423415"/>
              <a:gd name="connsiteX2" fmla="*/ 4009345 w 4195201"/>
              <a:gd name="connsiteY2" fmla="*/ 733265 h 2423415"/>
              <a:gd name="connsiteX3" fmla="*/ 2660740 w 4195201"/>
              <a:gd name="connsiteY3" fmla="*/ 785642 h 2423415"/>
              <a:gd name="connsiteX4" fmla="*/ 3302309 w 4195201"/>
              <a:gd name="connsiteY4" fmla="*/ 1924823 h 2423415"/>
              <a:gd name="connsiteX5" fmla="*/ 2752393 w 4195201"/>
              <a:gd name="connsiteY5" fmla="*/ 2396208 h 2423415"/>
              <a:gd name="connsiteX6" fmla="*/ 2071543 w 4195201"/>
              <a:gd name="connsiteY6" fmla="*/ 1178463 h 2423415"/>
              <a:gd name="connsiteX7" fmla="*/ 1665653 w 4195201"/>
              <a:gd name="connsiteY7" fmla="*/ 2134327 h 2423415"/>
              <a:gd name="connsiteX8" fmla="*/ 1024083 w 4195201"/>
              <a:gd name="connsiteY8" fmla="*/ 2291455 h 2423415"/>
              <a:gd name="connsiteX9" fmla="*/ 866965 w 4195201"/>
              <a:gd name="connsiteY9" fmla="*/ 1649848 h 2423415"/>
              <a:gd name="connsiteX10" fmla="*/ 1443067 w 4195201"/>
              <a:gd name="connsiteY10" fmla="*/ 903488 h 2423415"/>
              <a:gd name="connsiteX11" fmla="*/ 199209 w 4195201"/>
              <a:gd name="connsiteY11" fmla="*/ 851112 h 2423415"/>
              <a:gd name="connsiteX12" fmla="*/ 382514 w 4195201"/>
              <a:gd name="connsiteY12" fmla="*/ 39282 h 2423415"/>
              <a:gd name="connsiteX0" fmla="*/ 382514 w 4195201"/>
              <a:gd name="connsiteY0" fmla="*/ 39282 h 2301301"/>
              <a:gd name="connsiteX1" fmla="*/ 3786760 w 4195201"/>
              <a:gd name="connsiteY1" fmla="*/ 0 h 2301301"/>
              <a:gd name="connsiteX2" fmla="*/ 4009345 w 4195201"/>
              <a:gd name="connsiteY2" fmla="*/ 733265 h 2301301"/>
              <a:gd name="connsiteX3" fmla="*/ 2660740 w 4195201"/>
              <a:gd name="connsiteY3" fmla="*/ 785642 h 2301301"/>
              <a:gd name="connsiteX4" fmla="*/ 3302309 w 4195201"/>
              <a:gd name="connsiteY4" fmla="*/ 1924823 h 2301301"/>
              <a:gd name="connsiteX5" fmla="*/ 2608367 w 4195201"/>
              <a:gd name="connsiteY5" fmla="*/ 2265267 h 2301301"/>
              <a:gd name="connsiteX6" fmla="*/ 2071543 w 4195201"/>
              <a:gd name="connsiteY6" fmla="*/ 1178463 h 2301301"/>
              <a:gd name="connsiteX7" fmla="*/ 1665653 w 4195201"/>
              <a:gd name="connsiteY7" fmla="*/ 2134327 h 2301301"/>
              <a:gd name="connsiteX8" fmla="*/ 1024083 w 4195201"/>
              <a:gd name="connsiteY8" fmla="*/ 2291455 h 2301301"/>
              <a:gd name="connsiteX9" fmla="*/ 866965 w 4195201"/>
              <a:gd name="connsiteY9" fmla="*/ 1649848 h 2301301"/>
              <a:gd name="connsiteX10" fmla="*/ 1443067 w 4195201"/>
              <a:gd name="connsiteY10" fmla="*/ 903488 h 2301301"/>
              <a:gd name="connsiteX11" fmla="*/ 199209 w 4195201"/>
              <a:gd name="connsiteY11" fmla="*/ 851112 h 2301301"/>
              <a:gd name="connsiteX12" fmla="*/ 382514 w 4195201"/>
              <a:gd name="connsiteY12" fmla="*/ 39282 h 230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95201" h="2301301">
                <a:moveTo>
                  <a:pt x="382514" y="39282"/>
                </a:moveTo>
                <a:cubicBezTo>
                  <a:pt x="980439" y="-102570"/>
                  <a:pt x="3182288" y="-115664"/>
                  <a:pt x="3786760" y="0"/>
                </a:cubicBezTo>
                <a:cubicBezTo>
                  <a:pt x="4391232" y="115664"/>
                  <a:pt x="4197015" y="602325"/>
                  <a:pt x="4009345" y="733265"/>
                </a:cubicBezTo>
                <a:cubicBezTo>
                  <a:pt x="3821675" y="864205"/>
                  <a:pt x="2778579" y="587049"/>
                  <a:pt x="2660740" y="785642"/>
                </a:cubicBezTo>
                <a:cubicBezTo>
                  <a:pt x="2542901" y="984235"/>
                  <a:pt x="3311038" y="1678219"/>
                  <a:pt x="3302309" y="1924823"/>
                </a:cubicBezTo>
                <a:cubicBezTo>
                  <a:pt x="3293580" y="2171427"/>
                  <a:pt x="2813495" y="2389660"/>
                  <a:pt x="2608367" y="2265267"/>
                </a:cubicBezTo>
                <a:cubicBezTo>
                  <a:pt x="2403239" y="2140874"/>
                  <a:pt x="2228662" y="1200286"/>
                  <a:pt x="2071543" y="1178463"/>
                </a:cubicBezTo>
                <a:cubicBezTo>
                  <a:pt x="1914424" y="1156640"/>
                  <a:pt x="1840230" y="1948828"/>
                  <a:pt x="1665653" y="2134327"/>
                </a:cubicBezTo>
                <a:cubicBezTo>
                  <a:pt x="1491076" y="2319826"/>
                  <a:pt x="1157198" y="2372202"/>
                  <a:pt x="1024083" y="2291455"/>
                </a:cubicBezTo>
                <a:cubicBezTo>
                  <a:pt x="890968" y="2210709"/>
                  <a:pt x="797134" y="1881176"/>
                  <a:pt x="866965" y="1649848"/>
                </a:cubicBezTo>
                <a:cubicBezTo>
                  <a:pt x="936796" y="1418520"/>
                  <a:pt x="1545631" y="997329"/>
                  <a:pt x="1443067" y="903488"/>
                </a:cubicBezTo>
                <a:cubicBezTo>
                  <a:pt x="1340503" y="809647"/>
                  <a:pt x="375968" y="997329"/>
                  <a:pt x="199209" y="851112"/>
                </a:cubicBezTo>
                <a:cubicBezTo>
                  <a:pt x="22450" y="704895"/>
                  <a:pt x="-215411" y="181134"/>
                  <a:pt x="382514" y="39282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325668" y="1762093"/>
            <a:ext cx="1684732" cy="3710149"/>
          </a:xfrm>
          <a:custGeom>
            <a:avLst/>
            <a:gdLst>
              <a:gd name="connsiteX0" fmla="*/ 1505586 w 1506368"/>
              <a:gd name="connsiteY0" fmla="*/ 1990232 h 4046490"/>
              <a:gd name="connsiteX1" fmla="*/ 787733 w 1506368"/>
              <a:gd name="connsiteY1" fmla="*/ 236903 h 4046490"/>
              <a:gd name="connsiteX2" fmla="*/ 856 w 1506368"/>
              <a:gd name="connsiteY2" fmla="*/ 209292 h 4046490"/>
              <a:gd name="connsiteX3" fmla="*/ 622075 w 1506368"/>
              <a:gd name="connsiteY3" fmla="*/ 2017843 h 4046490"/>
              <a:gd name="connsiteX4" fmla="*/ 856 w 1506368"/>
              <a:gd name="connsiteY4" fmla="*/ 3826395 h 4046490"/>
              <a:gd name="connsiteX5" fmla="*/ 649684 w 1506368"/>
              <a:gd name="connsiteY5" fmla="*/ 3812589 h 4046490"/>
              <a:gd name="connsiteX6" fmla="*/ 1505586 w 1506368"/>
              <a:gd name="connsiteY6" fmla="*/ 1990232 h 4046490"/>
              <a:gd name="connsiteX0" fmla="*/ 1505586 w 1506368"/>
              <a:gd name="connsiteY0" fmla="*/ 1900908 h 3957166"/>
              <a:gd name="connsiteX1" fmla="*/ 787733 w 1506368"/>
              <a:gd name="connsiteY1" fmla="*/ 147579 h 3957166"/>
              <a:gd name="connsiteX2" fmla="*/ 856 w 1506368"/>
              <a:gd name="connsiteY2" fmla="*/ 299442 h 3957166"/>
              <a:gd name="connsiteX3" fmla="*/ 622075 w 1506368"/>
              <a:gd name="connsiteY3" fmla="*/ 1928519 h 3957166"/>
              <a:gd name="connsiteX4" fmla="*/ 856 w 1506368"/>
              <a:gd name="connsiteY4" fmla="*/ 3737071 h 3957166"/>
              <a:gd name="connsiteX5" fmla="*/ 649684 w 1506368"/>
              <a:gd name="connsiteY5" fmla="*/ 3723265 h 3957166"/>
              <a:gd name="connsiteX6" fmla="*/ 1505586 w 1506368"/>
              <a:gd name="connsiteY6" fmla="*/ 1900908 h 3957166"/>
              <a:gd name="connsiteX0" fmla="*/ 1505455 w 1506076"/>
              <a:gd name="connsiteY0" fmla="*/ 1844725 h 3900983"/>
              <a:gd name="connsiteX1" fmla="*/ 773798 w 1506076"/>
              <a:gd name="connsiteY1" fmla="*/ 174230 h 3900983"/>
              <a:gd name="connsiteX2" fmla="*/ 725 w 1506076"/>
              <a:gd name="connsiteY2" fmla="*/ 243259 h 3900983"/>
              <a:gd name="connsiteX3" fmla="*/ 621944 w 1506076"/>
              <a:gd name="connsiteY3" fmla="*/ 1872336 h 3900983"/>
              <a:gd name="connsiteX4" fmla="*/ 725 w 1506076"/>
              <a:gd name="connsiteY4" fmla="*/ 3680888 h 3900983"/>
              <a:gd name="connsiteX5" fmla="*/ 649553 w 1506076"/>
              <a:gd name="connsiteY5" fmla="*/ 3667082 h 3900983"/>
              <a:gd name="connsiteX6" fmla="*/ 1505455 w 1506076"/>
              <a:gd name="connsiteY6" fmla="*/ 1844725 h 3900983"/>
              <a:gd name="connsiteX0" fmla="*/ 1505455 w 1506076"/>
              <a:gd name="connsiteY0" fmla="*/ 1779129 h 3835387"/>
              <a:gd name="connsiteX1" fmla="*/ 773798 w 1506076"/>
              <a:gd name="connsiteY1" fmla="*/ 108634 h 3835387"/>
              <a:gd name="connsiteX2" fmla="*/ 725 w 1506076"/>
              <a:gd name="connsiteY2" fmla="*/ 343332 h 3835387"/>
              <a:gd name="connsiteX3" fmla="*/ 621944 w 1506076"/>
              <a:gd name="connsiteY3" fmla="*/ 1806740 h 3835387"/>
              <a:gd name="connsiteX4" fmla="*/ 725 w 1506076"/>
              <a:gd name="connsiteY4" fmla="*/ 3615292 h 3835387"/>
              <a:gd name="connsiteX5" fmla="*/ 649553 w 1506076"/>
              <a:gd name="connsiteY5" fmla="*/ 3601486 h 3835387"/>
              <a:gd name="connsiteX6" fmla="*/ 1505455 w 1506076"/>
              <a:gd name="connsiteY6" fmla="*/ 1779129 h 3835387"/>
              <a:gd name="connsiteX0" fmla="*/ 1629698 w 1630216"/>
              <a:gd name="connsiteY0" fmla="*/ 1779129 h 3835387"/>
              <a:gd name="connsiteX1" fmla="*/ 773798 w 1630216"/>
              <a:gd name="connsiteY1" fmla="*/ 108634 h 3835387"/>
              <a:gd name="connsiteX2" fmla="*/ 725 w 1630216"/>
              <a:gd name="connsiteY2" fmla="*/ 343332 h 3835387"/>
              <a:gd name="connsiteX3" fmla="*/ 621944 w 1630216"/>
              <a:gd name="connsiteY3" fmla="*/ 1806740 h 3835387"/>
              <a:gd name="connsiteX4" fmla="*/ 725 w 1630216"/>
              <a:gd name="connsiteY4" fmla="*/ 3615292 h 3835387"/>
              <a:gd name="connsiteX5" fmla="*/ 649553 w 1630216"/>
              <a:gd name="connsiteY5" fmla="*/ 3601486 h 3835387"/>
              <a:gd name="connsiteX6" fmla="*/ 1629698 w 1630216"/>
              <a:gd name="connsiteY6" fmla="*/ 1779129 h 3835387"/>
              <a:gd name="connsiteX0" fmla="*/ 1629174 w 1629692"/>
              <a:gd name="connsiteY0" fmla="*/ 1777249 h 3833507"/>
              <a:gd name="connsiteX1" fmla="*/ 773274 w 1629692"/>
              <a:gd name="connsiteY1" fmla="*/ 106754 h 3833507"/>
              <a:gd name="connsiteX2" fmla="*/ 201 w 1629692"/>
              <a:gd name="connsiteY2" fmla="*/ 341452 h 3833507"/>
              <a:gd name="connsiteX3" fmla="*/ 690444 w 1629692"/>
              <a:gd name="connsiteY3" fmla="*/ 1749637 h 3833507"/>
              <a:gd name="connsiteX4" fmla="*/ 201 w 1629692"/>
              <a:gd name="connsiteY4" fmla="*/ 3613412 h 3833507"/>
              <a:gd name="connsiteX5" fmla="*/ 649029 w 1629692"/>
              <a:gd name="connsiteY5" fmla="*/ 3599606 h 3833507"/>
              <a:gd name="connsiteX6" fmla="*/ 1629174 w 1629692"/>
              <a:gd name="connsiteY6" fmla="*/ 1777249 h 3833507"/>
              <a:gd name="connsiteX0" fmla="*/ 1684214 w 1684732"/>
              <a:gd name="connsiteY0" fmla="*/ 1777249 h 3710149"/>
              <a:gd name="connsiteX1" fmla="*/ 828314 w 1684732"/>
              <a:gd name="connsiteY1" fmla="*/ 106754 h 3710149"/>
              <a:gd name="connsiteX2" fmla="*/ 55241 w 1684732"/>
              <a:gd name="connsiteY2" fmla="*/ 341452 h 3710149"/>
              <a:gd name="connsiteX3" fmla="*/ 745484 w 1684732"/>
              <a:gd name="connsiteY3" fmla="*/ 1749637 h 3710149"/>
              <a:gd name="connsiteX4" fmla="*/ 21 w 1684732"/>
              <a:gd name="connsiteY4" fmla="*/ 3323492 h 3710149"/>
              <a:gd name="connsiteX5" fmla="*/ 704069 w 1684732"/>
              <a:gd name="connsiteY5" fmla="*/ 3599606 h 3710149"/>
              <a:gd name="connsiteX6" fmla="*/ 1684214 w 1684732"/>
              <a:gd name="connsiteY6" fmla="*/ 1777249 h 371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4732" h="3710149">
                <a:moveTo>
                  <a:pt x="1684214" y="1777249"/>
                </a:moveTo>
                <a:cubicBezTo>
                  <a:pt x="1704921" y="1195107"/>
                  <a:pt x="1099810" y="346054"/>
                  <a:pt x="828314" y="106754"/>
                </a:cubicBezTo>
                <a:cubicBezTo>
                  <a:pt x="556819" y="-132546"/>
                  <a:pt x="69046" y="67638"/>
                  <a:pt x="55241" y="341452"/>
                </a:cubicBezTo>
                <a:cubicBezTo>
                  <a:pt x="41436" y="615266"/>
                  <a:pt x="754687" y="1252630"/>
                  <a:pt x="745484" y="1749637"/>
                </a:cubicBezTo>
                <a:cubicBezTo>
                  <a:pt x="736281" y="2246644"/>
                  <a:pt x="-4581" y="3024368"/>
                  <a:pt x="21" y="3323492"/>
                </a:cubicBezTo>
                <a:cubicBezTo>
                  <a:pt x="4622" y="3622616"/>
                  <a:pt x="423370" y="3857313"/>
                  <a:pt x="704069" y="3599606"/>
                </a:cubicBezTo>
                <a:cubicBezTo>
                  <a:pt x="984768" y="3341899"/>
                  <a:pt x="1663507" y="2359391"/>
                  <a:pt x="1684214" y="1777249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25" name="Group 55"/>
          <p:cNvGrpSpPr/>
          <p:nvPr/>
        </p:nvGrpSpPr>
        <p:grpSpPr>
          <a:xfrm>
            <a:off x="3105844" y="1680643"/>
            <a:ext cx="3755425" cy="3851794"/>
            <a:chOff x="2420044" y="1979296"/>
            <a:chExt cx="3755425" cy="3851794"/>
          </a:xfrm>
        </p:grpSpPr>
        <p:sp>
          <p:nvSpPr>
            <p:cNvPr id="55" name="Cross 54"/>
            <p:cNvSpPr/>
            <p:nvPr/>
          </p:nvSpPr>
          <p:spPr bwMode="auto">
            <a:xfrm rot="2844760">
              <a:off x="2371860" y="2027480"/>
              <a:ext cx="3851794" cy="3755425"/>
            </a:xfrm>
            <a:custGeom>
              <a:avLst/>
              <a:gdLst>
                <a:gd name="connsiteX0" fmla="*/ 0 w 3661903"/>
                <a:gd name="connsiteY0" fmla="*/ 1387986 h 3577376"/>
                <a:gd name="connsiteX1" fmla="*/ 1387986 w 3661903"/>
                <a:gd name="connsiteY1" fmla="*/ 1387986 h 3577376"/>
                <a:gd name="connsiteX2" fmla="*/ 1387986 w 3661903"/>
                <a:gd name="connsiteY2" fmla="*/ 0 h 3577376"/>
                <a:gd name="connsiteX3" fmla="*/ 2273917 w 3661903"/>
                <a:gd name="connsiteY3" fmla="*/ 0 h 3577376"/>
                <a:gd name="connsiteX4" fmla="*/ 2273917 w 3661903"/>
                <a:gd name="connsiteY4" fmla="*/ 1387986 h 3577376"/>
                <a:gd name="connsiteX5" fmla="*/ 3661903 w 3661903"/>
                <a:gd name="connsiteY5" fmla="*/ 1387986 h 3577376"/>
                <a:gd name="connsiteX6" fmla="*/ 3661903 w 3661903"/>
                <a:gd name="connsiteY6" fmla="*/ 2189390 h 3577376"/>
                <a:gd name="connsiteX7" fmla="*/ 2273917 w 3661903"/>
                <a:gd name="connsiteY7" fmla="*/ 2189390 h 3577376"/>
                <a:gd name="connsiteX8" fmla="*/ 2273917 w 3661903"/>
                <a:gd name="connsiteY8" fmla="*/ 3577376 h 3577376"/>
                <a:gd name="connsiteX9" fmla="*/ 1387986 w 3661903"/>
                <a:gd name="connsiteY9" fmla="*/ 3577376 h 3577376"/>
                <a:gd name="connsiteX10" fmla="*/ 1387986 w 3661903"/>
                <a:gd name="connsiteY10" fmla="*/ 2189390 h 3577376"/>
                <a:gd name="connsiteX11" fmla="*/ 0 w 3661903"/>
                <a:gd name="connsiteY11" fmla="*/ 2189390 h 3577376"/>
                <a:gd name="connsiteX12" fmla="*/ 0 w 3661903"/>
                <a:gd name="connsiteY12" fmla="*/ 1387986 h 3577376"/>
                <a:gd name="connsiteX0" fmla="*/ 0 w 3661903"/>
                <a:gd name="connsiteY0" fmla="*/ 1387986 h 3577376"/>
                <a:gd name="connsiteX1" fmla="*/ 1387986 w 3661903"/>
                <a:gd name="connsiteY1" fmla="*/ 1387986 h 3577376"/>
                <a:gd name="connsiteX2" fmla="*/ 754440 w 3661903"/>
                <a:gd name="connsiteY2" fmla="*/ 36444 h 3577376"/>
                <a:gd name="connsiteX3" fmla="*/ 2273917 w 3661903"/>
                <a:gd name="connsiteY3" fmla="*/ 0 h 3577376"/>
                <a:gd name="connsiteX4" fmla="*/ 2273917 w 3661903"/>
                <a:gd name="connsiteY4" fmla="*/ 1387986 h 3577376"/>
                <a:gd name="connsiteX5" fmla="*/ 3661903 w 3661903"/>
                <a:gd name="connsiteY5" fmla="*/ 1387986 h 3577376"/>
                <a:gd name="connsiteX6" fmla="*/ 3661903 w 3661903"/>
                <a:gd name="connsiteY6" fmla="*/ 2189390 h 3577376"/>
                <a:gd name="connsiteX7" fmla="*/ 2273917 w 3661903"/>
                <a:gd name="connsiteY7" fmla="*/ 2189390 h 3577376"/>
                <a:gd name="connsiteX8" fmla="*/ 2273917 w 3661903"/>
                <a:gd name="connsiteY8" fmla="*/ 3577376 h 3577376"/>
                <a:gd name="connsiteX9" fmla="*/ 1387986 w 3661903"/>
                <a:gd name="connsiteY9" fmla="*/ 3577376 h 3577376"/>
                <a:gd name="connsiteX10" fmla="*/ 1387986 w 3661903"/>
                <a:gd name="connsiteY10" fmla="*/ 2189390 h 3577376"/>
                <a:gd name="connsiteX11" fmla="*/ 0 w 3661903"/>
                <a:gd name="connsiteY11" fmla="*/ 2189390 h 3577376"/>
                <a:gd name="connsiteX12" fmla="*/ 0 w 3661903"/>
                <a:gd name="connsiteY12" fmla="*/ 1387986 h 3577376"/>
                <a:gd name="connsiteX0" fmla="*/ 0 w 3661903"/>
                <a:gd name="connsiteY0" fmla="*/ 1390554 h 3579944"/>
                <a:gd name="connsiteX1" fmla="*/ 1387986 w 3661903"/>
                <a:gd name="connsiteY1" fmla="*/ 1390554 h 3579944"/>
                <a:gd name="connsiteX2" fmla="*/ 754440 w 3661903"/>
                <a:gd name="connsiteY2" fmla="*/ 39012 h 3579944"/>
                <a:gd name="connsiteX3" fmla="*/ 1638727 w 3661903"/>
                <a:gd name="connsiteY3" fmla="*/ 0 h 3579944"/>
                <a:gd name="connsiteX4" fmla="*/ 2273917 w 3661903"/>
                <a:gd name="connsiteY4" fmla="*/ 1390554 h 3579944"/>
                <a:gd name="connsiteX5" fmla="*/ 3661903 w 3661903"/>
                <a:gd name="connsiteY5" fmla="*/ 1390554 h 3579944"/>
                <a:gd name="connsiteX6" fmla="*/ 3661903 w 3661903"/>
                <a:gd name="connsiteY6" fmla="*/ 2191958 h 3579944"/>
                <a:gd name="connsiteX7" fmla="*/ 2273917 w 3661903"/>
                <a:gd name="connsiteY7" fmla="*/ 2191958 h 3579944"/>
                <a:gd name="connsiteX8" fmla="*/ 2273917 w 3661903"/>
                <a:gd name="connsiteY8" fmla="*/ 3579944 h 3579944"/>
                <a:gd name="connsiteX9" fmla="*/ 1387986 w 3661903"/>
                <a:gd name="connsiteY9" fmla="*/ 3579944 h 3579944"/>
                <a:gd name="connsiteX10" fmla="*/ 1387986 w 3661903"/>
                <a:gd name="connsiteY10" fmla="*/ 2191958 h 3579944"/>
                <a:gd name="connsiteX11" fmla="*/ 0 w 3661903"/>
                <a:gd name="connsiteY11" fmla="*/ 2191958 h 3579944"/>
                <a:gd name="connsiteX12" fmla="*/ 0 w 3661903"/>
                <a:gd name="connsiteY12" fmla="*/ 1390554 h 3579944"/>
                <a:gd name="connsiteX0" fmla="*/ 0 w 3734110"/>
                <a:gd name="connsiteY0" fmla="*/ 1390554 h 3579944"/>
                <a:gd name="connsiteX1" fmla="*/ 1387986 w 3734110"/>
                <a:gd name="connsiteY1" fmla="*/ 1390554 h 3579944"/>
                <a:gd name="connsiteX2" fmla="*/ 754440 w 3734110"/>
                <a:gd name="connsiteY2" fmla="*/ 39012 h 3579944"/>
                <a:gd name="connsiteX3" fmla="*/ 1638727 w 3734110"/>
                <a:gd name="connsiteY3" fmla="*/ 0 h 3579944"/>
                <a:gd name="connsiteX4" fmla="*/ 2273917 w 3734110"/>
                <a:gd name="connsiteY4" fmla="*/ 1390554 h 3579944"/>
                <a:gd name="connsiteX5" fmla="*/ 3661903 w 3734110"/>
                <a:gd name="connsiteY5" fmla="*/ 1390554 h 3579944"/>
                <a:gd name="connsiteX6" fmla="*/ 3734110 w 3734110"/>
                <a:gd name="connsiteY6" fmla="*/ 2745835 h 3579944"/>
                <a:gd name="connsiteX7" fmla="*/ 2273917 w 3734110"/>
                <a:gd name="connsiteY7" fmla="*/ 2191958 h 3579944"/>
                <a:gd name="connsiteX8" fmla="*/ 2273917 w 3734110"/>
                <a:gd name="connsiteY8" fmla="*/ 3579944 h 3579944"/>
                <a:gd name="connsiteX9" fmla="*/ 1387986 w 3734110"/>
                <a:gd name="connsiteY9" fmla="*/ 3579944 h 3579944"/>
                <a:gd name="connsiteX10" fmla="*/ 1387986 w 3734110"/>
                <a:gd name="connsiteY10" fmla="*/ 2191958 h 3579944"/>
                <a:gd name="connsiteX11" fmla="*/ 0 w 3734110"/>
                <a:gd name="connsiteY11" fmla="*/ 2191958 h 3579944"/>
                <a:gd name="connsiteX12" fmla="*/ 0 w 3734110"/>
                <a:gd name="connsiteY12" fmla="*/ 1390554 h 3579944"/>
                <a:gd name="connsiteX0" fmla="*/ 0 w 3840983"/>
                <a:gd name="connsiteY0" fmla="*/ 1390554 h 3579944"/>
                <a:gd name="connsiteX1" fmla="*/ 1387986 w 3840983"/>
                <a:gd name="connsiteY1" fmla="*/ 1390554 h 3579944"/>
                <a:gd name="connsiteX2" fmla="*/ 754440 w 3840983"/>
                <a:gd name="connsiteY2" fmla="*/ 39012 h 3579944"/>
                <a:gd name="connsiteX3" fmla="*/ 1638727 w 3840983"/>
                <a:gd name="connsiteY3" fmla="*/ 0 h 3579944"/>
                <a:gd name="connsiteX4" fmla="*/ 2273917 w 3840983"/>
                <a:gd name="connsiteY4" fmla="*/ 1390554 h 3579944"/>
                <a:gd name="connsiteX5" fmla="*/ 3840983 w 3840983"/>
                <a:gd name="connsiteY5" fmla="*/ 1930162 h 3579944"/>
                <a:gd name="connsiteX6" fmla="*/ 3734110 w 3840983"/>
                <a:gd name="connsiteY6" fmla="*/ 2745835 h 3579944"/>
                <a:gd name="connsiteX7" fmla="*/ 2273917 w 3840983"/>
                <a:gd name="connsiteY7" fmla="*/ 2191958 h 3579944"/>
                <a:gd name="connsiteX8" fmla="*/ 2273917 w 3840983"/>
                <a:gd name="connsiteY8" fmla="*/ 3579944 h 3579944"/>
                <a:gd name="connsiteX9" fmla="*/ 1387986 w 3840983"/>
                <a:gd name="connsiteY9" fmla="*/ 3579944 h 3579944"/>
                <a:gd name="connsiteX10" fmla="*/ 1387986 w 3840983"/>
                <a:gd name="connsiteY10" fmla="*/ 2191958 h 3579944"/>
                <a:gd name="connsiteX11" fmla="*/ 0 w 3840983"/>
                <a:gd name="connsiteY11" fmla="*/ 2191958 h 3579944"/>
                <a:gd name="connsiteX12" fmla="*/ 0 w 3840983"/>
                <a:gd name="connsiteY12" fmla="*/ 1390554 h 3579944"/>
                <a:gd name="connsiteX0" fmla="*/ 0 w 3840983"/>
                <a:gd name="connsiteY0" fmla="*/ 1390554 h 3791847"/>
                <a:gd name="connsiteX1" fmla="*/ 1387986 w 3840983"/>
                <a:gd name="connsiteY1" fmla="*/ 1390554 h 3791847"/>
                <a:gd name="connsiteX2" fmla="*/ 754440 w 3840983"/>
                <a:gd name="connsiteY2" fmla="*/ 39012 h 3791847"/>
                <a:gd name="connsiteX3" fmla="*/ 1638727 w 3840983"/>
                <a:gd name="connsiteY3" fmla="*/ 0 h 3791847"/>
                <a:gd name="connsiteX4" fmla="*/ 2273917 w 3840983"/>
                <a:gd name="connsiteY4" fmla="*/ 1390554 h 3791847"/>
                <a:gd name="connsiteX5" fmla="*/ 3840983 w 3840983"/>
                <a:gd name="connsiteY5" fmla="*/ 1930162 h 3791847"/>
                <a:gd name="connsiteX6" fmla="*/ 3734110 w 3840983"/>
                <a:gd name="connsiteY6" fmla="*/ 2745835 h 3791847"/>
                <a:gd name="connsiteX7" fmla="*/ 2273917 w 3840983"/>
                <a:gd name="connsiteY7" fmla="*/ 2191958 h 3791847"/>
                <a:gd name="connsiteX8" fmla="*/ 2810458 w 3840983"/>
                <a:gd name="connsiteY8" fmla="*/ 3791847 h 3791847"/>
                <a:gd name="connsiteX9" fmla="*/ 1387986 w 3840983"/>
                <a:gd name="connsiteY9" fmla="*/ 3579944 h 3791847"/>
                <a:gd name="connsiteX10" fmla="*/ 1387986 w 3840983"/>
                <a:gd name="connsiteY10" fmla="*/ 2191958 h 3791847"/>
                <a:gd name="connsiteX11" fmla="*/ 0 w 3840983"/>
                <a:gd name="connsiteY11" fmla="*/ 2191958 h 3791847"/>
                <a:gd name="connsiteX12" fmla="*/ 0 w 3840983"/>
                <a:gd name="connsiteY12" fmla="*/ 1390554 h 3791847"/>
                <a:gd name="connsiteX0" fmla="*/ 0 w 3840983"/>
                <a:gd name="connsiteY0" fmla="*/ 1390554 h 3791847"/>
                <a:gd name="connsiteX1" fmla="*/ 1387986 w 3840983"/>
                <a:gd name="connsiteY1" fmla="*/ 1390554 h 3791847"/>
                <a:gd name="connsiteX2" fmla="*/ 754440 w 3840983"/>
                <a:gd name="connsiteY2" fmla="*/ 39012 h 3791847"/>
                <a:gd name="connsiteX3" fmla="*/ 1638727 w 3840983"/>
                <a:gd name="connsiteY3" fmla="*/ 0 h 3791847"/>
                <a:gd name="connsiteX4" fmla="*/ 2273917 w 3840983"/>
                <a:gd name="connsiteY4" fmla="*/ 1390554 h 3791847"/>
                <a:gd name="connsiteX5" fmla="*/ 3840983 w 3840983"/>
                <a:gd name="connsiteY5" fmla="*/ 1930162 h 3791847"/>
                <a:gd name="connsiteX6" fmla="*/ 3734110 w 3840983"/>
                <a:gd name="connsiteY6" fmla="*/ 2745835 h 3791847"/>
                <a:gd name="connsiteX7" fmla="*/ 2273917 w 3840983"/>
                <a:gd name="connsiteY7" fmla="*/ 2191958 h 3791847"/>
                <a:gd name="connsiteX8" fmla="*/ 2810458 w 3840983"/>
                <a:gd name="connsiteY8" fmla="*/ 3791847 h 3791847"/>
                <a:gd name="connsiteX9" fmla="*/ 2028112 w 3840983"/>
                <a:gd name="connsiteY9" fmla="*/ 3699551 h 3791847"/>
                <a:gd name="connsiteX10" fmla="*/ 1387986 w 3840983"/>
                <a:gd name="connsiteY10" fmla="*/ 2191958 h 3791847"/>
                <a:gd name="connsiteX11" fmla="*/ 0 w 3840983"/>
                <a:gd name="connsiteY11" fmla="*/ 2191958 h 3791847"/>
                <a:gd name="connsiteX12" fmla="*/ 0 w 3840983"/>
                <a:gd name="connsiteY12" fmla="*/ 1390554 h 3791847"/>
                <a:gd name="connsiteX0" fmla="*/ 0 w 3909077"/>
                <a:gd name="connsiteY0" fmla="*/ 934209 h 3791847"/>
                <a:gd name="connsiteX1" fmla="*/ 1456080 w 3909077"/>
                <a:gd name="connsiteY1" fmla="*/ 1390554 h 3791847"/>
                <a:gd name="connsiteX2" fmla="*/ 822534 w 3909077"/>
                <a:gd name="connsiteY2" fmla="*/ 39012 h 3791847"/>
                <a:gd name="connsiteX3" fmla="*/ 1706821 w 3909077"/>
                <a:gd name="connsiteY3" fmla="*/ 0 h 3791847"/>
                <a:gd name="connsiteX4" fmla="*/ 2342011 w 3909077"/>
                <a:gd name="connsiteY4" fmla="*/ 1390554 h 3791847"/>
                <a:gd name="connsiteX5" fmla="*/ 3909077 w 3909077"/>
                <a:gd name="connsiteY5" fmla="*/ 1930162 h 3791847"/>
                <a:gd name="connsiteX6" fmla="*/ 3802204 w 3909077"/>
                <a:gd name="connsiteY6" fmla="*/ 2745835 h 3791847"/>
                <a:gd name="connsiteX7" fmla="*/ 2342011 w 3909077"/>
                <a:gd name="connsiteY7" fmla="*/ 2191958 h 3791847"/>
                <a:gd name="connsiteX8" fmla="*/ 2878552 w 3909077"/>
                <a:gd name="connsiteY8" fmla="*/ 3791847 h 3791847"/>
                <a:gd name="connsiteX9" fmla="*/ 2096206 w 3909077"/>
                <a:gd name="connsiteY9" fmla="*/ 3699551 h 3791847"/>
                <a:gd name="connsiteX10" fmla="*/ 1456080 w 3909077"/>
                <a:gd name="connsiteY10" fmla="*/ 2191958 h 3791847"/>
                <a:gd name="connsiteX11" fmla="*/ 68094 w 3909077"/>
                <a:gd name="connsiteY11" fmla="*/ 2191958 h 3791847"/>
                <a:gd name="connsiteX12" fmla="*/ 0 w 3909077"/>
                <a:gd name="connsiteY12" fmla="*/ 934209 h 3791847"/>
                <a:gd name="connsiteX0" fmla="*/ 45066 w 3954143"/>
                <a:gd name="connsiteY0" fmla="*/ 934209 h 3791847"/>
                <a:gd name="connsiteX1" fmla="*/ 1501146 w 3954143"/>
                <a:gd name="connsiteY1" fmla="*/ 1390554 h 3791847"/>
                <a:gd name="connsiteX2" fmla="*/ 867600 w 3954143"/>
                <a:gd name="connsiteY2" fmla="*/ 39012 h 3791847"/>
                <a:gd name="connsiteX3" fmla="*/ 1751887 w 3954143"/>
                <a:gd name="connsiteY3" fmla="*/ 0 h 3791847"/>
                <a:gd name="connsiteX4" fmla="*/ 2387077 w 3954143"/>
                <a:gd name="connsiteY4" fmla="*/ 1390554 h 3791847"/>
                <a:gd name="connsiteX5" fmla="*/ 3954143 w 3954143"/>
                <a:gd name="connsiteY5" fmla="*/ 1930162 h 3791847"/>
                <a:gd name="connsiteX6" fmla="*/ 3847270 w 3954143"/>
                <a:gd name="connsiteY6" fmla="*/ 2745835 h 3791847"/>
                <a:gd name="connsiteX7" fmla="*/ 2387077 w 3954143"/>
                <a:gd name="connsiteY7" fmla="*/ 2191958 h 3791847"/>
                <a:gd name="connsiteX8" fmla="*/ 2923618 w 3954143"/>
                <a:gd name="connsiteY8" fmla="*/ 3791847 h 3791847"/>
                <a:gd name="connsiteX9" fmla="*/ 2141272 w 3954143"/>
                <a:gd name="connsiteY9" fmla="*/ 3699551 h 3791847"/>
                <a:gd name="connsiteX10" fmla="*/ 1501146 w 3954143"/>
                <a:gd name="connsiteY10" fmla="*/ 2191958 h 3791847"/>
                <a:gd name="connsiteX11" fmla="*/ 0 w 3954143"/>
                <a:gd name="connsiteY11" fmla="*/ 1825446 h 3791847"/>
                <a:gd name="connsiteX12" fmla="*/ 45066 w 3954143"/>
                <a:gd name="connsiteY12" fmla="*/ 934209 h 3791847"/>
                <a:gd name="connsiteX0" fmla="*/ 45066 w 3954143"/>
                <a:gd name="connsiteY0" fmla="*/ 934209 h 3699551"/>
                <a:gd name="connsiteX1" fmla="*/ 1501146 w 3954143"/>
                <a:gd name="connsiteY1" fmla="*/ 1390554 h 3699551"/>
                <a:gd name="connsiteX2" fmla="*/ 867600 w 3954143"/>
                <a:gd name="connsiteY2" fmla="*/ 39012 h 3699551"/>
                <a:gd name="connsiteX3" fmla="*/ 1751887 w 3954143"/>
                <a:gd name="connsiteY3" fmla="*/ 0 h 3699551"/>
                <a:gd name="connsiteX4" fmla="*/ 2387077 w 3954143"/>
                <a:gd name="connsiteY4" fmla="*/ 1390554 h 3699551"/>
                <a:gd name="connsiteX5" fmla="*/ 3954143 w 3954143"/>
                <a:gd name="connsiteY5" fmla="*/ 1930162 h 3699551"/>
                <a:gd name="connsiteX6" fmla="*/ 3847270 w 3954143"/>
                <a:gd name="connsiteY6" fmla="*/ 2745835 h 3699551"/>
                <a:gd name="connsiteX7" fmla="*/ 2387077 w 3954143"/>
                <a:gd name="connsiteY7" fmla="*/ 2191958 h 3699551"/>
                <a:gd name="connsiteX8" fmla="*/ 2987368 w 3954143"/>
                <a:gd name="connsiteY8" fmla="*/ 3681688 h 3699551"/>
                <a:gd name="connsiteX9" fmla="*/ 2141272 w 3954143"/>
                <a:gd name="connsiteY9" fmla="*/ 3699551 h 3699551"/>
                <a:gd name="connsiteX10" fmla="*/ 1501146 w 3954143"/>
                <a:gd name="connsiteY10" fmla="*/ 2191958 h 3699551"/>
                <a:gd name="connsiteX11" fmla="*/ 0 w 3954143"/>
                <a:gd name="connsiteY11" fmla="*/ 1825446 h 3699551"/>
                <a:gd name="connsiteX12" fmla="*/ 45066 w 3954143"/>
                <a:gd name="connsiteY12" fmla="*/ 934209 h 3699551"/>
                <a:gd name="connsiteX0" fmla="*/ 45066 w 3954143"/>
                <a:gd name="connsiteY0" fmla="*/ 934209 h 3878153"/>
                <a:gd name="connsiteX1" fmla="*/ 1501146 w 3954143"/>
                <a:gd name="connsiteY1" fmla="*/ 1390554 h 3878153"/>
                <a:gd name="connsiteX2" fmla="*/ 867600 w 3954143"/>
                <a:gd name="connsiteY2" fmla="*/ 39012 h 3878153"/>
                <a:gd name="connsiteX3" fmla="*/ 1751887 w 3954143"/>
                <a:gd name="connsiteY3" fmla="*/ 0 h 3878153"/>
                <a:gd name="connsiteX4" fmla="*/ 2387077 w 3954143"/>
                <a:gd name="connsiteY4" fmla="*/ 1390554 h 3878153"/>
                <a:gd name="connsiteX5" fmla="*/ 3954143 w 3954143"/>
                <a:gd name="connsiteY5" fmla="*/ 1930162 h 3878153"/>
                <a:gd name="connsiteX6" fmla="*/ 3847270 w 3954143"/>
                <a:gd name="connsiteY6" fmla="*/ 2745835 h 3878153"/>
                <a:gd name="connsiteX7" fmla="*/ 2387077 w 3954143"/>
                <a:gd name="connsiteY7" fmla="*/ 2191958 h 3878153"/>
                <a:gd name="connsiteX8" fmla="*/ 2987368 w 3954143"/>
                <a:gd name="connsiteY8" fmla="*/ 3681688 h 3878153"/>
                <a:gd name="connsiteX9" fmla="*/ 2141272 w 3954143"/>
                <a:gd name="connsiteY9" fmla="*/ 3699551 h 3878153"/>
                <a:gd name="connsiteX10" fmla="*/ 1501146 w 3954143"/>
                <a:gd name="connsiteY10" fmla="*/ 2191958 h 3878153"/>
                <a:gd name="connsiteX11" fmla="*/ 0 w 3954143"/>
                <a:gd name="connsiteY11" fmla="*/ 1825446 h 3878153"/>
                <a:gd name="connsiteX12" fmla="*/ 45066 w 3954143"/>
                <a:gd name="connsiteY12" fmla="*/ 934209 h 3878153"/>
                <a:gd name="connsiteX0" fmla="*/ 45066 w 3954143"/>
                <a:gd name="connsiteY0" fmla="*/ 934209 h 3982941"/>
                <a:gd name="connsiteX1" fmla="*/ 1501146 w 3954143"/>
                <a:gd name="connsiteY1" fmla="*/ 1390554 h 3982941"/>
                <a:gd name="connsiteX2" fmla="*/ 867600 w 3954143"/>
                <a:gd name="connsiteY2" fmla="*/ 39012 h 3982941"/>
                <a:gd name="connsiteX3" fmla="*/ 1751887 w 3954143"/>
                <a:gd name="connsiteY3" fmla="*/ 0 h 3982941"/>
                <a:gd name="connsiteX4" fmla="*/ 2387077 w 3954143"/>
                <a:gd name="connsiteY4" fmla="*/ 1390554 h 3982941"/>
                <a:gd name="connsiteX5" fmla="*/ 3954143 w 3954143"/>
                <a:gd name="connsiteY5" fmla="*/ 1930162 h 3982941"/>
                <a:gd name="connsiteX6" fmla="*/ 3847270 w 3954143"/>
                <a:gd name="connsiteY6" fmla="*/ 2745835 h 3982941"/>
                <a:gd name="connsiteX7" fmla="*/ 2387077 w 3954143"/>
                <a:gd name="connsiteY7" fmla="*/ 2191958 h 3982941"/>
                <a:gd name="connsiteX8" fmla="*/ 2987368 w 3954143"/>
                <a:gd name="connsiteY8" fmla="*/ 3681688 h 3982941"/>
                <a:gd name="connsiteX9" fmla="*/ 2141272 w 3954143"/>
                <a:gd name="connsiteY9" fmla="*/ 3699551 h 3982941"/>
                <a:gd name="connsiteX10" fmla="*/ 1501146 w 3954143"/>
                <a:gd name="connsiteY10" fmla="*/ 2191958 h 3982941"/>
                <a:gd name="connsiteX11" fmla="*/ 0 w 3954143"/>
                <a:gd name="connsiteY11" fmla="*/ 1825446 h 3982941"/>
                <a:gd name="connsiteX12" fmla="*/ 45066 w 3954143"/>
                <a:gd name="connsiteY12" fmla="*/ 934209 h 3982941"/>
                <a:gd name="connsiteX0" fmla="*/ 208653 w 4117730"/>
                <a:gd name="connsiteY0" fmla="*/ 934209 h 3982941"/>
                <a:gd name="connsiteX1" fmla="*/ 1664733 w 4117730"/>
                <a:gd name="connsiteY1" fmla="*/ 1390554 h 3982941"/>
                <a:gd name="connsiteX2" fmla="*/ 1031187 w 4117730"/>
                <a:gd name="connsiteY2" fmla="*/ 39012 h 3982941"/>
                <a:gd name="connsiteX3" fmla="*/ 1915474 w 4117730"/>
                <a:gd name="connsiteY3" fmla="*/ 0 h 3982941"/>
                <a:gd name="connsiteX4" fmla="*/ 2550664 w 4117730"/>
                <a:gd name="connsiteY4" fmla="*/ 1390554 h 3982941"/>
                <a:gd name="connsiteX5" fmla="*/ 4117730 w 4117730"/>
                <a:gd name="connsiteY5" fmla="*/ 1930162 h 3982941"/>
                <a:gd name="connsiteX6" fmla="*/ 4010857 w 4117730"/>
                <a:gd name="connsiteY6" fmla="*/ 2745835 h 3982941"/>
                <a:gd name="connsiteX7" fmla="*/ 2550664 w 4117730"/>
                <a:gd name="connsiteY7" fmla="*/ 2191958 h 3982941"/>
                <a:gd name="connsiteX8" fmla="*/ 3150955 w 4117730"/>
                <a:gd name="connsiteY8" fmla="*/ 3681688 h 3982941"/>
                <a:gd name="connsiteX9" fmla="*/ 2304859 w 4117730"/>
                <a:gd name="connsiteY9" fmla="*/ 3699551 h 3982941"/>
                <a:gd name="connsiteX10" fmla="*/ 1664733 w 4117730"/>
                <a:gd name="connsiteY10" fmla="*/ 2191958 h 3982941"/>
                <a:gd name="connsiteX11" fmla="*/ 163587 w 4117730"/>
                <a:gd name="connsiteY11" fmla="*/ 1825446 h 3982941"/>
                <a:gd name="connsiteX12" fmla="*/ 208653 w 4117730"/>
                <a:gd name="connsiteY12" fmla="*/ 934209 h 3982941"/>
                <a:gd name="connsiteX0" fmla="*/ 208653 w 4117730"/>
                <a:gd name="connsiteY0" fmla="*/ 934209 h 3982941"/>
                <a:gd name="connsiteX1" fmla="*/ 1664733 w 4117730"/>
                <a:gd name="connsiteY1" fmla="*/ 1390554 h 3982941"/>
                <a:gd name="connsiteX2" fmla="*/ 1031187 w 4117730"/>
                <a:gd name="connsiteY2" fmla="*/ 39012 h 3982941"/>
                <a:gd name="connsiteX3" fmla="*/ 1915474 w 4117730"/>
                <a:gd name="connsiteY3" fmla="*/ 0 h 3982941"/>
                <a:gd name="connsiteX4" fmla="*/ 2550664 w 4117730"/>
                <a:gd name="connsiteY4" fmla="*/ 1390554 h 3982941"/>
                <a:gd name="connsiteX5" fmla="*/ 4117730 w 4117730"/>
                <a:gd name="connsiteY5" fmla="*/ 1930162 h 3982941"/>
                <a:gd name="connsiteX6" fmla="*/ 4010857 w 4117730"/>
                <a:gd name="connsiteY6" fmla="*/ 2745835 h 3982941"/>
                <a:gd name="connsiteX7" fmla="*/ 2550664 w 4117730"/>
                <a:gd name="connsiteY7" fmla="*/ 2191958 h 3982941"/>
                <a:gd name="connsiteX8" fmla="*/ 3150955 w 4117730"/>
                <a:gd name="connsiteY8" fmla="*/ 3681688 h 3982941"/>
                <a:gd name="connsiteX9" fmla="*/ 2304859 w 4117730"/>
                <a:gd name="connsiteY9" fmla="*/ 3699551 h 3982941"/>
                <a:gd name="connsiteX10" fmla="*/ 1664733 w 4117730"/>
                <a:gd name="connsiteY10" fmla="*/ 2191958 h 3982941"/>
                <a:gd name="connsiteX11" fmla="*/ 163587 w 4117730"/>
                <a:gd name="connsiteY11" fmla="*/ 1825446 h 3982941"/>
                <a:gd name="connsiteX12" fmla="*/ 208653 w 4117730"/>
                <a:gd name="connsiteY12" fmla="*/ 934209 h 3982941"/>
                <a:gd name="connsiteX0" fmla="*/ 208653 w 4117730"/>
                <a:gd name="connsiteY0" fmla="*/ 1171034 h 4219766"/>
                <a:gd name="connsiteX1" fmla="*/ 1664733 w 4117730"/>
                <a:gd name="connsiteY1" fmla="*/ 1627379 h 4219766"/>
                <a:gd name="connsiteX2" fmla="*/ 1031187 w 4117730"/>
                <a:gd name="connsiteY2" fmla="*/ 275837 h 4219766"/>
                <a:gd name="connsiteX3" fmla="*/ 1915474 w 4117730"/>
                <a:gd name="connsiteY3" fmla="*/ 236825 h 4219766"/>
                <a:gd name="connsiteX4" fmla="*/ 2550664 w 4117730"/>
                <a:gd name="connsiteY4" fmla="*/ 1627379 h 4219766"/>
                <a:gd name="connsiteX5" fmla="*/ 4117730 w 4117730"/>
                <a:gd name="connsiteY5" fmla="*/ 2166987 h 4219766"/>
                <a:gd name="connsiteX6" fmla="*/ 4010857 w 4117730"/>
                <a:gd name="connsiteY6" fmla="*/ 2982660 h 4219766"/>
                <a:gd name="connsiteX7" fmla="*/ 2550664 w 4117730"/>
                <a:gd name="connsiteY7" fmla="*/ 2428783 h 4219766"/>
                <a:gd name="connsiteX8" fmla="*/ 3150955 w 4117730"/>
                <a:gd name="connsiteY8" fmla="*/ 3918513 h 4219766"/>
                <a:gd name="connsiteX9" fmla="*/ 2304859 w 4117730"/>
                <a:gd name="connsiteY9" fmla="*/ 3936376 h 4219766"/>
                <a:gd name="connsiteX10" fmla="*/ 1664733 w 4117730"/>
                <a:gd name="connsiteY10" fmla="*/ 2428783 h 4219766"/>
                <a:gd name="connsiteX11" fmla="*/ 163587 w 4117730"/>
                <a:gd name="connsiteY11" fmla="*/ 2062271 h 4219766"/>
                <a:gd name="connsiteX12" fmla="*/ 208653 w 4117730"/>
                <a:gd name="connsiteY12" fmla="*/ 1171034 h 4219766"/>
                <a:gd name="connsiteX0" fmla="*/ 208653 w 4117730"/>
                <a:gd name="connsiteY0" fmla="*/ 1187463 h 4236195"/>
                <a:gd name="connsiteX1" fmla="*/ 1664733 w 4117730"/>
                <a:gd name="connsiteY1" fmla="*/ 1643808 h 4236195"/>
                <a:gd name="connsiteX2" fmla="*/ 1031187 w 4117730"/>
                <a:gd name="connsiteY2" fmla="*/ 292266 h 4236195"/>
                <a:gd name="connsiteX3" fmla="*/ 1915474 w 4117730"/>
                <a:gd name="connsiteY3" fmla="*/ 253254 h 4236195"/>
                <a:gd name="connsiteX4" fmla="*/ 2550664 w 4117730"/>
                <a:gd name="connsiteY4" fmla="*/ 1643808 h 4236195"/>
                <a:gd name="connsiteX5" fmla="*/ 4117730 w 4117730"/>
                <a:gd name="connsiteY5" fmla="*/ 2183416 h 4236195"/>
                <a:gd name="connsiteX6" fmla="*/ 4010857 w 4117730"/>
                <a:gd name="connsiteY6" fmla="*/ 2999089 h 4236195"/>
                <a:gd name="connsiteX7" fmla="*/ 2550664 w 4117730"/>
                <a:gd name="connsiteY7" fmla="*/ 2445212 h 4236195"/>
                <a:gd name="connsiteX8" fmla="*/ 3150955 w 4117730"/>
                <a:gd name="connsiteY8" fmla="*/ 3934942 h 4236195"/>
                <a:gd name="connsiteX9" fmla="*/ 2304859 w 4117730"/>
                <a:gd name="connsiteY9" fmla="*/ 3952805 h 4236195"/>
                <a:gd name="connsiteX10" fmla="*/ 1664733 w 4117730"/>
                <a:gd name="connsiteY10" fmla="*/ 2445212 h 4236195"/>
                <a:gd name="connsiteX11" fmla="*/ 163587 w 4117730"/>
                <a:gd name="connsiteY11" fmla="*/ 2078700 h 4236195"/>
                <a:gd name="connsiteX12" fmla="*/ 208653 w 4117730"/>
                <a:gd name="connsiteY12" fmla="*/ 1187463 h 4236195"/>
                <a:gd name="connsiteX0" fmla="*/ 208653 w 4260490"/>
                <a:gd name="connsiteY0" fmla="*/ 1187463 h 4236195"/>
                <a:gd name="connsiteX1" fmla="*/ 1664733 w 4260490"/>
                <a:gd name="connsiteY1" fmla="*/ 1643808 h 4236195"/>
                <a:gd name="connsiteX2" fmla="*/ 1031187 w 4260490"/>
                <a:gd name="connsiteY2" fmla="*/ 292266 h 4236195"/>
                <a:gd name="connsiteX3" fmla="*/ 1915474 w 4260490"/>
                <a:gd name="connsiteY3" fmla="*/ 253254 h 4236195"/>
                <a:gd name="connsiteX4" fmla="*/ 2550664 w 4260490"/>
                <a:gd name="connsiteY4" fmla="*/ 1643808 h 4236195"/>
                <a:gd name="connsiteX5" fmla="*/ 4117730 w 4260490"/>
                <a:gd name="connsiteY5" fmla="*/ 2183416 h 4236195"/>
                <a:gd name="connsiteX6" fmla="*/ 4010857 w 4260490"/>
                <a:gd name="connsiteY6" fmla="*/ 2999089 h 4236195"/>
                <a:gd name="connsiteX7" fmla="*/ 2550664 w 4260490"/>
                <a:gd name="connsiteY7" fmla="*/ 2445212 h 4236195"/>
                <a:gd name="connsiteX8" fmla="*/ 3150955 w 4260490"/>
                <a:gd name="connsiteY8" fmla="*/ 3934942 h 4236195"/>
                <a:gd name="connsiteX9" fmla="*/ 2304859 w 4260490"/>
                <a:gd name="connsiteY9" fmla="*/ 3952805 h 4236195"/>
                <a:gd name="connsiteX10" fmla="*/ 1664733 w 4260490"/>
                <a:gd name="connsiteY10" fmla="*/ 2445212 h 4236195"/>
                <a:gd name="connsiteX11" fmla="*/ 163587 w 4260490"/>
                <a:gd name="connsiteY11" fmla="*/ 2078700 h 4236195"/>
                <a:gd name="connsiteX12" fmla="*/ 208653 w 4260490"/>
                <a:gd name="connsiteY12" fmla="*/ 1187463 h 4236195"/>
                <a:gd name="connsiteX0" fmla="*/ 208653 w 4338191"/>
                <a:gd name="connsiteY0" fmla="*/ 1187463 h 4236195"/>
                <a:gd name="connsiteX1" fmla="*/ 1664733 w 4338191"/>
                <a:gd name="connsiteY1" fmla="*/ 1643808 h 4236195"/>
                <a:gd name="connsiteX2" fmla="*/ 1031187 w 4338191"/>
                <a:gd name="connsiteY2" fmla="*/ 292266 h 4236195"/>
                <a:gd name="connsiteX3" fmla="*/ 1915474 w 4338191"/>
                <a:gd name="connsiteY3" fmla="*/ 253254 h 4236195"/>
                <a:gd name="connsiteX4" fmla="*/ 2550664 w 4338191"/>
                <a:gd name="connsiteY4" fmla="*/ 1643808 h 4236195"/>
                <a:gd name="connsiteX5" fmla="*/ 4117730 w 4338191"/>
                <a:gd name="connsiteY5" fmla="*/ 2183416 h 4236195"/>
                <a:gd name="connsiteX6" fmla="*/ 4010857 w 4338191"/>
                <a:gd name="connsiteY6" fmla="*/ 2999089 h 4236195"/>
                <a:gd name="connsiteX7" fmla="*/ 2550664 w 4338191"/>
                <a:gd name="connsiteY7" fmla="*/ 2445212 h 4236195"/>
                <a:gd name="connsiteX8" fmla="*/ 3150955 w 4338191"/>
                <a:gd name="connsiteY8" fmla="*/ 3934942 h 4236195"/>
                <a:gd name="connsiteX9" fmla="*/ 2304859 w 4338191"/>
                <a:gd name="connsiteY9" fmla="*/ 3952805 h 4236195"/>
                <a:gd name="connsiteX10" fmla="*/ 1664733 w 4338191"/>
                <a:gd name="connsiteY10" fmla="*/ 2445212 h 4236195"/>
                <a:gd name="connsiteX11" fmla="*/ 163587 w 4338191"/>
                <a:gd name="connsiteY11" fmla="*/ 2078700 h 4236195"/>
                <a:gd name="connsiteX12" fmla="*/ 208653 w 4338191"/>
                <a:gd name="connsiteY12" fmla="*/ 1187463 h 4236195"/>
                <a:gd name="connsiteX0" fmla="*/ 208653 w 4180264"/>
                <a:gd name="connsiteY0" fmla="*/ 1187463 h 4236195"/>
                <a:gd name="connsiteX1" fmla="*/ 1664733 w 4180264"/>
                <a:gd name="connsiteY1" fmla="*/ 1643808 h 4236195"/>
                <a:gd name="connsiteX2" fmla="*/ 1031187 w 4180264"/>
                <a:gd name="connsiteY2" fmla="*/ 292266 h 4236195"/>
                <a:gd name="connsiteX3" fmla="*/ 1915474 w 4180264"/>
                <a:gd name="connsiteY3" fmla="*/ 253254 h 4236195"/>
                <a:gd name="connsiteX4" fmla="*/ 2550664 w 4180264"/>
                <a:gd name="connsiteY4" fmla="*/ 1643808 h 4236195"/>
                <a:gd name="connsiteX5" fmla="*/ 4117730 w 4180264"/>
                <a:gd name="connsiteY5" fmla="*/ 2183416 h 4236195"/>
                <a:gd name="connsiteX6" fmla="*/ 3604808 w 4180264"/>
                <a:gd name="connsiteY6" fmla="*/ 2869627 h 4236195"/>
                <a:gd name="connsiteX7" fmla="*/ 2550664 w 4180264"/>
                <a:gd name="connsiteY7" fmla="*/ 2445212 h 4236195"/>
                <a:gd name="connsiteX8" fmla="*/ 3150955 w 4180264"/>
                <a:gd name="connsiteY8" fmla="*/ 3934942 h 4236195"/>
                <a:gd name="connsiteX9" fmla="*/ 2304859 w 4180264"/>
                <a:gd name="connsiteY9" fmla="*/ 3952805 h 4236195"/>
                <a:gd name="connsiteX10" fmla="*/ 1664733 w 4180264"/>
                <a:gd name="connsiteY10" fmla="*/ 2445212 h 4236195"/>
                <a:gd name="connsiteX11" fmla="*/ 163587 w 4180264"/>
                <a:gd name="connsiteY11" fmla="*/ 2078700 h 4236195"/>
                <a:gd name="connsiteX12" fmla="*/ 208653 w 4180264"/>
                <a:gd name="connsiteY12" fmla="*/ 1187463 h 4236195"/>
                <a:gd name="connsiteX0" fmla="*/ 208653 w 4046922"/>
                <a:gd name="connsiteY0" fmla="*/ 1187463 h 4236195"/>
                <a:gd name="connsiteX1" fmla="*/ 1664733 w 4046922"/>
                <a:gd name="connsiteY1" fmla="*/ 1643808 h 4236195"/>
                <a:gd name="connsiteX2" fmla="*/ 1031187 w 4046922"/>
                <a:gd name="connsiteY2" fmla="*/ 292266 h 4236195"/>
                <a:gd name="connsiteX3" fmla="*/ 1915474 w 4046922"/>
                <a:gd name="connsiteY3" fmla="*/ 253254 h 4236195"/>
                <a:gd name="connsiteX4" fmla="*/ 2550664 w 4046922"/>
                <a:gd name="connsiteY4" fmla="*/ 1643808 h 4236195"/>
                <a:gd name="connsiteX5" fmla="*/ 3997107 w 4046922"/>
                <a:gd name="connsiteY5" fmla="*/ 2335052 h 4236195"/>
                <a:gd name="connsiteX6" fmla="*/ 3604808 w 4046922"/>
                <a:gd name="connsiteY6" fmla="*/ 2869627 h 4236195"/>
                <a:gd name="connsiteX7" fmla="*/ 2550664 w 4046922"/>
                <a:gd name="connsiteY7" fmla="*/ 2445212 h 4236195"/>
                <a:gd name="connsiteX8" fmla="*/ 3150955 w 4046922"/>
                <a:gd name="connsiteY8" fmla="*/ 3934942 h 4236195"/>
                <a:gd name="connsiteX9" fmla="*/ 2304859 w 4046922"/>
                <a:gd name="connsiteY9" fmla="*/ 3952805 h 4236195"/>
                <a:gd name="connsiteX10" fmla="*/ 1664733 w 4046922"/>
                <a:gd name="connsiteY10" fmla="*/ 2445212 h 4236195"/>
                <a:gd name="connsiteX11" fmla="*/ 163587 w 4046922"/>
                <a:gd name="connsiteY11" fmla="*/ 2078700 h 4236195"/>
                <a:gd name="connsiteX12" fmla="*/ 208653 w 4046922"/>
                <a:gd name="connsiteY12" fmla="*/ 1187463 h 4236195"/>
                <a:gd name="connsiteX0" fmla="*/ 208653 w 4075431"/>
                <a:gd name="connsiteY0" fmla="*/ 1187463 h 4236195"/>
                <a:gd name="connsiteX1" fmla="*/ 1664733 w 4075431"/>
                <a:gd name="connsiteY1" fmla="*/ 1643808 h 4236195"/>
                <a:gd name="connsiteX2" fmla="*/ 1031187 w 4075431"/>
                <a:gd name="connsiteY2" fmla="*/ 292266 h 4236195"/>
                <a:gd name="connsiteX3" fmla="*/ 1915474 w 4075431"/>
                <a:gd name="connsiteY3" fmla="*/ 253254 h 4236195"/>
                <a:gd name="connsiteX4" fmla="*/ 2550664 w 4075431"/>
                <a:gd name="connsiteY4" fmla="*/ 1643808 h 4236195"/>
                <a:gd name="connsiteX5" fmla="*/ 3997107 w 4075431"/>
                <a:gd name="connsiteY5" fmla="*/ 2335052 h 4236195"/>
                <a:gd name="connsiteX6" fmla="*/ 3741352 w 4075431"/>
                <a:gd name="connsiteY6" fmla="*/ 2863878 h 4236195"/>
                <a:gd name="connsiteX7" fmla="*/ 2550664 w 4075431"/>
                <a:gd name="connsiteY7" fmla="*/ 2445212 h 4236195"/>
                <a:gd name="connsiteX8" fmla="*/ 3150955 w 4075431"/>
                <a:gd name="connsiteY8" fmla="*/ 3934942 h 4236195"/>
                <a:gd name="connsiteX9" fmla="*/ 2304859 w 4075431"/>
                <a:gd name="connsiteY9" fmla="*/ 3952805 h 4236195"/>
                <a:gd name="connsiteX10" fmla="*/ 1664733 w 4075431"/>
                <a:gd name="connsiteY10" fmla="*/ 2445212 h 4236195"/>
                <a:gd name="connsiteX11" fmla="*/ 163587 w 4075431"/>
                <a:gd name="connsiteY11" fmla="*/ 2078700 h 4236195"/>
                <a:gd name="connsiteX12" fmla="*/ 208653 w 4075431"/>
                <a:gd name="connsiteY12" fmla="*/ 1187463 h 4236195"/>
                <a:gd name="connsiteX0" fmla="*/ 208653 w 4025397"/>
                <a:gd name="connsiteY0" fmla="*/ 1187463 h 4236195"/>
                <a:gd name="connsiteX1" fmla="*/ 1664733 w 4025397"/>
                <a:gd name="connsiteY1" fmla="*/ 1643808 h 4236195"/>
                <a:gd name="connsiteX2" fmla="*/ 1031187 w 4025397"/>
                <a:gd name="connsiteY2" fmla="*/ 292266 h 4236195"/>
                <a:gd name="connsiteX3" fmla="*/ 1915474 w 4025397"/>
                <a:gd name="connsiteY3" fmla="*/ 253254 h 4236195"/>
                <a:gd name="connsiteX4" fmla="*/ 2550664 w 4025397"/>
                <a:gd name="connsiteY4" fmla="*/ 1643808 h 4236195"/>
                <a:gd name="connsiteX5" fmla="*/ 3936120 w 4025397"/>
                <a:gd name="connsiteY5" fmla="*/ 2278996 h 4236195"/>
                <a:gd name="connsiteX6" fmla="*/ 3741352 w 4025397"/>
                <a:gd name="connsiteY6" fmla="*/ 2863878 h 4236195"/>
                <a:gd name="connsiteX7" fmla="*/ 2550664 w 4025397"/>
                <a:gd name="connsiteY7" fmla="*/ 2445212 h 4236195"/>
                <a:gd name="connsiteX8" fmla="*/ 3150955 w 4025397"/>
                <a:gd name="connsiteY8" fmla="*/ 3934942 h 4236195"/>
                <a:gd name="connsiteX9" fmla="*/ 2304859 w 4025397"/>
                <a:gd name="connsiteY9" fmla="*/ 3952805 h 4236195"/>
                <a:gd name="connsiteX10" fmla="*/ 1664733 w 4025397"/>
                <a:gd name="connsiteY10" fmla="*/ 2445212 h 4236195"/>
                <a:gd name="connsiteX11" fmla="*/ 163587 w 4025397"/>
                <a:gd name="connsiteY11" fmla="*/ 2078700 h 4236195"/>
                <a:gd name="connsiteX12" fmla="*/ 208653 w 4025397"/>
                <a:gd name="connsiteY12" fmla="*/ 1187463 h 4236195"/>
                <a:gd name="connsiteX0" fmla="*/ 208653 w 4025397"/>
                <a:gd name="connsiteY0" fmla="*/ 1187463 h 4055216"/>
                <a:gd name="connsiteX1" fmla="*/ 1664733 w 4025397"/>
                <a:gd name="connsiteY1" fmla="*/ 1643808 h 4055216"/>
                <a:gd name="connsiteX2" fmla="*/ 1031187 w 4025397"/>
                <a:gd name="connsiteY2" fmla="*/ 292266 h 4055216"/>
                <a:gd name="connsiteX3" fmla="*/ 1915474 w 4025397"/>
                <a:gd name="connsiteY3" fmla="*/ 253254 h 4055216"/>
                <a:gd name="connsiteX4" fmla="*/ 2550664 w 4025397"/>
                <a:gd name="connsiteY4" fmla="*/ 1643808 h 4055216"/>
                <a:gd name="connsiteX5" fmla="*/ 3936120 w 4025397"/>
                <a:gd name="connsiteY5" fmla="*/ 2278996 h 4055216"/>
                <a:gd name="connsiteX6" fmla="*/ 3741352 w 4025397"/>
                <a:gd name="connsiteY6" fmla="*/ 2863878 h 4055216"/>
                <a:gd name="connsiteX7" fmla="*/ 2550664 w 4025397"/>
                <a:gd name="connsiteY7" fmla="*/ 2445212 h 4055216"/>
                <a:gd name="connsiteX8" fmla="*/ 2957831 w 4025397"/>
                <a:gd name="connsiteY8" fmla="*/ 3757434 h 4055216"/>
                <a:gd name="connsiteX9" fmla="*/ 2304859 w 4025397"/>
                <a:gd name="connsiteY9" fmla="*/ 3952805 h 4055216"/>
                <a:gd name="connsiteX10" fmla="*/ 1664733 w 4025397"/>
                <a:gd name="connsiteY10" fmla="*/ 2445212 h 4055216"/>
                <a:gd name="connsiteX11" fmla="*/ 163587 w 4025397"/>
                <a:gd name="connsiteY11" fmla="*/ 2078700 h 4055216"/>
                <a:gd name="connsiteX12" fmla="*/ 208653 w 4025397"/>
                <a:gd name="connsiteY12" fmla="*/ 1187463 h 4055216"/>
                <a:gd name="connsiteX0" fmla="*/ 208653 w 4025397"/>
                <a:gd name="connsiteY0" fmla="*/ 1187463 h 4024023"/>
                <a:gd name="connsiteX1" fmla="*/ 1664733 w 4025397"/>
                <a:gd name="connsiteY1" fmla="*/ 1643808 h 4024023"/>
                <a:gd name="connsiteX2" fmla="*/ 1031187 w 4025397"/>
                <a:gd name="connsiteY2" fmla="*/ 292266 h 4024023"/>
                <a:gd name="connsiteX3" fmla="*/ 1915474 w 4025397"/>
                <a:gd name="connsiteY3" fmla="*/ 253254 h 4024023"/>
                <a:gd name="connsiteX4" fmla="*/ 2550664 w 4025397"/>
                <a:gd name="connsiteY4" fmla="*/ 1643808 h 4024023"/>
                <a:gd name="connsiteX5" fmla="*/ 3936120 w 4025397"/>
                <a:gd name="connsiteY5" fmla="*/ 2278996 h 4024023"/>
                <a:gd name="connsiteX6" fmla="*/ 3741352 w 4025397"/>
                <a:gd name="connsiteY6" fmla="*/ 2863878 h 4024023"/>
                <a:gd name="connsiteX7" fmla="*/ 2550664 w 4025397"/>
                <a:gd name="connsiteY7" fmla="*/ 2445212 h 4024023"/>
                <a:gd name="connsiteX8" fmla="*/ 2957831 w 4025397"/>
                <a:gd name="connsiteY8" fmla="*/ 3757434 h 4024023"/>
                <a:gd name="connsiteX9" fmla="*/ 2342227 w 4025397"/>
                <a:gd name="connsiteY9" fmla="*/ 3912149 h 4024023"/>
                <a:gd name="connsiteX10" fmla="*/ 1664733 w 4025397"/>
                <a:gd name="connsiteY10" fmla="*/ 2445212 h 4024023"/>
                <a:gd name="connsiteX11" fmla="*/ 163587 w 4025397"/>
                <a:gd name="connsiteY11" fmla="*/ 2078700 h 4024023"/>
                <a:gd name="connsiteX12" fmla="*/ 208653 w 4025397"/>
                <a:gd name="connsiteY12" fmla="*/ 1187463 h 4024023"/>
                <a:gd name="connsiteX0" fmla="*/ 312504 w 3956452"/>
                <a:gd name="connsiteY0" fmla="*/ 1346286 h 4024023"/>
                <a:gd name="connsiteX1" fmla="*/ 1595788 w 3956452"/>
                <a:gd name="connsiteY1" fmla="*/ 1643808 h 4024023"/>
                <a:gd name="connsiteX2" fmla="*/ 962242 w 3956452"/>
                <a:gd name="connsiteY2" fmla="*/ 292266 h 4024023"/>
                <a:gd name="connsiteX3" fmla="*/ 1846529 w 3956452"/>
                <a:gd name="connsiteY3" fmla="*/ 253254 h 4024023"/>
                <a:gd name="connsiteX4" fmla="*/ 2481719 w 3956452"/>
                <a:gd name="connsiteY4" fmla="*/ 1643808 h 4024023"/>
                <a:gd name="connsiteX5" fmla="*/ 3867175 w 3956452"/>
                <a:gd name="connsiteY5" fmla="*/ 2278996 h 4024023"/>
                <a:gd name="connsiteX6" fmla="*/ 3672407 w 3956452"/>
                <a:gd name="connsiteY6" fmla="*/ 2863878 h 4024023"/>
                <a:gd name="connsiteX7" fmla="*/ 2481719 w 3956452"/>
                <a:gd name="connsiteY7" fmla="*/ 2445212 h 4024023"/>
                <a:gd name="connsiteX8" fmla="*/ 2888886 w 3956452"/>
                <a:gd name="connsiteY8" fmla="*/ 3757434 h 4024023"/>
                <a:gd name="connsiteX9" fmla="*/ 2273282 w 3956452"/>
                <a:gd name="connsiteY9" fmla="*/ 3912149 h 4024023"/>
                <a:gd name="connsiteX10" fmla="*/ 1595788 w 3956452"/>
                <a:gd name="connsiteY10" fmla="*/ 2445212 h 4024023"/>
                <a:gd name="connsiteX11" fmla="*/ 94642 w 3956452"/>
                <a:gd name="connsiteY11" fmla="*/ 2078700 h 4024023"/>
                <a:gd name="connsiteX12" fmla="*/ 312504 w 3956452"/>
                <a:gd name="connsiteY12" fmla="*/ 1346286 h 4024023"/>
                <a:gd name="connsiteX0" fmla="*/ 207846 w 3851794"/>
                <a:gd name="connsiteY0" fmla="*/ 1346286 h 4024023"/>
                <a:gd name="connsiteX1" fmla="*/ 1491130 w 3851794"/>
                <a:gd name="connsiteY1" fmla="*/ 1643808 h 4024023"/>
                <a:gd name="connsiteX2" fmla="*/ 857584 w 3851794"/>
                <a:gd name="connsiteY2" fmla="*/ 292266 h 4024023"/>
                <a:gd name="connsiteX3" fmla="*/ 1741871 w 3851794"/>
                <a:gd name="connsiteY3" fmla="*/ 253254 h 4024023"/>
                <a:gd name="connsiteX4" fmla="*/ 2377061 w 3851794"/>
                <a:gd name="connsiteY4" fmla="*/ 1643808 h 4024023"/>
                <a:gd name="connsiteX5" fmla="*/ 3762517 w 3851794"/>
                <a:gd name="connsiteY5" fmla="*/ 2278996 h 4024023"/>
                <a:gd name="connsiteX6" fmla="*/ 3567749 w 3851794"/>
                <a:gd name="connsiteY6" fmla="*/ 2863878 h 4024023"/>
                <a:gd name="connsiteX7" fmla="*/ 2377061 w 3851794"/>
                <a:gd name="connsiteY7" fmla="*/ 2445212 h 4024023"/>
                <a:gd name="connsiteX8" fmla="*/ 2784228 w 3851794"/>
                <a:gd name="connsiteY8" fmla="*/ 3757434 h 4024023"/>
                <a:gd name="connsiteX9" fmla="*/ 2168624 w 3851794"/>
                <a:gd name="connsiteY9" fmla="*/ 3912149 h 4024023"/>
                <a:gd name="connsiteX10" fmla="*/ 1491130 w 3851794"/>
                <a:gd name="connsiteY10" fmla="*/ 2445212 h 4024023"/>
                <a:gd name="connsiteX11" fmla="*/ 130936 w 3851794"/>
                <a:gd name="connsiteY11" fmla="*/ 1945750 h 4024023"/>
                <a:gd name="connsiteX12" fmla="*/ 207846 w 3851794"/>
                <a:gd name="connsiteY12" fmla="*/ 1346286 h 4024023"/>
                <a:gd name="connsiteX0" fmla="*/ 207846 w 3851794"/>
                <a:gd name="connsiteY0" fmla="*/ 1158781 h 3836518"/>
                <a:gd name="connsiteX1" fmla="*/ 1491130 w 3851794"/>
                <a:gd name="connsiteY1" fmla="*/ 1456303 h 3836518"/>
                <a:gd name="connsiteX2" fmla="*/ 1043834 w 3851794"/>
                <a:gd name="connsiteY2" fmla="*/ 350952 h 3836518"/>
                <a:gd name="connsiteX3" fmla="*/ 1741871 w 3851794"/>
                <a:gd name="connsiteY3" fmla="*/ 65749 h 3836518"/>
                <a:gd name="connsiteX4" fmla="*/ 2377061 w 3851794"/>
                <a:gd name="connsiteY4" fmla="*/ 1456303 h 3836518"/>
                <a:gd name="connsiteX5" fmla="*/ 3762517 w 3851794"/>
                <a:gd name="connsiteY5" fmla="*/ 2091491 h 3836518"/>
                <a:gd name="connsiteX6" fmla="*/ 3567749 w 3851794"/>
                <a:gd name="connsiteY6" fmla="*/ 2676373 h 3836518"/>
                <a:gd name="connsiteX7" fmla="*/ 2377061 w 3851794"/>
                <a:gd name="connsiteY7" fmla="*/ 2257707 h 3836518"/>
                <a:gd name="connsiteX8" fmla="*/ 2784228 w 3851794"/>
                <a:gd name="connsiteY8" fmla="*/ 3569929 h 3836518"/>
                <a:gd name="connsiteX9" fmla="*/ 2168624 w 3851794"/>
                <a:gd name="connsiteY9" fmla="*/ 3724644 h 3836518"/>
                <a:gd name="connsiteX10" fmla="*/ 1491130 w 3851794"/>
                <a:gd name="connsiteY10" fmla="*/ 2257707 h 3836518"/>
                <a:gd name="connsiteX11" fmla="*/ 130936 w 3851794"/>
                <a:gd name="connsiteY11" fmla="*/ 1758245 h 3836518"/>
                <a:gd name="connsiteX12" fmla="*/ 207846 w 3851794"/>
                <a:gd name="connsiteY12" fmla="*/ 1158781 h 3836518"/>
                <a:gd name="connsiteX0" fmla="*/ 207846 w 3851794"/>
                <a:gd name="connsiteY0" fmla="*/ 1099866 h 3777603"/>
                <a:gd name="connsiteX1" fmla="*/ 1491130 w 3851794"/>
                <a:gd name="connsiteY1" fmla="*/ 1397388 h 3777603"/>
                <a:gd name="connsiteX2" fmla="*/ 1043834 w 3851794"/>
                <a:gd name="connsiteY2" fmla="*/ 292037 h 3777603"/>
                <a:gd name="connsiteX3" fmla="*/ 1715490 w 3851794"/>
                <a:gd name="connsiteY3" fmla="*/ 76337 h 3777603"/>
                <a:gd name="connsiteX4" fmla="*/ 2377061 w 3851794"/>
                <a:gd name="connsiteY4" fmla="*/ 1397388 h 3777603"/>
                <a:gd name="connsiteX5" fmla="*/ 3762517 w 3851794"/>
                <a:gd name="connsiteY5" fmla="*/ 2032576 h 3777603"/>
                <a:gd name="connsiteX6" fmla="*/ 3567749 w 3851794"/>
                <a:gd name="connsiteY6" fmla="*/ 2617458 h 3777603"/>
                <a:gd name="connsiteX7" fmla="*/ 2377061 w 3851794"/>
                <a:gd name="connsiteY7" fmla="*/ 2198792 h 3777603"/>
                <a:gd name="connsiteX8" fmla="*/ 2784228 w 3851794"/>
                <a:gd name="connsiteY8" fmla="*/ 3511014 h 3777603"/>
                <a:gd name="connsiteX9" fmla="*/ 2168624 w 3851794"/>
                <a:gd name="connsiteY9" fmla="*/ 3665729 h 3777603"/>
                <a:gd name="connsiteX10" fmla="*/ 1491130 w 3851794"/>
                <a:gd name="connsiteY10" fmla="*/ 2198792 h 3777603"/>
                <a:gd name="connsiteX11" fmla="*/ 130936 w 3851794"/>
                <a:gd name="connsiteY11" fmla="*/ 1699330 h 3777603"/>
                <a:gd name="connsiteX12" fmla="*/ 207846 w 3851794"/>
                <a:gd name="connsiteY12" fmla="*/ 1099866 h 3777603"/>
                <a:gd name="connsiteX0" fmla="*/ 207846 w 3851794"/>
                <a:gd name="connsiteY0" fmla="*/ 1109323 h 3787060"/>
                <a:gd name="connsiteX1" fmla="*/ 1491130 w 3851794"/>
                <a:gd name="connsiteY1" fmla="*/ 1406845 h 3787060"/>
                <a:gd name="connsiteX2" fmla="*/ 1110872 w 3851794"/>
                <a:gd name="connsiteY2" fmla="*/ 269359 h 3787060"/>
                <a:gd name="connsiteX3" fmla="*/ 1715490 w 3851794"/>
                <a:gd name="connsiteY3" fmla="*/ 85794 h 3787060"/>
                <a:gd name="connsiteX4" fmla="*/ 2377061 w 3851794"/>
                <a:gd name="connsiteY4" fmla="*/ 1406845 h 3787060"/>
                <a:gd name="connsiteX5" fmla="*/ 3762517 w 3851794"/>
                <a:gd name="connsiteY5" fmla="*/ 2042033 h 3787060"/>
                <a:gd name="connsiteX6" fmla="*/ 3567749 w 3851794"/>
                <a:gd name="connsiteY6" fmla="*/ 2626915 h 3787060"/>
                <a:gd name="connsiteX7" fmla="*/ 2377061 w 3851794"/>
                <a:gd name="connsiteY7" fmla="*/ 2208249 h 3787060"/>
                <a:gd name="connsiteX8" fmla="*/ 2784228 w 3851794"/>
                <a:gd name="connsiteY8" fmla="*/ 3520471 h 3787060"/>
                <a:gd name="connsiteX9" fmla="*/ 2168624 w 3851794"/>
                <a:gd name="connsiteY9" fmla="*/ 3675186 h 3787060"/>
                <a:gd name="connsiteX10" fmla="*/ 1491130 w 3851794"/>
                <a:gd name="connsiteY10" fmla="*/ 2208249 h 3787060"/>
                <a:gd name="connsiteX11" fmla="*/ 130936 w 3851794"/>
                <a:gd name="connsiteY11" fmla="*/ 1708787 h 3787060"/>
                <a:gd name="connsiteX12" fmla="*/ 207846 w 3851794"/>
                <a:gd name="connsiteY12" fmla="*/ 1109323 h 3787060"/>
                <a:gd name="connsiteX0" fmla="*/ 207846 w 3851794"/>
                <a:gd name="connsiteY0" fmla="*/ 1077688 h 3755425"/>
                <a:gd name="connsiteX1" fmla="*/ 1491130 w 3851794"/>
                <a:gd name="connsiteY1" fmla="*/ 1375210 h 3755425"/>
                <a:gd name="connsiteX2" fmla="*/ 1110872 w 3851794"/>
                <a:gd name="connsiteY2" fmla="*/ 237724 h 3755425"/>
                <a:gd name="connsiteX3" fmla="*/ 1678122 w 3851794"/>
                <a:gd name="connsiteY3" fmla="*/ 94814 h 3755425"/>
                <a:gd name="connsiteX4" fmla="*/ 2377061 w 3851794"/>
                <a:gd name="connsiteY4" fmla="*/ 1375210 h 3755425"/>
                <a:gd name="connsiteX5" fmla="*/ 3762517 w 3851794"/>
                <a:gd name="connsiteY5" fmla="*/ 2010398 h 3755425"/>
                <a:gd name="connsiteX6" fmla="*/ 3567749 w 3851794"/>
                <a:gd name="connsiteY6" fmla="*/ 2595280 h 3755425"/>
                <a:gd name="connsiteX7" fmla="*/ 2377061 w 3851794"/>
                <a:gd name="connsiteY7" fmla="*/ 2176614 h 3755425"/>
                <a:gd name="connsiteX8" fmla="*/ 2784228 w 3851794"/>
                <a:gd name="connsiteY8" fmla="*/ 3488836 h 3755425"/>
                <a:gd name="connsiteX9" fmla="*/ 2168624 w 3851794"/>
                <a:gd name="connsiteY9" fmla="*/ 3643551 h 3755425"/>
                <a:gd name="connsiteX10" fmla="*/ 1491130 w 3851794"/>
                <a:gd name="connsiteY10" fmla="*/ 2176614 h 3755425"/>
                <a:gd name="connsiteX11" fmla="*/ 130936 w 3851794"/>
                <a:gd name="connsiteY11" fmla="*/ 1677152 h 3755425"/>
                <a:gd name="connsiteX12" fmla="*/ 207846 w 3851794"/>
                <a:gd name="connsiteY12" fmla="*/ 1077688 h 375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51794" h="3755425">
                  <a:moveTo>
                    <a:pt x="207846" y="1077688"/>
                  </a:moveTo>
                  <a:cubicBezTo>
                    <a:pt x="434545" y="1027364"/>
                    <a:pt x="1354041" y="1524409"/>
                    <a:pt x="1491130" y="1375210"/>
                  </a:cubicBezTo>
                  <a:cubicBezTo>
                    <a:pt x="1342031" y="1006760"/>
                    <a:pt x="1079707" y="451123"/>
                    <a:pt x="1110872" y="237724"/>
                  </a:cubicBezTo>
                  <a:cubicBezTo>
                    <a:pt x="1142037" y="24325"/>
                    <a:pt x="1467091" y="-94767"/>
                    <a:pt x="1678122" y="94814"/>
                  </a:cubicBezTo>
                  <a:cubicBezTo>
                    <a:pt x="1889154" y="284395"/>
                    <a:pt x="2165331" y="911692"/>
                    <a:pt x="2377061" y="1375210"/>
                  </a:cubicBezTo>
                  <a:cubicBezTo>
                    <a:pt x="2744104" y="1696904"/>
                    <a:pt x="3564069" y="1807053"/>
                    <a:pt x="3762517" y="2010398"/>
                  </a:cubicBezTo>
                  <a:cubicBezTo>
                    <a:pt x="3960965" y="2213743"/>
                    <a:pt x="3798658" y="2567577"/>
                    <a:pt x="3567749" y="2595280"/>
                  </a:cubicBezTo>
                  <a:cubicBezTo>
                    <a:pt x="3336840" y="2622983"/>
                    <a:pt x="2728442" y="2318086"/>
                    <a:pt x="2377061" y="2176614"/>
                  </a:cubicBezTo>
                  <a:cubicBezTo>
                    <a:pt x="2233744" y="2332590"/>
                    <a:pt x="2818968" y="3244347"/>
                    <a:pt x="2784228" y="3488836"/>
                  </a:cubicBezTo>
                  <a:cubicBezTo>
                    <a:pt x="2749489" y="3733326"/>
                    <a:pt x="2384140" y="3862255"/>
                    <a:pt x="2168624" y="3643551"/>
                  </a:cubicBezTo>
                  <a:cubicBezTo>
                    <a:pt x="1953108" y="3424847"/>
                    <a:pt x="1704505" y="2679145"/>
                    <a:pt x="1491130" y="2176614"/>
                  </a:cubicBezTo>
                  <a:cubicBezTo>
                    <a:pt x="1134251" y="1864263"/>
                    <a:pt x="344817" y="1860306"/>
                    <a:pt x="130936" y="1677152"/>
                  </a:cubicBezTo>
                  <a:cubicBezTo>
                    <a:pt x="-82945" y="1493998"/>
                    <a:pt x="-18853" y="1128012"/>
                    <a:pt x="207846" y="1077688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038600" y="3505200"/>
              <a:ext cx="685800" cy="685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46" name="Oval 45"/>
          <p:cNvSpPr/>
          <p:nvPr/>
        </p:nvSpPr>
        <p:spPr bwMode="auto">
          <a:xfrm>
            <a:off x="3886200" y="4654347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962400" y="1834947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172200" y="3206547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Preventing Overlapping Computation</a:t>
            </a:r>
            <a:endParaRPr lang="en-US" dirty="0"/>
          </a:p>
        </p:txBody>
      </p:sp>
      <p:cxnSp>
        <p:nvCxnSpPr>
          <p:cNvPr id="4" name="Straight Arrow Connector 3"/>
          <p:cNvCxnSpPr>
            <a:stCxn id="10" idx="6"/>
            <a:endCxn id="11" idx="2"/>
          </p:cNvCxnSpPr>
          <p:nvPr/>
        </p:nvCxnSpPr>
        <p:spPr bwMode="auto">
          <a:xfrm>
            <a:off x="2993626" y="2172104"/>
            <a:ext cx="1093615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5" name="Straight Arrow Connector 4"/>
          <p:cNvCxnSpPr>
            <a:stCxn id="11" idx="6"/>
            <a:endCxn id="12" idx="2"/>
          </p:cNvCxnSpPr>
          <p:nvPr/>
        </p:nvCxnSpPr>
        <p:spPr bwMode="auto">
          <a:xfrm>
            <a:off x="4479727" y="2172104"/>
            <a:ext cx="1093614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6" name="Straight Arrow Connector 5"/>
          <p:cNvCxnSpPr>
            <a:stCxn id="16" idx="7"/>
            <a:endCxn id="11" idx="3"/>
          </p:cNvCxnSpPr>
          <p:nvPr/>
        </p:nvCxnSpPr>
        <p:spPr bwMode="auto">
          <a:xfrm rot="5400000" flipH="1" flipV="1">
            <a:off x="3353026" y="2644104"/>
            <a:ext cx="1124928" cy="45845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7" name="Straight Arrow Connector 6"/>
          <p:cNvCxnSpPr>
            <a:stCxn id="18" idx="1"/>
            <a:endCxn id="12" idx="5"/>
          </p:cNvCxnSpPr>
          <p:nvPr/>
        </p:nvCxnSpPr>
        <p:spPr bwMode="auto">
          <a:xfrm rot="16200000" flipV="1">
            <a:off x="5582177" y="2637041"/>
            <a:ext cx="1124928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8" name="Straight Arrow Connector 7"/>
          <p:cNvCxnSpPr>
            <a:stCxn id="17" idx="7"/>
            <a:endCxn id="12" idx="3"/>
          </p:cNvCxnSpPr>
          <p:nvPr/>
        </p:nvCxnSpPr>
        <p:spPr bwMode="auto">
          <a:xfrm rot="5400000" flipH="1" flipV="1">
            <a:off x="4839126" y="2644105"/>
            <a:ext cx="1124928" cy="458457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9" name="Straight Arrow Connector 8"/>
          <p:cNvCxnSpPr>
            <a:stCxn id="17" idx="1"/>
            <a:endCxn id="11" idx="5"/>
          </p:cNvCxnSpPr>
          <p:nvPr/>
        </p:nvCxnSpPr>
        <p:spPr bwMode="auto">
          <a:xfrm rot="16200000" flipV="1">
            <a:off x="4096077" y="2637041"/>
            <a:ext cx="1124928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10" name="Oval 4"/>
          <p:cNvSpPr/>
          <p:nvPr/>
        </p:nvSpPr>
        <p:spPr bwMode="auto">
          <a:xfrm>
            <a:off x="2601140" y="1975861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87241" y="1975861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573341" y="1975861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3" name="Oval 4"/>
          <p:cNvSpPr/>
          <p:nvPr/>
        </p:nvSpPr>
        <p:spPr bwMode="auto">
          <a:xfrm>
            <a:off x="2601140" y="4795261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087241" y="4795261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573341" y="4795261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6" name="Oval 4"/>
          <p:cNvSpPr/>
          <p:nvPr/>
        </p:nvSpPr>
        <p:spPr bwMode="auto">
          <a:xfrm>
            <a:off x="3351253" y="3378319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837354" y="3378319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323454" y="3378319"/>
            <a:ext cx="392486" cy="392486"/>
          </a:xfrm>
          <a:prstGeom prst="ellipse">
            <a:avLst/>
          </a:prstGeom>
          <a:ln w="38100" cmpd="sng"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9" name="Straight Arrow Connector 18"/>
          <p:cNvCxnSpPr>
            <a:stCxn id="13" idx="6"/>
            <a:endCxn id="14" idx="2"/>
          </p:cNvCxnSpPr>
          <p:nvPr/>
        </p:nvCxnSpPr>
        <p:spPr bwMode="auto">
          <a:xfrm>
            <a:off x="2993626" y="4991504"/>
            <a:ext cx="1093615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0" name="Straight Arrow Connector 19"/>
          <p:cNvCxnSpPr>
            <a:stCxn id="14" idx="6"/>
            <a:endCxn id="15" idx="2"/>
          </p:cNvCxnSpPr>
          <p:nvPr/>
        </p:nvCxnSpPr>
        <p:spPr bwMode="auto">
          <a:xfrm>
            <a:off x="4479727" y="4991504"/>
            <a:ext cx="1093614" cy="158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>
            <a:stCxn id="14" idx="1"/>
            <a:endCxn id="16" idx="5"/>
          </p:cNvCxnSpPr>
          <p:nvPr/>
        </p:nvCxnSpPr>
        <p:spPr bwMode="auto">
          <a:xfrm rot="16200000" flipV="1">
            <a:off x="3345784" y="4053804"/>
            <a:ext cx="1139412" cy="458458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2" name="Straight Arrow Connector 21"/>
          <p:cNvCxnSpPr>
            <a:stCxn id="15" idx="7"/>
            <a:endCxn id="18" idx="3"/>
          </p:cNvCxnSpPr>
          <p:nvPr/>
        </p:nvCxnSpPr>
        <p:spPr bwMode="auto">
          <a:xfrm rot="5400000" flipH="1" flipV="1">
            <a:off x="5574934" y="4046742"/>
            <a:ext cx="1139412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3" name="Straight Arrow Connector 22"/>
          <p:cNvCxnSpPr>
            <a:stCxn id="15" idx="1"/>
            <a:endCxn id="17" idx="5"/>
          </p:cNvCxnSpPr>
          <p:nvPr/>
        </p:nvCxnSpPr>
        <p:spPr bwMode="auto">
          <a:xfrm rot="16200000" flipV="1">
            <a:off x="4831885" y="4053804"/>
            <a:ext cx="1139412" cy="458457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4" name="Straight Arrow Connector 23"/>
          <p:cNvCxnSpPr>
            <a:stCxn id="14" idx="7"/>
            <a:endCxn id="17" idx="3"/>
          </p:cNvCxnSpPr>
          <p:nvPr/>
        </p:nvCxnSpPr>
        <p:spPr bwMode="auto">
          <a:xfrm rot="5400000" flipH="1" flipV="1">
            <a:off x="4088834" y="4046742"/>
            <a:ext cx="1139412" cy="472583"/>
          </a:xfrm>
          <a:prstGeom prst="straightConnector1">
            <a:avLst/>
          </a:prstGeom>
          <a:ln w="38100" cmpd="sng">
            <a:headEnd type="none"/>
            <a:tailEnd type="none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57200" y="5761037"/>
            <a:ext cx="8229600" cy="944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GraphLab</a:t>
            </a:r>
            <a:r>
              <a:rPr lang="en-US" dirty="0" smtClean="0"/>
              <a:t> ensures </a:t>
            </a:r>
            <a:r>
              <a:rPr lang="en-US" dirty="0" err="1" smtClean="0"/>
              <a:t>serializable</a:t>
            </a:r>
            <a:r>
              <a:rPr lang="en-US" dirty="0" smtClean="0"/>
              <a:t> executions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114800" y="1987347"/>
            <a:ext cx="1143000" cy="3124200"/>
            <a:chOff x="4114800" y="1754504"/>
            <a:chExt cx="1143000" cy="3124200"/>
          </a:xfrm>
        </p:grpSpPr>
        <p:sp>
          <p:nvSpPr>
            <p:cNvPr id="57" name="Explosion 2 56"/>
            <p:cNvSpPr/>
            <p:nvPr/>
          </p:nvSpPr>
          <p:spPr bwMode="auto">
            <a:xfrm>
              <a:off x="4114800" y="1754504"/>
              <a:ext cx="381000" cy="304800"/>
            </a:xfrm>
            <a:prstGeom prst="irregularSeal2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60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9" name="Explosion 2 58"/>
            <p:cNvSpPr/>
            <p:nvPr/>
          </p:nvSpPr>
          <p:spPr bwMode="auto">
            <a:xfrm>
              <a:off x="4114800" y="4573904"/>
              <a:ext cx="381000" cy="304800"/>
            </a:xfrm>
            <a:prstGeom prst="irregularSeal2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60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1" name="Explosion 2 40"/>
            <p:cNvSpPr/>
            <p:nvPr/>
          </p:nvSpPr>
          <p:spPr bwMode="auto">
            <a:xfrm>
              <a:off x="4876800" y="3200400"/>
              <a:ext cx="381000" cy="304800"/>
            </a:xfrm>
            <a:prstGeom prst="irregularSeal2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60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3904287">
              <a:off x="4245166" y="2362946"/>
              <a:ext cx="9028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Conflict</a:t>
              </a:r>
            </a:p>
            <a:p>
              <a:pPr algn="ctr"/>
              <a:r>
                <a:rPr lang="en-US" dirty="0" smtClean="0"/>
                <a:t>Edge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 rot="17570613">
              <a:off x="4212657" y="3651396"/>
              <a:ext cx="9028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Conflict</a:t>
              </a:r>
            </a:p>
            <a:p>
              <a:pPr algn="ctr"/>
              <a:r>
                <a:rPr lang="en-US" dirty="0" smtClean="0"/>
                <a:t>Edge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3570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 bwMode="auto">
          <a:xfrm>
            <a:off x="3589522" y="6182583"/>
            <a:ext cx="4640078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Serializable</a:t>
            </a:r>
            <a:r>
              <a:rPr lang="en-US" sz="3600" dirty="0" smtClean="0"/>
              <a:t> Execution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2438" y="13788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For </a:t>
            </a:r>
            <a:r>
              <a:rPr lang="en-US" sz="2400" b="1" dirty="0" smtClean="0">
                <a:solidFill>
                  <a:prstClr val="black"/>
                </a:solidFill>
              </a:rPr>
              <a:t>each parallel execution</a:t>
            </a:r>
            <a:r>
              <a:rPr lang="en-US" sz="2400" dirty="0" smtClean="0">
                <a:solidFill>
                  <a:prstClr val="black"/>
                </a:solidFill>
              </a:rPr>
              <a:t>, there exists a </a:t>
            </a:r>
            <a:r>
              <a:rPr lang="en-US" sz="2400" b="1" dirty="0" smtClean="0">
                <a:solidFill>
                  <a:prstClr val="black"/>
                </a:solidFill>
              </a:rPr>
              <a:t>sequential execution </a:t>
            </a:r>
            <a:r>
              <a:rPr lang="en-US" sz="2400" dirty="0" smtClean="0">
                <a:solidFill>
                  <a:prstClr val="black"/>
                </a:solidFill>
              </a:rPr>
              <a:t>of vertex-programs which produces the same result.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611020" y="5078534"/>
            <a:ext cx="461858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611020" y="4180910"/>
            <a:ext cx="461858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8" name="Rounded Rectangle 7"/>
          <p:cNvSpPr/>
          <p:nvPr/>
        </p:nvSpPr>
        <p:spPr bwMode="auto">
          <a:xfrm>
            <a:off x="2017785" y="3789363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CPU 1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051983" y="4720541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CPU 2</a:t>
            </a:r>
          </a:p>
        </p:txBody>
      </p:sp>
      <p:sp>
        <p:nvSpPr>
          <p:cNvPr id="10" name="Oval 4"/>
          <p:cNvSpPr/>
          <p:nvPr/>
        </p:nvSpPr>
        <p:spPr bwMode="auto">
          <a:xfrm>
            <a:off x="5433473" y="3976218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970595" y="4900734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2" name="Oval 4"/>
          <p:cNvSpPr/>
          <p:nvPr/>
        </p:nvSpPr>
        <p:spPr bwMode="auto">
          <a:xfrm>
            <a:off x="4635400" y="4900734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3" name="Oval 4"/>
          <p:cNvSpPr/>
          <p:nvPr/>
        </p:nvSpPr>
        <p:spPr bwMode="auto">
          <a:xfrm>
            <a:off x="5933994" y="4900734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4" name="Oval 4"/>
          <p:cNvSpPr/>
          <p:nvPr/>
        </p:nvSpPr>
        <p:spPr bwMode="auto">
          <a:xfrm>
            <a:off x="5933994" y="3976218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5" name="Oval 4"/>
          <p:cNvSpPr/>
          <p:nvPr/>
        </p:nvSpPr>
        <p:spPr bwMode="auto">
          <a:xfrm>
            <a:off x="3970595" y="3976218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051983" y="5836806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Single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CPU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238" y="4349929"/>
            <a:ext cx="1149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Parallel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238" y="5925706"/>
            <a:ext cx="1599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Sequential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7385" y="3769668"/>
            <a:ext cx="778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time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495800" y="2514600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3" name="Oval 4"/>
          <p:cNvSpPr/>
          <p:nvPr/>
        </p:nvSpPr>
        <p:spPr bwMode="auto">
          <a:xfrm>
            <a:off x="6096000" y="2514600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4" name="Oval 4"/>
          <p:cNvSpPr/>
          <p:nvPr/>
        </p:nvSpPr>
        <p:spPr bwMode="auto">
          <a:xfrm>
            <a:off x="3048000" y="2514600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421711" y="2701455"/>
            <a:ext cx="107408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10800000">
            <a:off x="4869512" y="2701455"/>
            <a:ext cx="122648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39"/>
          <p:cNvGrpSpPr/>
          <p:nvPr/>
        </p:nvGrpSpPr>
        <p:grpSpPr>
          <a:xfrm>
            <a:off x="3971925" y="3979069"/>
            <a:ext cx="2337110" cy="1298227"/>
            <a:chOff x="4122995" y="4128618"/>
            <a:chExt cx="2337110" cy="1298227"/>
          </a:xfrm>
        </p:grpSpPr>
        <p:sp>
          <p:nvSpPr>
            <p:cNvPr id="34" name="Oval 4"/>
            <p:cNvSpPr/>
            <p:nvPr/>
          </p:nvSpPr>
          <p:spPr bwMode="auto">
            <a:xfrm>
              <a:off x="5585873" y="4128618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122995" y="5053134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6" name="Oval 4"/>
            <p:cNvSpPr/>
            <p:nvPr/>
          </p:nvSpPr>
          <p:spPr bwMode="auto">
            <a:xfrm>
              <a:off x="4787800" y="5053134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7" name="Oval 4"/>
            <p:cNvSpPr/>
            <p:nvPr/>
          </p:nvSpPr>
          <p:spPr bwMode="auto">
            <a:xfrm>
              <a:off x="6086394" y="5053134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8" name="Oval 4"/>
            <p:cNvSpPr/>
            <p:nvPr/>
          </p:nvSpPr>
          <p:spPr bwMode="auto">
            <a:xfrm>
              <a:off x="6086394" y="4128618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9" name="Oval 4"/>
            <p:cNvSpPr/>
            <p:nvPr/>
          </p:nvSpPr>
          <p:spPr bwMode="auto">
            <a:xfrm>
              <a:off x="4122995" y="4128618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3581400" y="3657600"/>
            <a:ext cx="5356040" cy="2779146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060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3195 0.2916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46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4479 0.157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79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3316 0.15694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78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2361 0.291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46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4948 0.2916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46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09879 0.1567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0" grpId="0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9906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Graph </a:t>
            </a:r>
            <a:r>
              <a:rPr lang="en-US" dirty="0" smtClean="0">
                <a:solidFill>
                  <a:schemeClr val="tx2"/>
                </a:solidFill>
              </a:rPr>
              <a:t>Computation:</a:t>
            </a:r>
          </a:p>
          <a:p>
            <a:endParaRPr lang="en-US" sz="1200" i="1" dirty="0">
              <a:solidFill>
                <a:schemeClr val="tx2"/>
              </a:solidFill>
            </a:endParaRPr>
          </a:p>
          <a:p>
            <a:r>
              <a:rPr lang="en-US" sz="5400" i="1" dirty="0" smtClean="0"/>
              <a:t>Synchronous </a:t>
            </a:r>
          </a:p>
          <a:p>
            <a:r>
              <a:rPr lang="en-US" sz="5400" i="1" dirty="0" smtClean="0"/>
              <a:t>v.</a:t>
            </a:r>
          </a:p>
          <a:p>
            <a:r>
              <a:rPr lang="en-US" sz="5400" i="1" dirty="0" smtClean="0"/>
              <a:t>Asynchronous</a:t>
            </a:r>
          </a:p>
        </p:txBody>
      </p:sp>
    </p:spTree>
    <p:extLst>
      <p:ext uri="{BB962C8B-B14F-4D97-AF65-F5344CB8AC3E}">
        <p14:creationId xmlns:p14="http://schemas.microsoft.com/office/powerpoint/2010/main" val="106665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2"/>
    </mc:Choice>
    <mc:Fallback xmlns="">
      <p:transition xmlns:p14="http://schemas.microsoft.com/office/powerpoint/2010/main" spd="slow" advTm="429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9143999" cy="7620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4000" dirty="0" smtClean="0"/>
              <a:t>Analyzing Belief Propagation</a:t>
            </a:r>
            <a:endParaRPr lang="en-US" sz="4000" b="1" dirty="0"/>
          </a:p>
        </p:txBody>
      </p:sp>
      <p:grpSp>
        <p:nvGrpSpPr>
          <p:cNvPr id="96" name="Group 95"/>
          <p:cNvGrpSpPr/>
          <p:nvPr/>
        </p:nvGrpSpPr>
        <p:grpSpPr>
          <a:xfrm>
            <a:off x="2209800" y="1447800"/>
            <a:ext cx="6074149" cy="2819400"/>
            <a:chOff x="4953000" y="3181699"/>
            <a:chExt cx="5638800" cy="2365661"/>
          </a:xfrm>
        </p:grpSpPr>
        <p:cxnSp>
          <p:nvCxnSpPr>
            <p:cNvPr id="33" name="Straight Connector 32"/>
            <p:cNvCxnSpPr>
              <a:stCxn id="42" idx="3"/>
              <a:endCxn id="45" idx="7"/>
            </p:cNvCxnSpPr>
            <p:nvPr/>
          </p:nvCxnSpPr>
          <p:spPr bwMode="auto">
            <a:xfrm rot="5400000">
              <a:off x="6558789" y="3510286"/>
              <a:ext cx="639755" cy="702315"/>
            </a:xfrm>
            <a:prstGeom prst="line">
              <a:avLst/>
            </a:prstGeom>
            <a:ln w="28575" cmpd="sng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34" name="Straight Connector 33"/>
            <p:cNvCxnSpPr>
              <a:stCxn id="43" idx="7"/>
              <a:endCxn id="41" idx="3"/>
            </p:cNvCxnSpPr>
            <p:nvPr/>
          </p:nvCxnSpPr>
          <p:spPr bwMode="auto">
            <a:xfrm rot="5400000" flipH="1" flipV="1">
              <a:off x="5206631" y="3655754"/>
              <a:ext cx="639755" cy="411379"/>
            </a:xfrm>
            <a:prstGeom prst="line">
              <a:avLst/>
            </a:prstGeom>
            <a:ln w="28575" cmpd="sng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35" name="Straight Connector 34"/>
            <p:cNvCxnSpPr>
              <a:stCxn id="43" idx="5"/>
              <a:endCxn id="44" idx="1"/>
            </p:cNvCxnSpPr>
            <p:nvPr/>
          </p:nvCxnSpPr>
          <p:spPr bwMode="auto">
            <a:xfrm rot="16200000" flipH="1">
              <a:off x="5160256" y="4624515"/>
              <a:ext cx="742242" cy="421116"/>
            </a:xfrm>
            <a:prstGeom prst="line">
              <a:avLst/>
            </a:prstGeom>
            <a:ln w="28575" cmpd="sng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36" name="Straight Connector 35"/>
            <p:cNvCxnSpPr>
              <a:stCxn id="45" idx="5"/>
              <a:endCxn id="46" idx="1"/>
            </p:cNvCxnSpPr>
            <p:nvPr/>
          </p:nvCxnSpPr>
          <p:spPr bwMode="auto">
            <a:xfrm rot="16200000" flipH="1">
              <a:off x="6503312" y="4488148"/>
              <a:ext cx="742242" cy="693849"/>
            </a:xfrm>
            <a:prstGeom prst="line">
              <a:avLst/>
            </a:prstGeom>
            <a:ln w="28575" cmpd="sng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37" name="Straight Connector 36"/>
            <p:cNvCxnSpPr>
              <a:stCxn id="42" idx="4"/>
            </p:cNvCxnSpPr>
            <p:nvPr/>
          </p:nvCxnSpPr>
          <p:spPr bwMode="auto">
            <a:xfrm rot="5400000">
              <a:off x="6604033" y="4373880"/>
              <a:ext cx="1547559" cy="1"/>
            </a:xfrm>
            <a:prstGeom prst="line">
              <a:avLst/>
            </a:prstGeom>
            <a:ln w="28575" cmpd="sng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38" name="Straight Connector 37"/>
            <p:cNvCxnSpPr>
              <a:stCxn id="44" idx="6"/>
              <a:endCxn id="46" idx="2"/>
            </p:cNvCxnSpPr>
            <p:nvPr/>
          </p:nvCxnSpPr>
          <p:spPr bwMode="auto">
            <a:xfrm>
              <a:off x="6158807" y="5347510"/>
              <a:ext cx="997671" cy="0"/>
            </a:xfrm>
            <a:prstGeom prst="line">
              <a:avLst/>
            </a:prstGeom>
            <a:ln w="28575" cmpd="sng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39" name="Straight Connector 38"/>
            <p:cNvCxnSpPr>
              <a:stCxn id="43" idx="6"/>
              <a:endCxn id="45" idx="2"/>
            </p:cNvCxnSpPr>
            <p:nvPr/>
          </p:nvCxnSpPr>
          <p:spPr bwMode="auto">
            <a:xfrm>
              <a:off x="5383927" y="4322636"/>
              <a:ext cx="763051" cy="0"/>
            </a:xfrm>
            <a:prstGeom prst="line">
              <a:avLst/>
            </a:prstGeom>
            <a:ln w="28575" cmpd="sng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40" name="Straight Connector 39"/>
            <p:cNvCxnSpPr>
              <a:stCxn id="41" idx="6"/>
              <a:endCxn id="42" idx="2"/>
            </p:cNvCxnSpPr>
            <p:nvPr/>
          </p:nvCxnSpPr>
          <p:spPr bwMode="auto">
            <a:xfrm>
              <a:off x="6092319" y="3400250"/>
              <a:ext cx="1076206" cy="0"/>
            </a:xfrm>
            <a:prstGeom prst="line">
              <a:avLst/>
            </a:prstGeom>
            <a:ln w="28575" cmpd="sng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pic>
          <p:nvPicPr>
            <p:cNvPr id="41" name="Picture 2" descr="http://www.globalpov.com/images/soldier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411" y="3200400"/>
              <a:ext cx="421908" cy="399701"/>
            </a:xfrm>
            <a:prstGeom prst="ellipse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  <p:pic>
          <p:nvPicPr>
            <p:cNvPr id="42" name="Picture 4" descr="Soldier With A Kitten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525" y="3200400"/>
              <a:ext cx="418575" cy="399701"/>
            </a:xfrm>
            <a:prstGeom prst="ellipse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  <p:pic>
          <p:nvPicPr>
            <p:cNvPr id="43" name="Picture 8" descr="http://www.armyrecognition.com/images/stories/asia/afghanistan/weapons/ak-47_assault_rifle/pictures/ak-47_assault_rifle_soldiers_afghanistan_Afghan_army_001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4122786"/>
              <a:ext cx="430927" cy="399701"/>
            </a:xfrm>
            <a:prstGeom prst="ellipse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  <p:pic>
          <p:nvPicPr>
            <p:cNvPr id="44" name="Picture 12" descr="http://www.airforce-technology.com/projects/global/images/4_global_hawk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411" y="5147659"/>
              <a:ext cx="488395" cy="399701"/>
            </a:xfrm>
            <a:prstGeom prst="ellipse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978" y="4122786"/>
              <a:ext cx="445820" cy="399701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Picture 14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478" y="5147659"/>
              <a:ext cx="443029" cy="399701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47" name="Straight Connector 46"/>
            <p:cNvCxnSpPr>
              <a:stCxn id="71" idx="3"/>
              <a:endCxn id="79" idx="7"/>
            </p:cNvCxnSpPr>
            <p:nvPr/>
          </p:nvCxnSpPr>
          <p:spPr bwMode="auto">
            <a:xfrm rot="5400000">
              <a:off x="9579832" y="3462836"/>
              <a:ext cx="582256" cy="702315"/>
            </a:xfrm>
            <a:prstGeom prst="line">
              <a:avLst/>
            </a:prstGeom>
            <a:ln w="28575" cmpd="sng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48" name="Straight Connector 47"/>
            <p:cNvCxnSpPr>
              <a:endCxn id="70" idx="3"/>
            </p:cNvCxnSpPr>
            <p:nvPr/>
          </p:nvCxnSpPr>
          <p:spPr bwMode="auto">
            <a:xfrm rot="5400000" flipH="1" flipV="1">
              <a:off x="8198924" y="3637053"/>
              <a:ext cx="639755" cy="411379"/>
            </a:xfrm>
            <a:prstGeom prst="line">
              <a:avLst/>
            </a:prstGeom>
            <a:ln w="28575" cmpd="sng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50" name="Straight Connector 49"/>
            <p:cNvCxnSpPr>
              <a:endCxn id="78" idx="1"/>
            </p:cNvCxnSpPr>
            <p:nvPr/>
          </p:nvCxnSpPr>
          <p:spPr bwMode="auto">
            <a:xfrm rot="16200000" flipH="1">
              <a:off x="8152549" y="4548315"/>
              <a:ext cx="742242" cy="421116"/>
            </a:xfrm>
            <a:prstGeom prst="line">
              <a:avLst/>
            </a:prstGeom>
            <a:ln w="28575" cmpd="sng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54" name="Straight Connector 53"/>
            <p:cNvCxnSpPr>
              <a:stCxn id="79" idx="5"/>
              <a:endCxn id="80" idx="1"/>
            </p:cNvCxnSpPr>
            <p:nvPr/>
          </p:nvCxnSpPr>
          <p:spPr bwMode="auto">
            <a:xfrm rot="16200000" flipH="1">
              <a:off x="9495605" y="4411948"/>
              <a:ext cx="742242" cy="693849"/>
            </a:xfrm>
            <a:prstGeom prst="line">
              <a:avLst/>
            </a:prstGeom>
            <a:ln w="28575" cmpd="sng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57" name="Straight Connector 56"/>
            <p:cNvCxnSpPr>
              <a:stCxn id="71" idx="4"/>
            </p:cNvCxnSpPr>
            <p:nvPr/>
          </p:nvCxnSpPr>
          <p:spPr bwMode="auto">
            <a:xfrm rot="5400000">
              <a:off x="9596326" y="4355179"/>
              <a:ext cx="1547559" cy="1"/>
            </a:xfrm>
            <a:prstGeom prst="line">
              <a:avLst/>
            </a:prstGeom>
            <a:ln w="28575" cmpd="sng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61" name="Straight Connector 60"/>
            <p:cNvCxnSpPr>
              <a:stCxn id="78" idx="6"/>
              <a:endCxn id="80" idx="2"/>
            </p:cNvCxnSpPr>
            <p:nvPr/>
          </p:nvCxnSpPr>
          <p:spPr bwMode="auto">
            <a:xfrm>
              <a:off x="9151100" y="5271310"/>
              <a:ext cx="997671" cy="0"/>
            </a:xfrm>
            <a:prstGeom prst="line">
              <a:avLst/>
            </a:prstGeom>
            <a:ln w="28575" cmpd="sng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66" name="Straight Connector 65"/>
            <p:cNvCxnSpPr>
              <a:endCxn id="79" idx="2"/>
            </p:cNvCxnSpPr>
            <p:nvPr/>
          </p:nvCxnSpPr>
          <p:spPr bwMode="auto">
            <a:xfrm>
              <a:off x="8376220" y="4246436"/>
              <a:ext cx="763051" cy="0"/>
            </a:xfrm>
            <a:prstGeom prst="line">
              <a:avLst/>
            </a:prstGeom>
            <a:ln w="28575" cmpd="sng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69" name="Straight Connector 68"/>
            <p:cNvCxnSpPr>
              <a:stCxn id="70" idx="6"/>
              <a:endCxn id="71" idx="2"/>
            </p:cNvCxnSpPr>
            <p:nvPr/>
          </p:nvCxnSpPr>
          <p:spPr bwMode="auto">
            <a:xfrm>
              <a:off x="9084612" y="3381549"/>
              <a:ext cx="1076206" cy="0"/>
            </a:xfrm>
            <a:prstGeom prst="line">
              <a:avLst/>
            </a:prstGeom>
            <a:ln w="28575" cmpd="sng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pic>
          <p:nvPicPr>
            <p:cNvPr id="70" name="Picture 2" descr="http://www.globalpov.com/images/soldier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2704" y="3181699"/>
              <a:ext cx="421908" cy="399701"/>
            </a:xfrm>
            <a:prstGeom prst="ellipse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  <p:pic>
          <p:nvPicPr>
            <p:cNvPr id="71" name="Picture 4" descr="Soldier With A Kitten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818" y="3181699"/>
              <a:ext cx="418575" cy="399701"/>
            </a:xfrm>
            <a:prstGeom prst="ellipse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  <p:pic>
          <p:nvPicPr>
            <p:cNvPr id="78" name="Picture 12" descr="http://www.airforce-technology.com/projects/global/images/4_global_hawk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2704" y="5071459"/>
              <a:ext cx="488395" cy="399701"/>
            </a:xfrm>
            <a:prstGeom prst="ellipse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  <p:pic>
          <p:nvPicPr>
            <p:cNvPr id="79" name="Picture 10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9271" y="4046586"/>
              <a:ext cx="445820" cy="399701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0" name="Picture 14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8771" y="5071459"/>
              <a:ext cx="443029" cy="399701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1" name="Picture 2" descr="http://www.globalpov.com/images/soldier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092" y="4038600"/>
              <a:ext cx="421908" cy="399701"/>
            </a:xfrm>
            <a:prstGeom prst="ellipse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  <p:cxnSp>
          <p:nvCxnSpPr>
            <p:cNvPr id="84" name="Straight Connector 83"/>
            <p:cNvCxnSpPr>
              <a:stCxn id="45" idx="6"/>
              <a:endCxn id="78" idx="2"/>
            </p:cNvCxnSpPr>
            <p:nvPr/>
          </p:nvCxnSpPr>
          <p:spPr bwMode="auto">
            <a:xfrm>
              <a:off x="6592798" y="4322637"/>
              <a:ext cx="2069906" cy="948673"/>
            </a:xfrm>
            <a:prstGeom prst="line">
              <a:avLst/>
            </a:prstGeom>
            <a:ln w="28575" cmpd="sng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87" name="Straight Connector 86"/>
            <p:cNvCxnSpPr>
              <a:stCxn id="44" idx="7"/>
              <a:endCxn id="81" idx="2"/>
            </p:cNvCxnSpPr>
            <p:nvPr/>
          </p:nvCxnSpPr>
          <p:spPr bwMode="auto">
            <a:xfrm rot="5400000" flipH="1" flipV="1">
              <a:off x="6539816" y="3785918"/>
              <a:ext cx="967743" cy="1872810"/>
            </a:xfrm>
            <a:prstGeom prst="line">
              <a:avLst/>
            </a:prstGeom>
            <a:ln w="28575" cmpd="sng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90" name="Straight Connector 89"/>
            <p:cNvCxnSpPr>
              <a:stCxn id="46" idx="6"/>
              <a:endCxn id="79" idx="3"/>
            </p:cNvCxnSpPr>
            <p:nvPr/>
          </p:nvCxnSpPr>
          <p:spPr bwMode="auto">
            <a:xfrm flipV="1">
              <a:off x="7599507" y="4387752"/>
              <a:ext cx="1605053" cy="959758"/>
            </a:xfrm>
            <a:prstGeom prst="line">
              <a:avLst/>
            </a:prstGeom>
            <a:ln w="28575" cmpd="sng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93" name="Straight Connector 92"/>
            <p:cNvCxnSpPr>
              <a:stCxn id="42" idx="6"/>
              <a:endCxn id="70" idx="2"/>
            </p:cNvCxnSpPr>
            <p:nvPr/>
          </p:nvCxnSpPr>
          <p:spPr bwMode="auto">
            <a:xfrm flipV="1">
              <a:off x="7587100" y="3381550"/>
              <a:ext cx="1075604" cy="18701"/>
            </a:xfrm>
            <a:prstGeom prst="line">
              <a:avLst/>
            </a:prstGeom>
            <a:ln w="28575" cmpd="sng"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cxnSp>
      </p:grpSp>
      <p:grpSp>
        <p:nvGrpSpPr>
          <p:cNvPr id="138" name="Group 65"/>
          <p:cNvGrpSpPr/>
          <p:nvPr/>
        </p:nvGrpSpPr>
        <p:grpSpPr>
          <a:xfrm>
            <a:off x="329374" y="1443335"/>
            <a:ext cx="1066800" cy="2133600"/>
            <a:chOff x="4876800" y="1679308"/>
            <a:chExt cx="1371600" cy="2743200"/>
          </a:xfrm>
        </p:grpSpPr>
        <p:sp>
          <p:nvSpPr>
            <p:cNvPr id="139" name="Down Arrow 138"/>
            <p:cNvSpPr/>
            <p:nvPr/>
          </p:nvSpPr>
          <p:spPr bwMode="auto">
            <a:xfrm>
              <a:off x="4876800" y="1679308"/>
              <a:ext cx="1371600" cy="2743200"/>
            </a:xfrm>
            <a:prstGeom prst="downArrow">
              <a:avLst>
                <a:gd name="adj1" fmla="val 50000"/>
                <a:gd name="adj2" fmla="val 37654"/>
              </a:avLst>
            </a:prstGeom>
            <a:noFill/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40" name="Group 133"/>
            <p:cNvGrpSpPr/>
            <p:nvPr/>
          </p:nvGrpSpPr>
          <p:grpSpPr>
            <a:xfrm>
              <a:off x="5410200" y="1742420"/>
              <a:ext cx="330200" cy="330200"/>
              <a:chOff x="3200400" y="2057400"/>
              <a:chExt cx="762000" cy="762000"/>
            </a:xfrm>
          </p:grpSpPr>
          <p:sp>
            <p:nvSpPr>
              <p:cNvPr id="152" name="Oval 16"/>
              <p:cNvSpPr>
                <a:spLocks noChangeArrowheads="1"/>
              </p:cNvSpPr>
              <p:nvPr/>
            </p:nvSpPr>
            <p:spPr bwMode="auto">
              <a:xfrm>
                <a:off x="3200400" y="2057400"/>
                <a:ext cx="762000" cy="762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53" name="Picture 10" descr="C:\tim\research\reports and talks\_reading groups and presentations\slides_movie_parsing\images\images_movie_parsing\image_scen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485" y="2186781"/>
                <a:ext cx="460690" cy="503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1" name="Oval 140"/>
            <p:cNvSpPr>
              <a:spLocks noChangeArrowheads="1"/>
            </p:cNvSpPr>
            <p:nvPr/>
          </p:nvSpPr>
          <p:spPr bwMode="auto">
            <a:xfrm>
              <a:off x="5410200" y="2199620"/>
              <a:ext cx="330200" cy="330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A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2" name="Group 132"/>
            <p:cNvGrpSpPr/>
            <p:nvPr/>
          </p:nvGrpSpPr>
          <p:grpSpPr>
            <a:xfrm>
              <a:off x="5410200" y="2656820"/>
              <a:ext cx="330200" cy="330200"/>
              <a:chOff x="4038600" y="3048000"/>
              <a:chExt cx="762000" cy="762000"/>
            </a:xfrm>
          </p:grpSpPr>
          <p:pic>
            <p:nvPicPr>
              <p:cNvPr id="150" name="Picture 32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2900" y="3230364"/>
                <a:ext cx="533400" cy="397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1" name="Oval 15"/>
              <p:cNvSpPr>
                <a:spLocks noChangeArrowheads="1"/>
              </p:cNvSpPr>
              <p:nvPr/>
            </p:nvSpPr>
            <p:spPr bwMode="auto">
              <a:xfrm>
                <a:off x="4038600" y="3048000"/>
                <a:ext cx="762000" cy="762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3" name="Group 135"/>
            <p:cNvGrpSpPr/>
            <p:nvPr/>
          </p:nvGrpSpPr>
          <p:grpSpPr>
            <a:xfrm>
              <a:off x="5410200" y="3114020"/>
              <a:ext cx="330200" cy="330200"/>
              <a:chOff x="3200400" y="4038600"/>
              <a:chExt cx="762000" cy="762000"/>
            </a:xfrm>
          </p:grpSpPr>
          <p:sp>
            <p:nvSpPr>
              <p:cNvPr id="148" name="Oval 17"/>
              <p:cNvSpPr>
                <a:spLocks noChangeArrowheads="1"/>
              </p:cNvSpPr>
              <p:nvPr/>
            </p:nvSpPr>
            <p:spPr bwMode="auto">
              <a:xfrm>
                <a:off x="3200400" y="4038600"/>
                <a:ext cx="762000" cy="762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49" name="Picture 4" descr="C:\tim\research\reports and talks\_reading groups and presentations\slides_movie_parsing\images\images_movie_parsing\result_hand_segment_sayid_3.jpg"/>
              <p:cNvPicPr>
                <a:picLocks noChangeAspect="1" noChangeArrowheads="1"/>
              </p:cNvPicPr>
              <p:nvPr/>
            </p:nvPicPr>
            <p:blipFill>
              <a:blip r:embed="rId1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800" y="4114800"/>
                <a:ext cx="373063" cy="574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4" name="Oval 13"/>
            <p:cNvSpPr>
              <a:spLocks noChangeArrowheads="1"/>
            </p:cNvSpPr>
            <p:nvPr/>
          </p:nvSpPr>
          <p:spPr bwMode="auto">
            <a:xfrm>
              <a:off x="5410200" y="3545820"/>
              <a:ext cx="330200" cy="330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B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5" name="Group 136"/>
            <p:cNvGrpSpPr/>
            <p:nvPr/>
          </p:nvGrpSpPr>
          <p:grpSpPr>
            <a:xfrm>
              <a:off x="5410200" y="3952220"/>
              <a:ext cx="330200" cy="330200"/>
              <a:chOff x="4038600" y="5029178"/>
              <a:chExt cx="762000" cy="761997"/>
            </a:xfrm>
          </p:grpSpPr>
          <p:sp>
            <p:nvSpPr>
              <p:cNvPr id="146" name="Oval 33"/>
              <p:cNvSpPr>
                <a:spLocks noChangeArrowheads="1"/>
              </p:cNvSpPr>
              <p:nvPr/>
            </p:nvSpPr>
            <p:spPr bwMode="auto">
              <a:xfrm>
                <a:off x="4038600" y="5029178"/>
                <a:ext cx="762000" cy="76199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47" name="Picture 10" descr="C:\tim\research\reports and talks\_reading groups and presentations\slides_movie_parsing\images\images_movie_parsing\image_scene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0999" y="5181581"/>
                <a:ext cx="457199" cy="457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4" name="TextBox 153"/>
          <p:cNvSpPr txBox="1"/>
          <p:nvPr/>
        </p:nvSpPr>
        <p:spPr>
          <a:xfrm>
            <a:off x="253174" y="3576935"/>
            <a:ext cx="1270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Priority Queue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Smart Scheduling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196" name="Group 195"/>
          <p:cNvGrpSpPr/>
          <p:nvPr/>
        </p:nvGrpSpPr>
        <p:grpSpPr>
          <a:xfrm>
            <a:off x="1371600" y="1295400"/>
            <a:ext cx="5597796" cy="2731134"/>
            <a:chOff x="3886200" y="1676400"/>
            <a:chExt cx="5597796" cy="2731134"/>
          </a:xfrm>
        </p:grpSpPr>
        <p:sp>
          <p:nvSpPr>
            <p:cNvPr id="189" name="Oval 188"/>
            <p:cNvSpPr/>
            <p:nvPr/>
          </p:nvSpPr>
          <p:spPr bwMode="auto">
            <a:xfrm rot="839615">
              <a:off x="4510037" y="3027786"/>
              <a:ext cx="4973959" cy="1379748"/>
            </a:xfrm>
            <a:prstGeom prst="ellipse">
              <a:avLst/>
            </a:prstGeom>
            <a:noFill/>
            <a:ln w="762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886200" y="1676400"/>
              <a:ext cx="13003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focus here</a:t>
              </a:r>
              <a:endParaRPr lang="en-US" sz="2000" b="1" dirty="0"/>
            </a:p>
          </p:txBody>
        </p:sp>
        <p:cxnSp>
          <p:nvCxnSpPr>
            <p:cNvPr id="192" name="Straight Arrow Connector 191"/>
            <p:cNvCxnSpPr>
              <a:stCxn id="190" idx="2"/>
            </p:cNvCxnSpPr>
            <p:nvPr/>
          </p:nvCxnSpPr>
          <p:spPr bwMode="auto">
            <a:xfrm>
              <a:off x="4536378" y="2076510"/>
              <a:ext cx="340422" cy="666690"/>
            </a:xfrm>
            <a:prstGeom prst="straightConnector1">
              <a:avLst/>
            </a:prstGeom>
            <a:noFill/>
            <a:ln w="38100" cap="flat" cmpd="sng" algn="ctr">
              <a:solidFill>
                <a:srgbClr val="31859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9" name="TextBox 98"/>
          <p:cNvSpPr txBox="1"/>
          <p:nvPr/>
        </p:nvSpPr>
        <p:spPr>
          <a:xfrm>
            <a:off x="5029200" y="468868"/>
            <a:ext cx="232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[Gonzalez, Low, G. ‘09]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410200"/>
            <a:ext cx="7998504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Asynchronous Parallel Model (rather than BSP) </a:t>
            </a:r>
            <a:br>
              <a:rPr lang="en-US" sz="3200" dirty="0" smtClean="0"/>
            </a:br>
            <a:r>
              <a:rPr lang="en-US" sz="3200" dirty="0" smtClean="0"/>
              <a:t>fundamental for efficiency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472899" y="2637231"/>
            <a:ext cx="5802566" cy="2490255"/>
            <a:chOff x="2472899" y="2637231"/>
            <a:chExt cx="5802566" cy="2490255"/>
          </a:xfrm>
        </p:grpSpPr>
        <p:sp>
          <p:nvSpPr>
            <p:cNvPr id="103" name="Freeform 102"/>
            <p:cNvSpPr/>
            <p:nvPr/>
          </p:nvSpPr>
          <p:spPr bwMode="auto">
            <a:xfrm>
              <a:off x="2472899" y="2637231"/>
              <a:ext cx="5451901" cy="1248969"/>
            </a:xfrm>
            <a:custGeom>
              <a:avLst/>
              <a:gdLst>
                <a:gd name="connsiteX0" fmla="*/ 3390900 w 3390900"/>
                <a:gd name="connsiteY0" fmla="*/ 698500 h 776817"/>
                <a:gd name="connsiteX1" fmla="*/ 2781300 w 3390900"/>
                <a:gd name="connsiteY1" fmla="*/ 152400 h 776817"/>
                <a:gd name="connsiteX2" fmla="*/ 1981200 w 3390900"/>
                <a:gd name="connsiteY2" fmla="*/ 114300 h 776817"/>
                <a:gd name="connsiteX3" fmla="*/ 2451100 w 3390900"/>
                <a:gd name="connsiteY3" fmla="*/ 774700 h 776817"/>
                <a:gd name="connsiteX4" fmla="*/ 825500 w 3390900"/>
                <a:gd name="connsiteY4" fmla="*/ 101600 h 776817"/>
                <a:gd name="connsiteX5" fmla="*/ 0 w 3390900"/>
                <a:gd name="connsiteY5" fmla="*/ 165100 h 77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0900" h="776817">
                  <a:moveTo>
                    <a:pt x="3390900" y="698500"/>
                  </a:moveTo>
                  <a:cubicBezTo>
                    <a:pt x="3203575" y="474133"/>
                    <a:pt x="3016250" y="249767"/>
                    <a:pt x="2781300" y="152400"/>
                  </a:cubicBezTo>
                  <a:cubicBezTo>
                    <a:pt x="2546350" y="55033"/>
                    <a:pt x="2036233" y="10583"/>
                    <a:pt x="1981200" y="114300"/>
                  </a:cubicBezTo>
                  <a:cubicBezTo>
                    <a:pt x="1926167" y="218017"/>
                    <a:pt x="2643717" y="776817"/>
                    <a:pt x="2451100" y="774700"/>
                  </a:cubicBezTo>
                  <a:cubicBezTo>
                    <a:pt x="2258483" y="772583"/>
                    <a:pt x="1234017" y="203200"/>
                    <a:pt x="825500" y="101600"/>
                  </a:cubicBezTo>
                  <a:cubicBezTo>
                    <a:pt x="416983" y="0"/>
                    <a:pt x="158750" y="169333"/>
                    <a:pt x="0" y="165100"/>
                  </a:cubicBezTo>
                </a:path>
              </a:pathLst>
            </a:custGeom>
            <a:noFill/>
            <a:ln w="762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010400" y="4419600"/>
              <a:ext cx="12650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important</a:t>
              </a:r>
              <a:br>
                <a:rPr lang="en-US" sz="2000" b="1" dirty="0" smtClean="0"/>
              </a:br>
              <a:r>
                <a:rPr lang="en-US" sz="2000" b="1" dirty="0" smtClean="0"/>
                <a:t>influence</a:t>
              </a:r>
              <a:endParaRPr lang="en-US" sz="2000" b="1" dirty="0"/>
            </a:p>
          </p:txBody>
        </p:sp>
        <p:cxnSp>
          <p:nvCxnSpPr>
            <p:cNvPr id="101" name="Straight Arrow Connector 100"/>
            <p:cNvCxnSpPr>
              <a:stCxn id="100" idx="0"/>
            </p:cNvCxnSpPr>
            <p:nvPr/>
          </p:nvCxnSpPr>
          <p:spPr bwMode="auto">
            <a:xfrm flipH="1" flipV="1">
              <a:off x="7620001" y="3505200"/>
              <a:ext cx="22932" cy="914400"/>
            </a:xfrm>
            <a:prstGeom prst="straightConnector1">
              <a:avLst/>
            </a:prstGeom>
            <a:noFill/>
            <a:ln w="38100" cap="flat" cmpd="sng" algn="ctr">
              <a:solidFill>
                <a:srgbClr val="95373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42044902"/>
      </p:ext>
    </p:extLst>
  </p:cSld>
  <p:clrMapOvr>
    <a:masterClrMapping/>
  </p:clrMapOvr>
  <p:transition xmlns:p14="http://schemas.microsoft.com/office/powerpoint/2010/main" advTm="5797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0"/>
            <a:ext cx="7496175" cy="762000"/>
          </a:xfrm>
        </p:spPr>
        <p:txBody>
          <a:bodyPr/>
          <a:lstStyle/>
          <a:p>
            <a:r>
              <a:rPr lang="en-US" sz="4000" dirty="0"/>
              <a:t>Asynchronous Belief Propagation</a:t>
            </a:r>
          </a:p>
        </p:txBody>
      </p:sp>
      <p:pic>
        <p:nvPicPr>
          <p:cNvPr id="4" name="Picture 3" descr="noisy.jpg"/>
          <p:cNvPicPr>
            <a:picLocks noChangeAspect="1"/>
          </p:cNvPicPr>
          <p:nvPr/>
        </p:nvPicPr>
        <p:blipFill>
          <a:blip r:embed="rId6" cstate="screen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50" y="1371600"/>
            <a:ext cx="2878086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5622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Synthetic Noisy Image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114800" y="1219200"/>
            <a:ext cx="4724400" cy="3676710"/>
            <a:chOff x="4114800" y="1219200"/>
            <a:chExt cx="4724400" cy="3676710"/>
          </a:xfrm>
        </p:grpSpPr>
        <p:sp>
          <p:nvSpPr>
            <p:cNvPr id="78" name="TextBox 77"/>
            <p:cNvSpPr txBox="1"/>
            <p:nvPr/>
          </p:nvSpPr>
          <p:spPr>
            <a:xfrm>
              <a:off x="4114800" y="4495800"/>
              <a:ext cx="358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Cumulative Vertex Updates</a:t>
              </a:r>
              <a:endParaRPr lang="en-US" sz="2000" dirty="0"/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7772400" y="1219200"/>
              <a:ext cx="1066800" cy="3240258"/>
            </a:xfrm>
            <a:prstGeom prst="rect">
              <a:avLst/>
            </a:prstGeom>
            <a:gradFill flip="none" rotWithShape="1">
              <a:gsLst>
                <a:gs pos="10000">
                  <a:schemeClr val="bg1"/>
                </a:gs>
                <a:gs pos="90000">
                  <a:schemeClr val="tx1"/>
                </a:gs>
              </a:gsLst>
              <a:lin ang="5400000" scaled="1"/>
              <a:tileRect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772400" y="1219200"/>
              <a:ext cx="1066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Many</a:t>
              </a:r>
            </a:p>
            <a:p>
              <a:pPr algn="ctr"/>
              <a:r>
                <a:rPr lang="en-US" dirty="0" smtClean="0"/>
                <a:t>Updates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772400" y="38100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Few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Updates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2" name="Rounded Rectangle 81"/>
          <p:cNvSpPr/>
          <p:nvPr/>
        </p:nvSpPr>
        <p:spPr bwMode="auto">
          <a:xfrm>
            <a:off x="3505200" y="5181600"/>
            <a:ext cx="5562600" cy="1219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FFFF"/>
                </a:solidFill>
              </a:rPr>
              <a:t>Algorithm identifies and focuses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FFFF"/>
                </a:solidFill>
              </a:rPr>
              <a:t>on hidden sequential structure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  <p:pic>
        <p:nvPicPr>
          <p:cNvPr id="52" name="updates.avi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191000" y="1219200"/>
            <a:ext cx="3552825" cy="32670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3400" y="4038600"/>
            <a:ext cx="2819400" cy="2667000"/>
            <a:chOff x="533400" y="4038600"/>
            <a:chExt cx="2819400" cy="2667000"/>
          </a:xfrm>
        </p:grpSpPr>
        <p:grpSp>
          <p:nvGrpSpPr>
            <p:cNvPr id="75" name="Group 74"/>
            <p:cNvGrpSpPr/>
            <p:nvPr/>
          </p:nvGrpSpPr>
          <p:grpSpPr>
            <a:xfrm>
              <a:off x="863121" y="4743510"/>
              <a:ext cx="2337279" cy="1504890"/>
              <a:chOff x="1747838" y="4038600"/>
              <a:chExt cx="2366962" cy="1524002"/>
            </a:xfrm>
          </p:grpSpPr>
          <p:cxnSp>
            <p:nvCxnSpPr>
              <p:cNvPr id="31" name="Straight Connector 30"/>
              <p:cNvCxnSpPr>
                <a:endCxn id="19" idx="6"/>
              </p:cNvCxnSpPr>
              <p:nvPr/>
            </p:nvCxnSpPr>
            <p:spPr bwMode="auto">
              <a:xfrm rot="10800000">
                <a:off x="1985962" y="4914900"/>
                <a:ext cx="2128838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>
                <a:endCxn id="8" idx="4"/>
              </p:cNvCxnSpPr>
              <p:nvPr/>
            </p:nvCxnSpPr>
            <p:spPr bwMode="auto">
              <a:xfrm rot="16200000" flipV="1">
                <a:off x="1216819" y="4914900"/>
                <a:ext cx="1295402" cy="1"/>
              </a:xfrm>
              <a:prstGeom prst="line">
                <a:avLst/>
              </a:prstGeom>
              <a:noFill/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>
                <a:endCxn id="13" idx="4"/>
              </p:cNvCxnSpPr>
              <p:nvPr/>
            </p:nvCxnSpPr>
            <p:spPr bwMode="auto">
              <a:xfrm rot="16200000" flipV="1">
                <a:off x="1983582" y="4914899"/>
                <a:ext cx="1295400" cy="1"/>
              </a:xfrm>
              <a:prstGeom prst="line">
                <a:avLst/>
              </a:prstGeom>
              <a:noFill/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>
                <a:endCxn id="16" idx="4"/>
              </p:cNvCxnSpPr>
              <p:nvPr/>
            </p:nvCxnSpPr>
            <p:spPr bwMode="auto">
              <a:xfrm rot="16200000" flipV="1">
                <a:off x="2745582" y="4914899"/>
                <a:ext cx="1295400" cy="1"/>
              </a:xfrm>
              <a:prstGeom prst="line">
                <a:avLst/>
              </a:prstGeom>
              <a:noFill/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" name="Straight Connector 5"/>
              <p:cNvCxnSpPr>
                <a:endCxn id="8" idx="6"/>
              </p:cNvCxnSpPr>
              <p:nvPr/>
            </p:nvCxnSpPr>
            <p:spPr bwMode="auto">
              <a:xfrm rot="10800000">
                <a:off x="1981200" y="4152900"/>
                <a:ext cx="2133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" name="Oval 7"/>
              <p:cNvSpPr/>
              <p:nvPr/>
            </p:nvSpPr>
            <p:spPr bwMode="auto">
              <a:xfrm>
                <a:off x="1747838" y="4038600"/>
                <a:ext cx="233362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2514600" y="4038600"/>
                <a:ext cx="233362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3276600" y="4038600"/>
                <a:ext cx="233362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1752600" y="4800600"/>
                <a:ext cx="233362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2519362" y="4800600"/>
                <a:ext cx="233362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3276600" y="4800600"/>
                <a:ext cx="233362" cy="228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533400" y="6305490"/>
              <a:ext cx="281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Graphical Model</a:t>
              </a:r>
              <a:endParaRPr lang="en-US" sz="2000" dirty="0"/>
            </a:p>
          </p:txBody>
        </p:sp>
        <p:sp>
          <p:nvSpPr>
            <p:cNvPr id="3" name="Down Arrow 2"/>
            <p:cNvSpPr/>
            <p:nvPr/>
          </p:nvSpPr>
          <p:spPr bwMode="auto">
            <a:xfrm>
              <a:off x="1676400" y="4038600"/>
              <a:ext cx="762000" cy="60960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3400" y="762000"/>
            <a:ext cx="3177372" cy="2133600"/>
            <a:chOff x="533400" y="762000"/>
            <a:chExt cx="3177372" cy="2133600"/>
          </a:xfrm>
        </p:grpSpPr>
        <p:sp>
          <p:nvSpPr>
            <p:cNvPr id="26" name="TextBox 25"/>
            <p:cNvSpPr txBox="1"/>
            <p:nvPr/>
          </p:nvSpPr>
          <p:spPr>
            <a:xfrm>
              <a:off x="533400" y="762000"/>
              <a:ext cx="3177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Challenge = Boundaries</a:t>
              </a:r>
              <a:endParaRPr lang="en-US" sz="2400" b="1" dirty="0"/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flipH="1">
              <a:off x="1905000" y="1143000"/>
              <a:ext cx="297662" cy="533400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Block Arc 6"/>
            <p:cNvSpPr/>
            <p:nvPr/>
          </p:nvSpPr>
          <p:spPr bwMode="auto">
            <a:xfrm>
              <a:off x="1066800" y="1676400"/>
              <a:ext cx="2057400" cy="1219200"/>
            </a:xfrm>
            <a:prstGeom prst="blockArc">
              <a:avLst>
                <a:gd name="adj1" fmla="val 10800000"/>
                <a:gd name="adj2" fmla="val 21556362"/>
                <a:gd name="adj3" fmla="val 4550"/>
              </a:avLst>
            </a:prstGeom>
            <a:solidFill>
              <a:schemeClr val="accent5">
                <a:lumMod val="75000"/>
              </a:schemeClr>
            </a:solidFill>
            <a:ln w="381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43260145"/>
      </p:ext>
    </p:extLst>
  </p:cSld>
  <p:clrMapOvr>
    <a:masterClrMapping/>
  </p:clrMapOvr>
  <p:transition xmlns:p14="http://schemas.microsoft.com/office/powerpoint/2010/main" advTm="6373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266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66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video>
          </p:childTnLst>
        </p:cTn>
      </p:par>
    </p:tnLst>
    <p:bldLst>
      <p:bldP spid="82" grpId="0" animBg="1"/>
    </p:bldLst>
  </p:timing>
  <p:extLst mod="1">
    <p:ext uri="{E180D4A7-C9FB-4DFB-919C-405C955672EB}">
      <p14:showEvtLst xmlns:p14="http://schemas.microsoft.com/office/powerpoint/2010/main">
        <p14:playEvt time="31388" objId="52"/>
        <p14:stopEvt time="51898" objId="52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GraphLab</a:t>
            </a:r>
            <a:r>
              <a:rPr lang="en-US" dirty="0" smtClean="0"/>
              <a:t> vs. </a:t>
            </a:r>
            <a:r>
              <a:rPr lang="en-US" dirty="0" err="1" smtClean="0"/>
              <a:t>Pregel</a:t>
            </a:r>
            <a:r>
              <a:rPr lang="en-US" dirty="0" smtClean="0"/>
              <a:t> (BSP)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248401"/>
            <a:ext cx="8305800" cy="609599"/>
          </a:xfrm>
        </p:spPr>
        <p:txBody>
          <a:bodyPr/>
          <a:lstStyle/>
          <a:p>
            <a:r>
              <a:rPr lang="en-US" dirty="0" smtClean="0"/>
              <a:t>Multicore PageRank (25M Vertices, 355M Edges)</a:t>
            </a:r>
          </a:p>
        </p:txBody>
      </p:sp>
      <p:grpSp>
        <p:nvGrpSpPr>
          <p:cNvPr id="11" name="Group 17"/>
          <p:cNvGrpSpPr/>
          <p:nvPr/>
        </p:nvGrpSpPr>
        <p:grpSpPr>
          <a:xfrm>
            <a:off x="457200" y="3886200"/>
            <a:ext cx="8305800" cy="2514600"/>
            <a:chOff x="457200" y="4343400"/>
            <a:chExt cx="8305800" cy="2514600"/>
          </a:xfrm>
        </p:grpSpPr>
        <p:graphicFrame>
          <p:nvGraphicFramePr>
            <p:cNvPr id="7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6931960"/>
                </p:ext>
              </p:extLst>
            </p:nvPr>
          </p:nvGraphicFramePr>
          <p:xfrm>
            <a:off x="457200" y="4343400"/>
            <a:ext cx="8305800" cy="2514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2895600" y="4415135"/>
              <a:ext cx="3128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504D"/>
                  </a:solidFill>
                  <a:latin typeface="Calibri"/>
                </a:rPr>
                <a:t>51% </a:t>
              </a:r>
              <a:r>
                <a:rPr lang="en-US" sz="2400" dirty="0">
                  <a:solidFill>
                    <a:srgbClr val="C0504D"/>
                  </a:solidFill>
                  <a:latin typeface="Calibri"/>
                </a:rPr>
                <a:t>u</a:t>
              </a:r>
              <a:r>
                <a:rPr lang="en-US" sz="2400" dirty="0" smtClean="0">
                  <a:solidFill>
                    <a:srgbClr val="C0504D"/>
                  </a:solidFill>
                  <a:latin typeface="Calibri"/>
                </a:rPr>
                <a:t>pdated only</a:t>
              </a:r>
              <a:r>
                <a:rPr lang="en-US" sz="2400" b="1" dirty="0" smtClean="0">
                  <a:solidFill>
                    <a:srgbClr val="C0504D"/>
                  </a:solidFill>
                  <a:latin typeface="Calibri"/>
                </a:rPr>
                <a:t> once</a:t>
              </a:r>
              <a:endParaRPr lang="en-US" sz="2400" b="1" dirty="0">
                <a:solidFill>
                  <a:srgbClr val="C0504D"/>
                </a:solidFill>
                <a:latin typeface="Calibri"/>
              </a:endParaRPr>
            </a:p>
          </p:txBody>
        </p:sp>
        <p:cxnSp>
          <p:nvCxnSpPr>
            <p:cNvPr id="10" name="Straight Arrow Connector 9"/>
            <p:cNvCxnSpPr>
              <a:stCxn id="4" idx="1"/>
              <a:endCxn id="8" idx="6"/>
            </p:cNvCxnSpPr>
            <p:nvPr/>
          </p:nvCxnSpPr>
          <p:spPr bwMode="auto">
            <a:xfrm flipH="1">
              <a:off x="2409235" y="4645968"/>
              <a:ext cx="486365" cy="4033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 bwMode="auto">
            <a:xfrm>
              <a:off x="2180635" y="4572000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</p:grpSp>
      <p:pic>
        <p:nvPicPr>
          <p:cNvPr id="18" name="Picture 17" descr="Pic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87" y="920735"/>
            <a:ext cx="4583813" cy="2889265"/>
          </a:xfrm>
          <a:prstGeom prst="rect">
            <a:avLst/>
          </a:prstGeom>
        </p:spPr>
      </p:pic>
      <p:pic>
        <p:nvPicPr>
          <p:cNvPr id="19" name="Picture 18" descr="Pictur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990600"/>
            <a:ext cx="4583813" cy="288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2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29374" y="457200"/>
            <a:ext cx="2085226" cy="2870200"/>
            <a:chOff x="304800" y="457200"/>
            <a:chExt cx="2085226" cy="2870200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457200"/>
              <a:ext cx="20852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Social Media</a:t>
              </a:r>
              <a:endParaRPr lang="en-US" sz="2800" b="1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213" y="1148052"/>
              <a:ext cx="914400" cy="914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17369" t="15965" r="15965" b="17369"/>
            <a:stretch/>
          </p:blipFill>
          <p:spPr>
            <a:xfrm>
              <a:off x="839413" y="2311400"/>
              <a:ext cx="1016000" cy="1016000"/>
            </a:xfrm>
            <a:prstGeom prst="rect">
              <a:avLst/>
            </a:prstGeom>
          </p:spPr>
        </p:pic>
      </p:grp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2400" y="3581400"/>
            <a:ext cx="8991600" cy="32004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Graphs</a:t>
            </a:r>
            <a:r>
              <a:rPr lang="en-US" dirty="0" smtClean="0"/>
              <a:t> </a:t>
            </a:r>
            <a:r>
              <a:rPr lang="en-US" i="1" dirty="0" smtClean="0"/>
              <a:t>encode</a:t>
            </a:r>
            <a:r>
              <a:rPr lang="en-US" dirty="0" smtClean="0"/>
              <a:t> </a:t>
            </a:r>
            <a:r>
              <a:rPr lang="en-US" b="1" dirty="0" smtClean="0"/>
              <a:t>relationships</a:t>
            </a:r>
            <a:r>
              <a:rPr lang="en-US" dirty="0" smtClean="0"/>
              <a:t> between: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4000" b="1" dirty="0" smtClean="0"/>
              <a:t>Big</a:t>
            </a:r>
            <a:r>
              <a:rPr lang="en-US" b="1" dirty="0" smtClean="0"/>
              <a:t>: billions</a:t>
            </a:r>
            <a:r>
              <a:rPr lang="en-US" dirty="0" smtClean="0"/>
              <a:t> of </a:t>
            </a:r>
            <a:r>
              <a:rPr lang="en-US" b="1" dirty="0" smtClean="0"/>
              <a:t>vertices</a:t>
            </a:r>
            <a:r>
              <a:rPr lang="en-US" dirty="0" smtClean="0"/>
              <a:t> and </a:t>
            </a:r>
            <a:r>
              <a:rPr lang="en-US" b="1" dirty="0" smtClean="0"/>
              <a:t>edges</a:t>
            </a:r>
            <a:r>
              <a:rPr lang="en-US" dirty="0"/>
              <a:t> </a:t>
            </a:r>
            <a:r>
              <a:rPr lang="en-US" dirty="0" smtClean="0"/>
              <a:t>and rich metadata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916092" y="457200"/>
            <a:ext cx="1877813" cy="2819400"/>
            <a:chOff x="4330511" y="457200"/>
            <a:chExt cx="1877813" cy="2819400"/>
          </a:xfrm>
        </p:grpSpPr>
        <p:sp>
          <p:nvSpPr>
            <p:cNvPr id="6" name="TextBox 5"/>
            <p:cNvSpPr txBox="1"/>
            <p:nvPr/>
          </p:nvSpPr>
          <p:spPr>
            <a:xfrm>
              <a:off x="4330511" y="457200"/>
              <a:ext cx="18778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Advertising</a:t>
              </a:r>
              <a:endParaRPr lang="en-US" sz="2800" b="1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l="8304" t="5439" r="8655" b="5672"/>
            <a:stretch/>
          </p:blipFill>
          <p:spPr>
            <a:xfrm>
              <a:off x="4750699" y="1115855"/>
              <a:ext cx="914400" cy="97879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0699" y="2362200"/>
              <a:ext cx="914400" cy="91440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969900" y="457200"/>
            <a:ext cx="1297300" cy="2895600"/>
            <a:chOff x="6212665" y="457200"/>
            <a:chExt cx="1297300" cy="28956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22893" y="2286000"/>
              <a:ext cx="1068507" cy="10668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212665" y="457200"/>
              <a:ext cx="12973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Science</a:t>
              </a:r>
              <a:endParaRPr lang="en-US" sz="2800" b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800000">
              <a:off x="6217249" y="1052758"/>
              <a:ext cx="1154310" cy="110498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467600" y="457200"/>
            <a:ext cx="1054100" cy="2889250"/>
            <a:chOff x="2745282" y="457200"/>
            <a:chExt cx="1054100" cy="2889250"/>
          </a:xfrm>
        </p:grpSpPr>
        <p:sp>
          <p:nvSpPr>
            <p:cNvPr id="5" name="TextBox 4"/>
            <p:cNvSpPr txBox="1"/>
            <p:nvPr/>
          </p:nvSpPr>
          <p:spPr>
            <a:xfrm>
              <a:off x="2808688" y="457200"/>
              <a:ext cx="883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Web</a:t>
              </a:r>
              <a:endParaRPr lang="en-US" sz="2800" b="1" dirty="0"/>
            </a:p>
          </p:txBody>
        </p:sp>
        <p:pic>
          <p:nvPicPr>
            <p:cNvPr id="10" name="Picture 2" descr="http://www.bioteams.com/images/wikipedia_as_a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033" y="1109952"/>
              <a:ext cx="990599" cy="99060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45282" y="2292350"/>
              <a:ext cx="1054100" cy="10541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3400" y="4321313"/>
            <a:ext cx="7848600" cy="1393687"/>
            <a:chOff x="533400" y="4190999"/>
            <a:chExt cx="7848600" cy="1393687"/>
          </a:xfrm>
        </p:grpSpPr>
        <p:sp>
          <p:nvSpPr>
            <p:cNvPr id="18" name="TextBox 17"/>
            <p:cNvSpPr txBox="1"/>
            <p:nvPr/>
          </p:nvSpPr>
          <p:spPr>
            <a:xfrm>
              <a:off x="533400" y="4190999"/>
              <a:ext cx="16178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People</a:t>
              </a:r>
              <a:endParaRPr lang="en-US" sz="4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73400" y="4876800"/>
              <a:ext cx="12554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Facts</a:t>
              </a:r>
              <a:endParaRPr lang="en-US" sz="4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05200" y="4190999"/>
              <a:ext cx="20273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Products</a:t>
              </a:r>
              <a:endParaRPr lang="en-US" sz="4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97600" y="4876800"/>
              <a:ext cx="20176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Interests</a:t>
              </a:r>
              <a:endParaRPr lang="en-US" sz="4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97023" y="4190999"/>
              <a:ext cx="12849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Ideas</a:t>
              </a:r>
              <a:endParaRPr lang="en-US" sz="40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4648200" y="1219200"/>
            <a:ext cx="4191000" cy="548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Better for ML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-228600"/>
            <a:ext cx="9144000" cy="19812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Graph-parallel </a:t>
            </a:r>
            <a:r>
              <a:rPr lang="en-US" i="1" dirty="0" smtClean="0"/>
              <a:t>Abstractions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35229" y="3207603"/>
            <a:ext cx="208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Shared State</a:t>
            </a: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951729"/>
            <a:ext cx="3581400" cy="1222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198020" y="3733800"/>
            <a:ext cx="2957716" cy="2157334"/>
            <a:chOff x="5791200" y="3862466"/>
            <a:chExt cx="2957716" cy="2157334"/>
          </a:xfrm>
        </p:grpSpPr>
        <p:sp>
          <p:nvSpPr>
            <p:cNvPr id="54" name="Freeform 53"/>
            <p:cNvSpPr/>
            <p:nvPr/>
          </p:nvSpPr>
          <p:spPr bwMode="auto">
            <a:xfrm>
              <a:off x="5791200" y="3862466"/>
              <a:ext cx="2957716" cy="2157334"/>
            </a:xfrm>
            <a:custGeom>
              <a:avLst/>
              <a:gdLst>
                <a:gd name="connsiteX0" fmla="*/ 1930400 w 3149600"/>
                <a:gd name="connsiteY0" fmla="*/ 159926 h 2455333"/>
                <a:gd name="connsiteX1" fmla="*/ 237067 w 3149600"/>
                <a:gd name="connsiteY1" fmla="*/ 193793 h 2455333"/>
                <a:gd name="connsiteX2" fmla="*/ 508000 w 3149600"/>
                <a:gd name="connsiteY2" fmla="*/ 1322682 h 2455333"/>
                <a:gd name="connsiteX3" fmla="*/ 993423 w 3149600"/>
                <a:gd name="connsiteY3" fmla="*/ 2304815 h 2455333"/>
                <a:gd name="connsiteX4" fmla="*/ 1569156 w 3149600"/>
                <a:gd name="connsiteY4" fmla="*/ 2225793 h 2455333"/>
                <a:gd name="connsiteX5" fmla="*/ 1919111 w 3149600"/>
                <a:gd name="connsiteY5" fmla="*/ 1175926 h 2455333"/>
                <a:gd name="connsiteX6" fmla="*/ 2291645 w 3149600"/>
                <a:gd name="connsiteY6" fmla="*/ 2135482 h 2455333"/>
                <a:gd name="connsiteX7" fmla="*/ 2889956 w 3149600"/>
                <a:gd name="connsiteY7" fmla="*/ 2304815 h 2455333"/>
                <a:gd name="connsiteX8" fmla="*/ 3081867 w 3149600"/>
                <a:gd name="connsiteY8" fmla="*/ 1841970 h 2455333"/>
                <a:gd name="connsiteX9" fmla="*/ 2483556 w 3149600"/>
                <a:gd name="connsiteY9" fmla="*/ 600193 h 2455333"/>
                <a:gd name="connsiteX10" fmla="*/ 1930400 w 3149600"/>
                <a:gd name="connsiteY10" fmla="*/ 159926 h 2455333"/>
                <a:gd name="connsiteX0" fmla="*/ 1969911 w 3155244"/>
                <a:gd name="connsiteY0" fmla="*/ 96426 h 2468033"/>
                <a:gd name="connsiteX1" fmla="*/ 242711 w 3155244"/>
                <a:gd name="connsiteY1" fmla="*/ 206493 h 2468033"/>
                <a:gd name="connsiteX2" fmla="*/ 513644 w 3155244"/>
                <a:gd name="connsiteY2" fmla="*/ 1335382 h 2468033"/>
                <a:gd name="connsiteX3" fmla="*/ 999067 w 3155244"/>
                <a:gd name="connsiteY3" fmla="*/ 2317515 h 2468033"/>
                <a:gd name="connsiteX4" fmla="*/ 1574800 w 3155244"/>
                <a:gd name="connsiteY4" fmla="*/ 2238493 h 2468033"/>
                <a:gd name="connsiteX5" fmla="*/ 1924755 w 3155244"/>
                <a:gd name="connsiteY5" fmla="*/ 1188626 h 2468033"/>
                <a:gd name="connsiteX6" fmla="*/ 2297289 w 3155244"/>
                <a:gd name="connsiteY6" fmla="*/ 2148182 h 2468033"/>
                <a:gd name="connsiteX7" fmla="*/ 2895600 w 3155244"/>
                <a:gd name="connsiteY7" fmla="*/ 2317515 h 2468033"/>
                <a:gd name="connsiteX8" fmla="*/ 3087511 w 3155244"/>
                <a:gd name="connsiteY8" fmla="*/ 1854670 h 2468033"/>
                <a:gd name="connsiteX9" fmla="*/ 2489200 w 3155244"/>
                <a:gd name="connsiteY9" fmla="*/ 612893 h 2468033"/>
                <a:gd name="connsiteX10" fmla="*/ 1969911 w 3155244"/>
                <a:gd name="connsiteY10" fmla="*/ 96426 h 2468033"/>
                <a:gd name="connsiteX0" fmla="*/ 1969911 w 3165592"/>
                <a:gd name="connsiteY0" fmla="*/ 96426 h 2468033"/>
                <a:gd name="connsiteX1" fmla="*/ 242711 w 3165592"/>
                <a:gd name="connsiteY1" fmla="*/ 206493 h 2468033"/>
                <a:gd name="connsiteX2" fmla="*/ 513644 w 3165592"/>
                <a:gd name="connsiteY2" fmla="*/ 1335382 h 2468033"/>
                <a:gd name="connsiteX3" fmla="*/ 999067 w 3165592"/>
                <a:gd name="connsiteY3" fmla="*/ 2317515 h 2468033"/>
                <a:gd name="connsiteX4" fmla="*/ 1574800 w 3165592"/>
                <a:gd name="connsiteY4" fmla="*/ 2238493 h 2468033"/>
                <a:gd name="connsiteX5" fmla="*/ 1924755 w 3165592"/>
                <a:gd name="connsiteY5" fmla="*/ 1188626 h 2468033"/>
                <a:gd name="connsiteX6" fmla="*/ 2297289 w 3165592"/>
                <a:gd name="connsiteY6" fmla="*/ 2148182 h 2468033"/>
                <a:gd name="connsiteX7" fmla="*/ 2895600 w 3165592"/>
                <a:gd name="connsiteY7" fmla="*/ 2317515 h 2468033"/>
                <a:gd name="connsiteX8" fmla="*/ 3087511 w 3165592"/>
                <a:gd name="connsiteY8" fmla="*/ 1854670 h 2468033"/>
                <a:gd name="connsiteX9" fmla="*/ 2427111 w 3165592"/>
                <a:gd name="connsiteY9" fmla="*/ 477426 h 2468033"/>
                <a:gd name="connsiteX10" fmla="*/ 1969911 w 3165592"/>
                <a:gd name="connsiteY10" fmla="*/ 96426 h 2468033"/>
                <a:gd name="connsiteX0" fmla="*/ 1881011 w 3152892"/>
                <a:gd name="connsiteY0" fmla="*/ 96426 h 2468033"/>
                <a:gd name="connsiteX1" fmla="*/ 230011 w 3152892"/>
                <a:gd name="connsiteY1" fmla="*/ 206493 h 2468033"/>
                <a:gd name="connsiteX2" fmla="*/ 500944 w 3152892"/>
                <a:gd name="connsiteY2" fmla="*/ 1335382 h 2468033"/>
                <a:gd name="connsiteX3" fmla="*/ 986367 w 3152892"/>
                <a:gd name="connsiteY3" fmla="*/ 2317515 h 2468033"/>
                <a:gd name="connsiteX4" fmla="*/ 1562100 w 3152892"/>
                <a:gd name="connsiteY4" fmla="*/ 2238493 h 2468033"/>
                <a:gd name="connsiteX5" fmla="*/ 1912055 w 3152892"/>
                <a:gd name="connsiteY5" fmla="*/ 1188626 h 2468033"/>
                <a:gd name="connsiteX6" fmla="*/ 2284589 w 3152892"/>
                <a:gd name="connsiteY6" fmla="*/ 2148182 h 2468033"/>
                <a:gd name="connsiteX7" fmla="*/ 2882900 w 3152892"/>
                <a:gd name="connsiteY7" fmla="*/ 2317515 h 2468033"/>
                <a:gd name="connsiteX8" fmla="*/ 3074811 w 3152892"/>
                <a:gd name="connsiteY8" fmla="*/ 1854670 h 2468033"/>
                <a:gd name="connsiteX9" fmla="*/ 2414411 w 3152892"/>
                <a:gd name="connsiteY9" fmla="*/ 477426 h 2468033"/>
                <a:gd name="connsiteX10" fmla="*/ 1881011 w 3152892"/>
                <a:gd name="connsiteY10" fmla="*/ 96426 h 2468033"/>
                <a:gd name="connsiteX0" fmla="*/ 1690511 w 2962392"/>
                <a:gd name="connsiteY0" fmla="*/ 83726 h 2455333"/>
                <a:gd name="connsiteX1" fmla="*/ 547511 w 2962392"/>
                <a:gd name="connsiteY1" fmla="*/ 159926 h 2455333"/>
                <a:gd name="connsiteX2" fmla="*/ 39511 w 2962392"/>
                <a:gd name="connsiteY2" fmla="*/ 193793 h 2455333"/>
                <a:gd name="connsiteX3" fmla="*/ 310444 w 2962392"/>
                <a:gd name="connsiteY3" fmla="*/ 1322682 h 2455333"/>
                <a:gd name="connsiteX4" fmla="*/ 795867 w 2962392"/>
                <a:gd name="connsiteY4" fmla="*/ 2304815 h 2455333"/>
                <a:gd name="connsiteX5" fmla="*/ 1371600 w 2962392"/>
                <a:gd name="connsiteY5" fmla="*/ 2225793 h 2455333"/>
                <a:gd name="connsiteX6" fmla="*/ 1721555 w 2962392"/>
                <a:gd name="connsiteY6" fmla="*/ 1175926 h 2455333"/>
                <a:gd name="connsiteX7" fmla="*/ 2094089 w 2962392"/>
                <a:gd name="connsiteY7" fmla="*/ 2135482 h 2455333"/>
                <a:gd name="connsiteX8" fmla="*/ 2692400 w 2962392"/>
                <a:gd name="connsiteY8" fmla="*/ 2304815 h 2455333"/>
                <a:gd name="connsiteX9" fmla="*/ 2884311 w 2962392"/>
                <a:gd name="connsiteY9" fmla="*/ 1841970 h 2455333"/>
                <a:gd name="connsiteX10" fmla="*/ 2223911 w 2962392"/>
                <a:gd name="connsiteY10" fmla="*/ 464726 h 2455333"/>
                <a:gd name="connsiteX11" fmla="*/ 1690511 w 2962392"/>
                <a:gd name="connsiteY11" fmla="*/ 83726 h 2455333"/>
                <a:gd name="connsiteX0" fmla="*/ 1690511 w 2962392"/>
                <a:gd name="connsiteY0" fmla="*/ 83726 h 2455333"/>
                <a:gd name="connsiteX1" fmla="*/ 547511 w 2962392"/>
                <a:gd name="connsiteY1" fmla="*/ 159926 h 2455333"/>
                <a:gd name="connsiteX2" fmla="*/ 39511 w 2962392"/>
                <a:gd name="connsiteY2" fmla="*/ 193793 h 2455333"/>
                <a:gd name="connsiteX3" fmla="*/ 310444 w 2962392"/>
                <a:gd name="connsiteY3" fmla="*/ 1322682 h 2455333"/>
                <a:gd name="connsiteX4" fmla="*/ 795867 w 2962392"/>
                <a:gd name="connsiteY4" fmla="*/ 2304815 h 2455333"/>
                <a:gd name="connsiteX5" fmla="*/ 1371600 w 2962392"/>
                <a:gd name="connsiteY5" fmla="*/ 2225793 h 2455333"/>
                <a:gd name="connsiteX6" fmla="*/ 1721555 w 2962392"/>
                <a:gd name="connsiteY6" fmla="*/ 1175926 h 2455333"/>
                <a:gd name="connsiteX7" fmla="*/ 2094089 w 2962392"/>
                <a:gd name="connsiteY7" fmla="*/ 2135482 h 2455333"/>
                <a:gd name="connsiteX8" fmla="*/ 2692400 w 2962392"/>
                <a:gd name="connsiteY8" fmla="*/ 2304815 h 2455333"/>
                <a:gd name="connsiteX9" fmla="*/ 2884311 w 2962392"/>
                <a:gd name="connsiteY9" fmla="*/ 1841970 h 2455333"/>
                <a:gd name="connsiteX10" fmla="*/ 2223911 w 2962392"/>
                <a:gd name="connsiteY10" fmla="*/ 464726 h 2455333"/>
                <a:gd name="connsiteX11" fmla="*/ 1690511 w 2962392"/>
                <a:gd name="connsiteY11" fmla="*/ 83726 h 2455333"/>
                <a:gd name="connsiteX0" fmla="*/ 1792111 w 3063992"/>
                <a:gd name="connsiteY0" fmla="*/ 50800 h 2422407"/>
                <a:gd name="connsiteX1" fmla="*/ 649111 w 3063992"/>
                <a:gd name="connsiteY1" fmla="*/ 127000 h 2422407"/>
                <a:gd name="connsiteX2" fmla="*/ 39511 w 3063992"/>
                <a:gd name="connsiteY2" fmla="*/ 279400 h 2422407"/>
                <a:gd name="connsiteX3" fmla="*/ 412044 w 3063992"/>
                <a:gd name="connsiteY3" fmla="*/ 1289756 h 2422407"/>
                <a:gd name="connsiteX4" fmla="*/ 897467 w 3063992"/>
                <a:gd name="connsiteY4" fmla="*/ 2271889 h 2422407"/>
                <a:gd name="connsiteX5" fmla="*/ 1473200 w 3063992"/>
                <a:gd name="connsiteY5" fmla="*/ 2192867 h 2422407"/>
                <a:gd name="connsiteX6" fmla="*/ 1823155 w 3063992"/>
                <a:gd name="connsiteY6" fmla="*/ 1143000 h 2422407"/>
                <a:gd name="connsiteX7" fmla="*/ 2195689 w 3063992"/>
                <a:gd name="connsiteY7" fmla="*/ 2102556 h 2422407"/>
                <a:gd name="connsiteX8" fmla="*/ 2794000 w 3063992"/>
                <a:gd name="connsiteY8" fmla="*/ 2271889 h 2422407"/>
                <a:gd name="connsiteX9" fmla="*/ 2985911 w 3063992"/>
                <a:gd name="connsiteY9" fmla="*/ 1809044 h 2422407"/>
                <a:gd name="connsiteX10" fmla="*/ 2325511 w 3063992"/>
                <a:gd name="connsiteY10" fmla="*/ 431800 h 2422407"/>
                <a:gd name="connsiteX11" fmla="*/ 1792111 w 3063992"/>
                <a:gd name="connsiteY11" fmla="*/ 50800 h 2422407"/>
                <a:gd name="connsiteX0" fmla="*/ 1715911 w 3063992"/>
                <a:gd name="connsiteY0" fmla="*/ 50800 h 2422407"/>
                <a:gd name="connsiteX1" fmla="*/ 649111 w 3063992"/>
                <a:gd name="connsiteY1" fmla="*/ 127000 h 2422407"/>
                <a:gd name="connsiteX2" fmla="*/ 39511 w 3063992"/>
                <a:gd name="connsiteY2" fmla="*/ 279400 h 2422407"/>
                <a:gd name="connsiteX3" fmla="*/ 412044 w 3063992"/>
                <a:gd name="connsiteY3" fmla="*/ 1289756 h 2422407"/>
                <a:gd name="connsiteX4" fmla="*/ 897467 w 3063992"/>
                <a:gd name="connsiteY4" fmla="*/ 2271889 h 2422407"/>
                <a:gd name="connsiteX5" fmla="*/ 1473200 w 3063992"/>
                <a:gd name="connsiteY5" fmla="*/ 2192867 h 2422407"/>
                <a:gd name="connsiteX6" fmla="*/ 1823155 w 3063992"/>
                <a:gd name="connsiteY6" fmla="*/ 1143000 h 2422407"/>
                <a:gd name="connsiteX7" fmla="*/ 2195689 w 3063992"/>
                <a:gd name="connsiteY7" fmla="*/ 2102556 h 2422407"/>
                <a:gd name="connsiteX8" fmla="*/ 2794000 w 3063992"/>
                <a:gd name="connsiteY8" fmla="*/ 2271889 h 2422407"/>
                <a:gd name="connsiteX9" fmla="*/ 2985911 w 3063992"/>
                <a:gd name="connsiteY9" fmla="*/ 1809044 h 2422407"/>
                <a:gd name="connsiteX10" fmla="*/ 2325511 w 3063992"/>
                <a:gd name="connsiteY10" fmla="*/ 431800 h 2422407"/>
                <a:gd name="connsiteX11" fmla="*/ 1715911 w 3063992"/>
                <a:gd name="connsiteY11" fmla="*/ 50800 h 2422407"/>
                <a:gd name="connsiteX0" fmla="*/ 1779411 w 3127492"/>
                <a:gd name="connsiteY0" fmla="*/ 38100 h 2409707"/>
                <a:gd name="connsiteX1" fmla="*/ 1093611 w 3127492"/>
                <a:gd name="connsiteY1" fmla="*/ 190500 h 2409707"/>
                <a:gd name="connsiteX2" fmla="*/ 103011 w 3127492"/>
                <a:gd name="connsiteY2" fmla="*/ 266700 h 2409707"/>
                <a:gd name="connsiteX3" fmla="*/ 475544 w 3127492"/>
                <a:gd name="connsiteY3" fmla="*/ 1277056 h 2409707"/>
                <a:gd name="connsiteX4" fmla="*/ 960967 w 3127492"/>
                <a:gd name="connsiteY4" fmla="*/ 2259189 h 2409707"/>
                <a:gd name="connsiteX5" fmla="*/ 1536700 w 3127492"/>
                <a:gd name="connsiteY5" fmla="*/ 2180167 h 2409707"/>
                <a:gd name="connsiteX6" fmla="*/ 1886655 w 3127492"/>
                <a:gd name="connsiteY6" fmla="*/ 1130300 h 2409707"/>
                <a:gd name="connsiteX7" fmla="*/ 2259189 w 3127492"/>
                <a:gd name="connsiteY7" fmla="*/ 2089856 h 2409707"/>
                <a:gd name="connsiteX8" fmla="*/ 2857500 w 3127492"/>
                <a:gd name="connsiteY8" fmla="*/ 2259189 h 2409707"/>
                <a:gd name="connsiteX9" fmla="*/ 3049411 w 3127492"/>
                <a:gd name="connsiteY9" fmla="*/ 1796344 h 2409707"/>
                <a:gd name="connsiteX10" fmla="*/ 2389011 w 3127492"/>
                <a:gd name="connsiteY10" fmla="*/ 419100 h 2409707"/>
                <a:gd name="connsiteX11" fmla="*/ 1779411 w 3127492"/>
                <a:gd name="connsiteY11" fmla="*/ 38100 h 2409707"/>
                <a:gd name="connsiteX0" fmla="*/ 1855611 w 3127492"/>
                <a:gd name="connsiteY0" fmla="*/ 38100 h 2333507"/>
                <a:gd name="connsiteX1" fmla="*/ 1093611 w 3127492"/>
                <a:gd name="connsiteY1" fmla="*/ 114300 h 2333507"/>
                <a:gd name="connsiteX2" fmla="*/ 103011 w 3127492"/>
                <a:gd name="connsiteY2" fmla="*/ 190500 h 2333507"/>
                <a:gd name="connsiteX3" fmla="*/ 475544 w 3127492"/>
                <a:gd name="connsiteY3" fmla="*/ 1200856 h 2333507"/>
                <a:gd name="connsiteX4" fmla="*/ 960967 w 3127492"/>
                <a:gd name="connsiteY4" fmla="*/ 2182989 h 2333507"/>
                <a:gd name="connsiteX5" fmla="*/ 1536700 w 3127492"/>
                <a:gd name="connsiteY5" fmla="*/ 2103967 h 2333507"/>
                <a:gd name="connsiteX6" fmla="*/ 1886655 w 3127492"/>
                <a:gd name="connsiteY6" fmla="*/ 1054100 h 2333507"/>
                <a:gd name="connsiteX7" fmla="*/ 2259189 w 3127492"/>
                <a:gd name="connsiteY7" fmla="*/ 2013656 h 2333507"/>
                <a:gd name="connsiteX8" fmla="*/ 2857500 w 3127492"/>
                <a:gd name="connsiteY8" fmla="*/ 2182989 h 2333507"/>
                <a:gd name="connsiteX9" fmla="*/ 3049411 w 3127492"/>
                <a:gd name="connsiteY9" fmla="*/ 1720144 h 2333507"/>
                <a:gd name="connsiteX10" fmla="*/ 2389011 w 3127492"/>
                <a:gd name="connsiteY10" fmla="*/ 342900 h 2333507"/>
                <a:gd name="connsiteX11" fmla="*/ 1855611 w 3127492"/>
                <a:gd name="connsiteY11" fmla="*/ 38100 h 2333507"/>
                <a:gd name="connsiteX0" fmla="*/ 1765300 w 3037181"/>
                <a:gd name="connsiteY0" fmla="*/ 38100 h 2374900"/>
                <a:gd name="connsiteX1" fmla="*/ 1003300 w 3037181"/>
                <a:gd name="connsiteY1" fmla="*/ 114300 h 2374900"/>
                <a:gd name="connsiteX2" fmla="*/ 12700 w 3037181"/>
                <a:gd name="connsiteY2" fmla="*/ 190500 h 2374900"/>
                <a:gd name="connsiteX3" fmla="*/ 1079500 w 3037181"/>
                <a:gd name="connsiteY3" fmla="*/ 952500 h 2374900"/>
                <a:gd name="connsiteX4" fmla="*/ 870656 w 3037181"/>
                <a:gd name="connsiteY4" fmla="*/ 2182989 h 2374900"/>
                <a:gd name="connsiteX5" fmla="*/ 1446389 w 3037181"/>
                <a:gd name="connsiteY5" fmla="*/ 2103967 h 2374900"/>
                <a:gd name="connsiteX6" fmla="*/ 1796344 w 3037181"/>
                <a:gd name="connsiteY6" fmla="*/ 1054100 h 2374900"/>
                <a:gd name="connsiteX7" fmla="*/ 2168878 w 3037181"/>
                <a:gd name="connsiteY7" fmla="*/ 2013656 h 2374900"/>
                <a:gd name="connsiteX8" fmla="*/ 2767189 w 3037181"/>
                <a:gd name="connsiteY8" fmla="*/ 2182989 h 2374900"/>
                <a:gd name="connsiteX9" fmla="*/ 2959100 w 3037181"/>
                <a:gd name="connsiteY9" fmla="*/ 1720144 h 2374900"/>
                <a:gd name="connsiteX10" fmla="*/ 2298700 w 3037181"/>
                <a:gd name="connsiteY10" fmla="*/ 342900 h 2374900"/>
                <a:gd name="connsiteX11" fmla="*/ 1765300 w 3037181"/>
                <a:gd name="connsiteY11" fmla="*/ 38100 h 2374900"/>
                <a:gd name="connsiteX0" fmla="*/ 1765300 w 3037181"/>
                <a:gd name="connsiteY0" fmla="*/ 38100 h 2239433"/>
                <a:gd name="connsiteX1" fmla="*/ 1003300 w 3037181"/>
                <a:gd name="connsiteY1" fmla="*/ 114300 h 2239433"/>
                <a:gd name="connsiteX2" fmla="*/ 12700 w 3037181"/>
                <a:gd name="connsiteY2" fmla="*/ 190500 h 2239433"/>
                <a:gd name="connsiteX3" fmla="*/ 1079500 w 3037181"/>
                <a:gd name="connsiteY3" fmla="*/ 952500 h 2239433"/>
                <a:gd name="connsiteX4" fmla="*/ 698500 w 3037181"/>
                <a:gd name="connsiteY4" fmla="*/ 1866899 h 2239433"/>
                <a:gd name="connsiteX5" fmla="*/ 1446389 w 3037181"/>
                <a:gd name="connsiteY5" fmla="*/ 2103967 h 2239433"/>
                <a:gd name="connsiteX6" fmla="*/ 1796344 w 3037181"/>
                <a:gd name="connsiteY6" fmla="*/ 1054100 h 2239433"/>
                <a:gd name="connsiteX7" fmla="*/ 2168878 w 3037181"/>
                <a:gd name="connsiteY7" fmla="*/ 2013656 h 2239433"/>
                <a:gd name="connsiteX8" fmla="*/ 2767189 w 3037181"/>
                <a:gd name="connsiteY8" fmla="*/ 2182989 h 2239433"/>
                <a:gd name="connsiteX9" fmla="*/ 2959100 w 3037181"/>
                <a:gd name="connsiteY9" fmla="*/ 1720144 h 2239433"/>
                <a:gd name="connsiteX10" fmla="*/ 2298700 w 3037181"/>
                <a:gd name="connsiteY10" fmla="*/ 342900 h 2239433"/>
                <a:gd name="connsiteX11" fmla="*/ 1765300 w 3037181"/>
                <a:gd name="connsiteY11" fmla="*/ 38100 h 2239433"/>
                <a:gd name="connsiteX0" fmla="*/ 1765300 w 3037181"/>
                <a:gd name="connsiteY0" fmla="*/ 38100 h 2231908"/>
                <a:gd name="connsiteX1" fmla="*/ 1003300 w 3037181"/>
                <a:gd name="connsiteY1" fmla="*/ 114300 h 2231908"/>
                <a:gd name="connsiteX2" fmla="*/ 12700 w 3037181"/>
                <a:gd name="connsiteY2" fmla="*/ 190500 h 2231908"/>
                <a:gd name="connsiteX3" fmla="*/ 1079500 w 3037181"/>
                <a:gd name="connsiteY3" fmla="*/ 952500 h 2231908"/>
                <a:gd name="connsiteX4" fmla="*/ 698500 w 3037181"/>
                <a:gd name="connsiteY4" fmla="*/ 1866899 h 2231908"/>
                <a:gd name="connsiteX5" fmla="*/ 1384300 w 3037181"/>
                <a:gd name="connsiteY5" fmla="*/ 2095500 h 2231908"/>
                <a:gd name="connsiteX6" fmla="*/ 1796344 w 3037181"/>
                <a:gd name="connsiteY6" fmla="*/ 1054100 h 2231908"/>
                <a:gd name="connsiteX7" fmla="*/ 2168878 w 3037181"/>
                <a:gd name="connsiteY7" fmla="*/ 2013656 h 2231908"/>
                <a:gd name="connsiteX8" fmla="*/ 2767189 w 3037181"/>
                <a:gd name="connsiteY8" fmla="*/ 2182989 h 2231908"/>
                <a:gd name="connsiteX9" fmla="*/ 2959100 w 3037181"/>
                <a:gd name="connsiteY9" fmla="*/ 1720144 h 2231908"/>
                <a:gd name="connsiteX10" fmla="*/ 2298700 w 3037181"/>
                <a:gd name="connsiteY10" fmla="*/ 342900 h 2231908"/>
                <a:gd name="connsiteX11" fmla="*/ 1765300 w 3037181"/>
                <a:gd name="connsiteY11" fmla="*/ 38100 h 2231908"/>
                <a:gd name="connsiteX0" fmla="*/ 1854200 w 3126081"/>
                <a:gd name="connsiteY0" fmla="*/ 38100 h 2231908"/>
                <a:gd name="connsiteX1" fmla="*/ 1092200 w 3126081"/>
                <a:gd name="connsiteY1" fmla="*/ 114300 h 2231908"/>
                <a:gd name="connsiteX2" fmla="*/ 101600 w 3126081"/>
                <a:gd name="connsiteY2" fmla="*/ 190500 h 2231908"/>
                <a:gd name="connsiteX3" fmla="*/ 177800 w 3126081"/>
                <a:gd name="connsiteY3" fmla="*/ 647700 h 2231908"/>
                <a:gd name="connsiteX4" fmla="*/ 1168400 w 3126081"/>
                <a:gd name="connsiteY4" fmla="*/ 952500 h 2231908"/>
                <a:gd name="connsiteX5" fmla="*/ 787400 w 3126081"/>
                <a:gd name="connsiteY5" fmla="*/ 1866899 h 2231908"/>
                <a:gd name="connsiteX6" fmla="*/ 1473200 w 3126081"/>
                <a:gd name="connsiteY6" fmla="*/ 2095500 h 2231908"/>
                <a:gd name="connsiteX7" fmla="*/ 1885244 w 3126081"/>
                <a:gd name="connsiteY7" fmla="*/ 1054100 h 2231908"/>
                <a:gd name="connsiteX8" fmla="*/ 2257778 w 3126081"/>
                <a:gd name="connsiteY8" fmla="*/ 2013656 h 2231908"/>
                <a:gd name="connsiteX9" fmla="*/ 2856089 w 3126081"/>
                <a:gd name="connsiteY9" fmla="*/ 2182989 h 2231908"/>
                <a:gd name="connsiteX10" fmla="*/ 3048000 w 3126081"/>
                <a:gd name="connsiteY10" fmla="*/ 1720144 h 2231908"/>
                <a:gd name="connsiteX11" fmla="*/ 2387600 w 3126081"/>
                <a:gd name="connsiteY11" fmla="*/ 342900 h 2231908"/>
                <a:gd name="connsiteX12" fmla="*/ 1854200 w 3126081"/>
                <a:gd name="connsiteY12" fmla="*/ 38100 h 2231908"/>
                <a:gd name="connsiteX0" fmla="*/ 1854200 w 3126081"/>
                <a:gd name="connsiteY0" fmla="*/ 38100 h 2231908"/>
                <a:gd name="connsiteX1" fmla="*/ 1092200 w 3126081"/>
                <a:gd name="connsiteY1" fmla="*/ 114300 h 2231908"/>
                <a:gd name="connsiteX2" fmla="*/ 101600 w 3126081"/>
                <a:gd name="connsiteY2" fmla="*/ 190500 h 2231908"/>
                <a:gd name="connsiteX3" fmla="*/ 177800 w 3126081"/>
                <a:gd name="connsiteY3" fmla="*/ 647700 h 2231908"/>
                <a:gd name="connsiteX4" fmla="*/ 1168400 w 3126081"/>
                <a:gd name="connsiteY4" fmla="*/ 952500 h 2231908"/>
                <a:gd name="connsiteX5" fmla="*/ 787400 w 3126081"/>
                <a:gd name="connsiteY5" fmla="*/ 1866899 h 2231908"/>
                <a:gd name="connsiteX6" fmla="*/ 1473200 w 3126081"/>
                <a:gd name="connsiteY6" fmla="*/ 2095500 h 2231908"/>
                <a:gd name="connsiteX7" fmla="*/ 1885244 w 3126081"/>
                <a:gd name="connsiteY7" fmla="*/ 1054100 h 2231908"/>
                <a:gd name="connsiteX8" fmla="*/ 2257778 w 3126081"/>
                <a:gd name="connsiteY8" fmla="*/ 2013656 h 2231908"/>
                <a:gd name="connsiteX9" fmla="*/ 2856089 w 3126081"/>
                <a:gd name="connsiteY9" fmla="*/ 2182989 h 2231908"/>
                <a:gd name="connsiteX10" fmla="*/ 3048000 w 3126081"/>
                <a:gd name="connsiteY10" fmla="*/ 1720144 h 2231908"/>
                <a:gd name="connsiteX11" fmla="*/ 2387600 w 3126081"/>
                <a:gd name="connsiteY11" fmla="*/ 342900 h 2231908"/>
                <a:gd name="connsiteX12" fmla="*/ 1854200 w 3126081"/>
                <a:gd name="connsiteY12" fmla="*/ 38100 h 2231908"/>
                <a:gd name="connsiteX0" fmla="*/ 1854200 w 3126081"/>
                <a:gd name="connsiteY0" fmla="*/ 51741 h 2245549"/>
                <a:gd name="connsiteX1" fmla="*/ 1092200 w 3126081"/>
                <a:gd name="connsiteY1" fmla="*/ 127941 h 2245549"/>
                <a:gd name="connsiteX2" fmla="*/ 101600 w 3126081"/>
                <a:gd name="connsiteY2" fmla="*/ 204141 h 2245549"/>
                <a:gd name="connsiteX3" fmla="*/ 177800 w 3126081"/>
                <a:gd name="connsiteY3" fmla="*/ 661341 h 2245549"/>
                <a:gd name="connsiteX4" fmla="*/ 1168400 w 3126081"/>
                <a:gd name="connsiteY4" fmla="*/ 966141 h 2245549"/>
                <a:gd name="connsiteX5" fmla="*/ 787400 w 3126081"/>
                <a:gd name="connsiteY5" fmla="*/ 1880540 h 2245549"/>
                <a:gd name="connsiteX6" fmla="*/ 1473200 w 3126081"/>
                <a:gd name="connsiteY6" fmla="*/ 2109141 h 2245549"/>
                <a:gd name="connsiteX7" fmla="*/ 1885244 w 3126081"/>
                <a:gd name="connsiteY7" fmla="*/ 1067741 h 2245549"/>
                <a:gd name="connsiteX8" fmla="*/ 2257778 w 3126081"/>
                <a:gd name="connsiteY8" fmla="*/ 2027297 h 2245549"/>
                <a:gd name="connsiteX9" fmla="*/ 2856089 w 3126081"/>
                <a:gd name="connsiteY9" fmla="*/ 2196630 h 2245549"/>
                <a:gd name="connsiteX10" fmla="*/ 3048000 w 3126081"/>
                <a:gd name="connsiteY10" fmla="*/ 1733785 h 2245549"/>
                <a:gd name="connsiteX11" fmla="*/ 2387600 w 3126081"/>
                <a:gd name="connsiteY11" fmla="*/ 280341 h 2245549"/>
                <a:gd name="connsiteX12" fmla="*/ 1854200 w 3126081"/>
                <a:gd name="connsiteY12" fmla="*/ 51741 h 2245549"/>
                <a:gd name="connsiteX0" fmla="*/ 1778000 w 3126081"/>
                <a:gd name="connsiteY0" fmla="*/ 25400 h 2295407"/>
                <a:gd name="connsiteX1" fmla="*/ 1092200 w 3126081"/>
                <a:gd name="connsiteY1" fmla="*/ 177799 h 2295407"/>
                <a:gd name="connsiteX2" fmla="*/ 101600 w 3126081"/>
                <a:gd name="connsiteY2" fmla="*/ 253999 h 2295407"/>
                <a:gd name="connsiteX3" fmla="*/ 177800 w 3126081"/>
                <a:gd name="connsiteY3" fmla="*/ 711199 h 2295407"/>
                <a:gd name="connsiteX4" fmla="*/ 1168400 w 3126081"/>
                <a:gd name="connsiteY4" fmla="*/ 1015999 h 2295407"/>
                <a:gd name="connsiteX5" fmla="*/ 787400 w 3126081"/>
                <a:gd name="connsiteY5" fmla="*/ 1930398 h 2295407"/>
                <a:gd name="connsiteX6" fmla="*/ 1473200 w 3126081"/>
                <a:gd name="connsiteY6" fmla="*/ 2158999 h 2295407"/>
                <a:gd name="connsiteX7" fmla="*/ 1885244 w 3126081"/>
                <a:gd name="connsiteY7" fmla="*/ 1117599 h 2295407"/>
                <a:gd name="connsiteX8" fmla="*/ 2257778 w 3126081"/>
                <a:gd name="connsiteY8" fmla="*/ 2077155 h 2295407"/>
                <a:gd name="connsiteX9" fmla="*/ 2856089 w 3126081"/>
                <a:gd name="connsiteY9" fmla="*/ 2246488 h 2295407"/>
                <a:gd name="connsiteX10" fmla="*/ 3048000 w 3126081"/>
                <a:gd name="connsiteY10" fmla="*/ 1783643 h 2295407"/>
                <a:gd name="connsiteX11" fmla="*/ 2387600 w 3126081"/>
                <a:gd name="connsiteY11" fmla="*/ 330199 h 2295407"/>
                <a:gd name="connsiteX12" fmla="*/ 1778000 w 3126081"/>
                <a:gd name="connsiteY12" fmla="*/ 25400 h 2295407"/>
                <a:gd name="connsiteX0" fmla="*/ 1778000 w 3126081"/>
                <a:gd name="connsiteY0" fmla="*/ 25400 h 2295407"/>
                <a:gd name="connsiteX1" fmla="*/ 1092200 w 3126081"/>
                <a:gd name="connsiteY1" fmla="*/ 177799 h 2295407"/>
                <a:gd name="connsiteX2" fmla="*/ 101600 w 3126081"/>
                <a:gd name="connsiteY2" fmla="*/ 253999 h 2295407"/>
                <a:gd name="connsiteX3" fmla="*/ 177800 w 3126081"/>
                <a:gd name="connsiteY3" fmla="*/ 711199 h 2295407"/>
                <a:gd name="connsiteX4" fmla="*/ 1168400 w 3126081"/>
                <a:gd name="connsiteY4" fmla="*/ 1015999 h 2295407"/>
                <a:gd name="connsiteX5" fmla="*/ 787400 w 3126081"/>
                <a:gd name="connsiteY5" fmla="*/ 1930398 h 2295407"/>
                <a:gd name="connsiteX6" fmla="*/ 1473200 w 3126081"/>
                <a:gd name="connsiteY6" fmla="*/ 2158999 h 2295407"/>
                <a:gd name="connsiteX7" fmla="*/ 1885244 w 3126081"/>
                <a:gd name="connsiteY7" fmla="*/ 1117599 h 2295407"/>
                <a:gd name="connsiteX8" fmla="*/ 2257778 w 3126081"/>
                <a:gd name="connsiteY8" fmla="*/ 2077155 h 2295407"/>
                <a:gd name="connsiteX9" fmla="*/ 2856089 w 3126081"/>
                <a:gd name="connsiteY9" fmla="*/ 2246488 h 2295407"/>
                <a:gd name="connsiteX10" fmla="*/ 3048000 w 3126081"/>
                <a:gd name="connsiteY10" fmla="*/ 1783643 h 2295407"/>
                <a:gd name="connsiteX11" fmla="*/ 2387600 w 3126081"/>
                <a:gd name="connsiteY11" fmla="*/ 330199 h 2295407"/>
                <a:gd name="connsiteX12" fmla="*/ 1778000 w 3126081"/>
                <a:gd name="connsiteY12" fmla="*/ 25400 h 2295407"/>
                <a:gd name="connsiteX0" fmla="*/ 1798931 w 3147012"/>
                <a:gd name="connsiteY0" fmla="*/ 25400 h 2295407"/>
                <a:gd name="connsiteX1" fmla="*/ 1113131 w 3147012"/>
                <a:gd name="connsiteY1" fmla="*/ 177799 h 2295407"/>
                <a:gd name="connsiteX2" fmla="*/ 122531 w 3147012"/>
                <a:gd name="connsiteY2" fmla="*/ 253999 h 2295407"/>
                <a:gd name="connsiteX3" fmla="*/ 198731 w 3147012"/>
                <a:gd name="connsiteY3" fmla="*/ 711199 h 2295407"/>
                <a:gd name="connsiteX4" fmla="*/ 1189331 w 3147012"/>
                <a:gd name="connsiteY4" fmla="*/ 1015999 h 2295407"/>
                <a:gd name="connsiteX5" fmla="*/ 808331 w 3147012"/>
                <a:gd name="connsiteY5" fmla="*/ 1930398 h 2295407"/>
                <a:gd name="connsiteX6" fmla="*/ 1494131 w 3147012"/>
                <a:gd name="connsiteY6" fmla="*/ 2158999 h 2295407"/>
                <a:gd name="connsiteX7" fmla="*/ 1906175 w 3147012"/>
                <a:gd name="connsiteY7" fmla="*/ 1117599 h 2295407"/>
                <a:gd name="connsiteX8" fmla="*/ 2278709 w 3147012"/>
                <a:gd name="connsiteY8" fmla="*/ 2077155 h 2295407"/>
                <a:gd name="connsiteX9" fmla="*/ 2877020 w 3147012"/>
                <a:gd name="connsiteY9" fmla="*/ 2246488 h 2295407"/>
                <a:gd name="connsiteX10" fmla="*/ 3068931 w 3147012"/>
                <a:gd name="connsiteY10" fmla="*/ 1783643 h 2295407"/>
                <a:gd name="connsiteX11" fmla="*/ 2408531 w 3147012"/>
                <a:gd name="connsiteY11" fmla="*/ 330199 h 2295407"/>
                <a:gd name="connsiteX12" fmla="*/ 1798931 w 3147012"/>
                <a:gd name="connsiteY12" fmla="*/ 25400 h 22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7012" h="2295407">
                  <a:moveTo>
                    <a:pt x="1798931" y="25400"/>
                  </a:moveTo>
                  <a:cubicBezTo>
                    <a:pt x="1583031" y="0"/>
                    <a:pt x="1467320" y="173566"/>
                    <a:pt x="1113131" y="177799"/>
                  </a:cubicBezTo>
                  <a:cubicBezTo>
                    <a:pt x="837964" y="196143"/>
                    <a:pt x="332081" y="76199"/>
                    <a:pt x="122531" y="253999"/>
                  </a:cubicBezTo>
                  <a:cubicBezTo>
                    <a:pt x="0" y="433210"/>
                    <a:pt x="20931" y="584199"/>
                    <a:pt x="198731" y="711199"/>
                  </a:cubicBezTo>
                  <a:cubicBezTo>
                    <a:pt x="376531" y="838199"/>
                    <a:pt x="1087731" y="812799"/>
                    <a:pt x="1189331" y="1015999"/>
                  </a:cubicBezTo>
                  <a:cubicBezTo>
                    <a:pt x="1290931" y="1219199"/>
                    <a:pt x="757531" y="1739898"/>
                    <a:pt x="808331" y="1930398"/>
                  </a:cubicBezTo>
                  <a:cubicBezTo>
                    <a:pt x="859131" y="2120898"/>
                    <a:pt x="1311157" y="2294465"/>
                    <a:pt x="1494131" y="2158999"/>
                  </a:cubicBezTo>
                  <a:cubicBezTo>
                    <a:pt x="1677105" y="2023533"/>
                    <a:pt x="1775412" y="1131240"/>
                    <a:pt x="1906175" y="1117599"/>
                  </a:cubicBezTo>
                  <a:cubicBezTo>
                    <a:pt x="2036938" y="1103958"/>
                    <a:pt x="2116902" y="1889007"/>
                    <a:pt x="2278709" y="2077155"/>
                  </a:cubicBezTo>
                  <a:cubicBezTo>
                    <a:pt x="2440516" y="2265303"/>
                    <a:pt x="2745316" y="2295407"/>
                    <a:pt x="2877020" y="2246488"/>
                  </a:cubicBezTo>
                  <a:cubicBezTo>
                    <a:pt x="3008724" y="2197569"/>
                    <a:pt x="3147012" y="2103024"/>
                    <a:pt x="3068931" y="1783643"/>
                  </a:cubicBezTo>
                  <a:cubicBezTo>
                    <a:pt x="2990850" y="1464262"/>
                    <a:pt x="2620198" y="623240"/>
                    <a:pt x="2408531" y="330199"/>
                  </a:cubicBezTo>
                  <a:cubicBezTo>
                    <a:pt x="2196864" y="37158"/>
                    <a:pt x="2014831" y="50800"/>
                    <a:pt x="1798931" y="2540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7267074" y="3957954"/>
              <a:ext cx="644548" cy="6445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cxnSp>
          <p:nvCxnSpPr>
            <p:cNvPr id="56" name="Straight Arrow Connector 55"/>
            <p:cNvCxnSpPr>
              <a:stCxn id="61" idx="6"/>
              <a:endCxn id="62" idx="2"/>
            </p:cNvCxnSpPr>
            <p:nvPr/>
          </p:nvCxnSpPr>
          <p:spPr bwMode="auto">
            <a:xfrm>
              <a:off x="6389785" y="4285626"/>
              <a:ext cx="1027832" cy="149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8" name="Straight Arrow Connector 57"/>
            <p:cNvCxnSpPr>
              <a:stCxn id="64" idx="1"/>
              <a:endCxn id="62" idx="5"/>
            </p:cNvCxnSpPr>
            <p:nvPr/>
          </p:nvCxnSpPr>
          <p:spPr bwMode="auto">
            <a:xfrm rot="16200000" flipV="1">
              <a:off x="7425922" y="4722596"/>
              <a:ext cx="1057262" cy="444157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9" name="Straight Arrow Connector 58"/>
            <p:cNvCxnSpPr>
              <a:stCxn id="63" idx="7"/>
              <a:endCxn id="62" idx="3"/>
            </p:cNvCxnSpPr>
            <p:nvPr/>
          </p:nvCxnSpPr>
          <p:spPr bwMode="auto">
            <a:xfrm rot="5400000" flipH="1" flipV="1">
              <a:off x="6727566" y="4729235"/>
              <a:ext cx="1057262" cy="430881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61" name="Oval 60"/>
            <p:cNvSpPr/>
            <p:nvPr/>
          </p:nvSpPr>
          <p:spPr bwMode="auto">
            <a:xfrm>
              <a:off x="6020907" y="4101187"/>
              <a:ext cx="368878" cy="36887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7417617" y="4101187"/>
              <a:ext cx="368878" cy="36887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rPr>
                <a:t>i</a:t>
              </a:r>
              <a:endParaRPr lang="en-US" sz="2400" dirty="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6725900" y="5419285"/>
              <a:ext cx="368878" cy="36887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8122610" y="5419285"/>
              <a:ext cx="368878" cy="36887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530120" y="5953780"/>
            <a:ext cx="2293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Asynchronous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453262" y="2259329"/>
            <a:ext cx="21548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3366FF"/>
                </a:solidFill>
              </a:rPr>
              <a:t>P</a:t>
            </a:r>
            <a:r>
              <a:rPr lang="en-US" sz="6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</a:rPr>
              <a:t>r</a:t>
            </a:r>
            <a:r>
              <a:rPr lang="en-US" sz="6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ADA2C"/>
                </a:solidFill>
              </a:rPr>
              <a:t>e</a:t>
            </a:r>
            <a:r>
              <a:rPr lang="en-US" sz="6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3366FF"/>
                </a:solidFill>
              </a:rPr>
              <a:t>g</a:t>
            </a:r>
            <a:r>
              <a:rPr lang="en-US" sz="6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</a:rPr>
              <a:t>e</a:t>
            </a:r>
            <a:r>
              <a:rPr lang="en-US" sz="60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56B656"/>
                </a:solidFill>
              </a:rPr>
              <a:t>l</a:t>
            </a:r>
            <a:endParaRPr lang="en-US" sz="60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8503" y="3207603"/>
            <a:ext cx="176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Messaging</a:t>
            </a:r>
            <a:endParaRPr lang="en-US" sz="2000" b="1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295400" y="3962400"/>
            <a:ext cx="2470581" cy="1830208"/>
            <a:chOff x="5575800" y="3962400"/>
            <a:chExt cx="2470581" cy="1830208"/>
          </a:xfrm>
        </p:grpSpPr>
        <p:sp>
          <p:nvSpPr>
            <p:cNvPr id="12" name="Oval 11"/>
            <p:cNvSpPr/>
            <p:nvPr/>
          </p:nvSpPr>
          <p:spPr bwMode="auto">
            <a:xfrm>
              <a:off x="6821967" y="3962400"/>
              <a:ext cx="644548" cy="6445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cxnSp>
          <p:nvCxnSpPr>
            <p:cNvPr id="13" name="Straight Arrow Connector 12"/>
            <p:cNvCxnSpPr>
              <a:stCxn id="18" idx="6"/>
              <a:endCxn id="19" idx="2"/>
            </p:cNvCxnSpPr>
            <p:nvPr/>
          </p:nvCxnSpPr>
          <p:spPr bwMode="auto">
            <a:xfrm>
              <a:off x="5944678" y="4290072"/>
              <a:ext cx="1027832" cy="149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" name="Straight Arrow Connector 14"/>
            <p:cNvCxnSpPr>
              <a:stCxn id="21" idx="1"/>
              <a:endCxn id="19" idx="5"/>
            </p:cNvCxnSpPr>
            <p:nvPr/>
          </p:nvCxnSpPr>
          <p:spPr bwMode="auto">
            <a:xfrm rot="16200000" flipV="1">
              <a:off x="6980815" y="4727042"/>
              <a:ext cx="1057262" cy="444157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Straight Arrow Connector 15"/>
            <p:cNvCxnSpPr>
              <a:stCxn id="20" idx="7"/>
              <a:endCxn id="19" idx="3"/>
            </p:cNvCxnSpPr>
            <p:nvPr/>
          </p:nvCxnSpPr>
          <p:spPr bwMode="auto">
            <a:xfrm rot="5400000" flipH="1" flipV="1">
              <a:off x="6282459" y="4733681"/>
              <a:ext cx="1057262" cy="430881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8" name="Oval 17"/>
            <p:cNvSpPr/>
            <p:nvPr/>
          </p:nvSpPr>
          <p:spPr bwMode="auto">
            <a:xfrm>
              <a:off x="5575800" y="4105633"/>
              <a:ext cx="368878" cy="36887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972510" y="4105633"/>
              <a:ext cx="368878" cy="36887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 smtClean="0">
                  <a:solidFill>
                    <a:prstClr val="black"/>
                  </a:solidFill>
                  <a:latin typeface="Tahoma" pitchFamily="34" charset="0"/>
                  <a:ea typeface="ＭＳ Ｐゴシック" pitchFamily="-111" charset="-128"/>
                </a:rPr>
                <a:t>i</a:t>
              </a:r>
              <a:endParaRPr lang="en-US" sz="2400" dirty="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280793" y="5423731"/>
              <a:ext cx="368878" cy="36887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7677503" y="5423731"/>
              <a:ext cx="368878" cy="36887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017809" y="4081140"/>
              <a:ext cx="1420706" cy="1305851"/>
              <a:chOff x="6705600" y="2286000"/>
              <a:chExt cx="1420706" cy="130585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705600" y="2286000"/>
                <a:ext cx="838200" cy="190500"/>
                <a:chOff x="838200" y="4800600"/>
                <a:chExt cx="838200" cy="190500"/>
              </a:xfrm>
            </p:grpSpPr>
            <p:cxnSp>
              <p:nvCxnSpPr>
                <p:cNvPr id="34" name="Straight Arrow Connector 33"/>
                <p:cNvCxnSpPr/>
                <p:nvPr/>
              </p:nvCxnSpPr>
              <p:spPr bwMode="auto">
                <a:xfrm>
                  <a:off x="1219200" y="4876800"/>
                  <a:ext cx="45720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5" name="Group 132"/>
                <p:cNvGrpSpPr/>
                <p:nvPr/>
              </p:nvGrpSpPr>
              <p:grpSpPr>
                <a:xfrm>
                  <a:off x="838200" y="4800600"/>
                  <a:ext cx="381000" cy="190500"/>
                  <a:chOff x="762000" y="2971800"/>
                  <a:chExt cx="838200" cy="381000"/>
                </a:xfrm>
              </p:grpSpPr>
              <p:sp>
                <p:nvSpPr>
                  <p:cNvPr id="36" name="Rectangle 35"/>
                  <p:cNvSpPr/>
                  <p:nvPr/>
                </p:nvSpPr>
                <p:spPr bwMode="auto">
                  <a:xfrm>
                    <a:off x="762000" y="2971800"/>
                    <a:ext cx="838200" cy="381000"/>
                  </a:xfrm>
                  <a:prstGeom prst="rect">
                    <a:avLst/>
                  </a:prstGeom>
                  <a:solidFill>
                    <a:schemeClr val="accent6"/>
                  </a:solidFill>
                  <a:ln w="381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37" name="Isosceles Triangle 36"/>
                  <p:cNvSpPr/>
                  <p:nvPr/>
                </p:nvSpPr>
                <p:spPr bwMode="auto">
                  <a:xfrm rot="10800000">
                    <a:off x="762000" y="2971800"/>
                    <a:ext cx="838200" cy="152400"/>
                  </a:xfrm>
                  <a:prstGeom prst="triangle">
                    <a:avLst/>
                  </a:prstGeom>
                  <a:solidFill>
                    <a:schemeClr val="accent6"/>
                  </a:solidFill>
                  <a:ln w="381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</p:grpSp>
          <p:grpSp>
            <p:nvGrpSpPr>
              <p:cNvPr id="24" name="Group 23"/>
              <p:cNvGrpSpPr/>
              <p:nvPr/>
            </p:nvGrpSpPr>
            <p:grpSpPr>
              <a:xfrm rot="17509780">
                <a:off x="6958118" y="2982894"/>
                <a:ext cx="838200" cy="190500"/>
                <a:chOff x="838200" y="4800600"/>
                <a:chExt cx="838200" cy="190500"/>
              </a:xfrm>
            </p:grpSpPr>
            <p:cxnSp>
              <p:nvCxnSpPr>
                <p:cNvPr id="30" name="Straight Arrow Connector 29"/>
                <p:cNvCxnSpPr/>
                <p:nvPr/>
              </p:nvCxnSpPr>
              <p:spPr bwMode="auto">
                <a:xfrm>
                  <a:off x="1219200" y="4876800"/>
                  <a:ext cx="45720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1" name="Group 132"/>
                <p:cNvGrpSpPr/>
                <p:nvPr/>
              </p:nvGrpSpPr>
              <p:grpSpPr>
                <a:xfrm>
                  <a:off x="838200" y="4800600"/>
                  <a:ext cx="381000" cy="190500"/>
                  <a:chOff x="762000" y="2971800"/>
                  <a:chExt cx="838200" cy="381000"/>
                </a:xfrm>
              </p:grpSpPr>
              <p:sp>
                <p:nvSpPr>
                  <p:cNvPr id="32" name="Rectangle 31"/>
                  <p:cNvSpPr/>
                  <p:nvPr/>
                </p:nvSpPr>
                <p:spPr bwMode="auto">
                  <a:xfrm>
                    <a:off x="762000" y="2971800"/>
                    <a:ext cx="838200" cy="381000"/>
                  </a:xfrm>
                  <a:prstGeom prst="rect">
                    <a:avLst/>
                  </a:prstGeom>
                  <a:solidFill>
                    <a:schemeClr val="accent6"/>
                  </a:solidFill>
                  <a:ln w="381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33" name="Isosceles Triangle 32"/>
                  <p:cNvSpPr/>
                  <p:nvPr/>
                </p:nvSpPr>
                <p:spPr bwMode="auto">
                  <a:xfrm rot="10800000">
                    <a:off x="762000" y="2971800"/>
                    <a:ext cx="838200" cy="152400"/>
                  </a:xfrm>
                  <a:prstGeom prst="triangle">
                    <a:avLst/>
                  </a:prstGeom>
                  <a:solidFill>
                    <a:schemeClr val="accent6"/>
                  </a:solidFill>
                  <a:ln w="381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</p:grpSp>
          <p:grpSp>
            <p:nvGrpSpPr>
              <p:cNvPr id="25" name="Group 24"/>
              <p:cNvGrpSpPr/>
              <p:nvPr/>
            </p:nvGrpSpPr>
            <p:grpSpPr>
              <a:xfrm rot="14940104">
                <a:off x="7611956" y="3077501"/>
                <a:ext cx="838200" cy="190500"/>
                <a:chOff x="838200" y="4800600"/>
                <a:chExt cx="838200" cy="190500"/>
              </a:xfrm>
            </p:grpSpPr>
            <p:cxnSp>
              <p:nvCxnSpPr>
                <p:cNvPr id="26" name="Straight Arrow Connector 25"/>
                <p:cNvCxnSpPr/>
                <p:nvPr/>
              </p:nvCxnSpPr>
              <p:spPr bwMode="auto">
                <a:xfrm>
                  <a:off x="1219200" y="4876800"/>
                  <a:ext cx="45720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7" name="Group 132"/>
                <p:cNvGrpSpPr/>
                <p:nvPr/>
              </p:nvGrpSpPr>
              <p:grpSpPr>
                <a:xfrm>
                  <a:off x="838200" y="4800600"/>
                  <a:ext cx="381000" cy="190500"/>
                  <a:chOff x="762000" y="2971800"/>
                  <a:chExt cx="838200" cy="381000"/>
                </a:xfrm>
              </p:grpSpPr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762000" y="2971800"/>
                    <a:ext cx="838200" cy="381000"/>
                  </a:xfrm>
                  <a:prstGeom prst="rect">
                    <a:avLst/>
                  </a:prstGeom>
                  <a:solidFill>
                    <a:schemeClr val="accent6"/>
                  </a:solidFill>
                  <a:ln w="381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29" name="Isosceles Triangle 28"/>
                  <p:cNvSpPr/>
                  <p:nvPr/>
                </p:nvSpPr>
                <p:spPr bwMode="auto">
                  <a:xfrm rot="10800000">
                    <a:off x="762000" y="2971800"/>
                    <a:ext cx="838200" cy="152400"/>
                  </a:xfrm>
                  <a:prstGeom prst="triangle">
                    <a:avLst/>
                  </a:prstGeom>
                  <a:solidFill>
                    <a:schemeClr val="accent6"/>
                  </a:solidFill>
                  <a:ln w="381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</p:grpSp>
        </p:grpSp>
        <p:grpSp>
          <p:nvGrpSpPr>
            <p:cNvPr id="38" name="Group 37"/>
            <p:cNvGrpSpPr/>
            <p:nvPr/>
          </p:nvGrpSpPr>
          <p:grpSpPr>
            <a:xfrm>
              <a:off x="6017809" y="4385940"/>
              <a:ext cx="1749545" cy="1138430"/>
              <a:chOff x="6705600" y="2590800"/>
              <a:chExt cx="1749545" cy="1138430"/>
            </a:xfrm>
          </p:grpSpPr>
          <p:grpSp>
            <p:nvGrpSpPr>
              <p:cNvPr id="39" name="Group 38"/>
              <p:cNvGrpSpPr/>
              <p:nvPr/>
            </p:nvGrpSpPr>
            <p:grpSpPr>
              <a:xfrm flipH="1">
                <a:off x="6705600" y="2590800"/>
                <a:ext cx="838200" cy="190500"/>
                <a:chOff x="838200" y="4800600"/>
                <a:chExt cx="838200" cy="190500"/>
              </a:xfrm>
            </p:grpSpPr>
            <p:cxnSp>
              <p:nvCxnSpPr>
                <p:cNvPr id="50" name="Straight Arrow Connector 49"/>
                <p:cNvCxnSpPr/>
                <p:nvPr/>
              </p:nvCxnSpPr>
              <p:spPr bwMode="auto">
                <a:xfrm>
                  <a:off x="1219200" y="4876800"/>
                  <a:ext cx="45720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51" name="Group 132"/>
                <p:cNvGrpSpPr/>
                <p:nvPr/>
              </p:nvGrpSpPr>
              <p:grpSpPr>
                <a:xfrm>
                  <a:off x="838200" y="4800600"/>
                  <a:ext cx="381000" cy="190500"/>
                  <a:chOff x="762000" y="2971800"/>
                  <a:chExt cx="838200" cy="381000"/>
                </a:xfrm>
              </p:grpSpPr>
              <p:sp>
                <p:nvSpPr>
                  <p:cNvPr id="52" name="Rectangle 51"/>
                  <p:cNvSpPr/>
                  <p:nvPr/>
                </p:nvSpPr>
                <p:spPr bwMode="auto">
                  <a:xfrm>
                    <a:off x="762000" y="2971800"/>
                    <a:ext cx="838200" cy="381000"/>
                  </a:xfrm>
                  <a:prstGeom prst="rect">
                    <a:avLst/>
                  </a:prstGeom>
                  <a:solidFill>
                    <a:schemeClr val="accent6"/>
                  </a:solidFill>
                  <a:ln w="381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53" name="Isosceles Triangle 52"/>
                  <p:cNvSpPr/>
                  <p:nvPr/>
                </p:nvSpPr>
                <p:spPr bwMode="auto">
                  <a:xfrm rot="10800000">
                    <a:off x="762000" y="2971800"/>
                    <a:ext cx="838200" cy="152400"/>
                  </a:xfrm>
                  <a:prstGeom prst="triangle">
                    <a:avLst/>
                  </a:prstGeom>
                  <a:solidFill>
                    <a:schemeClr val="accent6"/>
                  </a:solidFill>
                  <a:ln w="381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</p:grpSp>
          <p:grpSp>
            <p:nvGrpSpPr>
              <p:cNvPr id="40" name="Group 39"/>
              <p:cNvGrpSpPr/>
              <p:nvPr/>
            </p:nvGrpSpPr>
            <p:grpSpPr>
              <a:xfrm rot="4027185">
                <a:off x="7940795" y="2994909"/>
                <a:ext cx="838200" cy="190500"/>
                <a:chOff x="838200" y="4800600"/>
                <a:chExt cx="838200" cy="190500"/>
              </a:xfrm>
            </p:grpSpPr>
            <p:cxnSp>
              <p:nvCxnSpPr>
                <p:cNvPr id="46" name="Straight Arrow Connector 45"/>
                <p:cNvCxnSpPr/>
                <p:nvPr/>
              </p:nvCxnSpPr>
              <p:spPr bwMode="auto">
                <a:xfrm>
                  <a:off x="1219200" y="4876800"/>
                  <a:ext cx="45720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7" name="Group 132"/>
                <p:cNvGrpSpPr/>
                <p:nvPr/>
              </p:nvGrpSpPr>
              <p:grpSpPr>
                <a:xfrm>
                  <a:off x="838200" y="4800600"/>
                  <a:ext cx="381000" cy="190500"/>
                  <a:chOff x="762000" y="2971800"/>
                  <a:chExt cx="838200" cy="381000"/>
                </a:xfrm>
              </p:grpSpPr>
              <p:sp>
                <p:nvSpPr>
                  <p:cNvPr id="48" name="Rectangle 47"/>
                  <p:cNvSpPr/>
                  <p:nvPr/>
                </p:nvSpPr>
                <p:spPr bwMode="auto">
                  <a:xfrm>
                    <a:off x="762000" y="2971800"/>
                    <a:ext cx="838200" cy="381000"/>
                  </a:xfrm>
                  <a:prstGeom prst="rect">
                    <a:avLst/>
                  </a:prstGeom>
                  <a:solidFill>
                    <a:schemeClr val="accent6"/>
                  </a:solidFill>
                  <a:ln w="381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49" name="Isosceles Triangle 48"/>
                  <p:cNvSpPr/>
                  <p:nvPr/>
                </p:nvSpPr>
                <p:spPr bwMode="auto">
                  <a:xfrm rot="10800000">
                    <a:off x="762000" y="2971800"/>
                    <a:ext cx="838200" cy="152400"/>
                  </a:xfrm>
                  <a:prstGeom prst="triangle">
                    <a:avLst/>
                  </a:prstGeom>
                  <a:solidFill>
                    <a:schemeClr val="accent6"/>
                  </a:solidFill>
                  <a:ln w="381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</p:grpSp>
          <p:grpSp>
            <p:nvGrpSpPr>
              <p:cNvPr id="41" name="Group 40"/>
              <p:cNvGrpSpPr/>
              <p:nvPr/>
            </p:nvGrpSpPr>
            <p:grpSpPr>
              <a:xfrm rot="17445069" flipH="1">
                <a:off x="7177618" y="3214880"/>
                <a:ext cx="838200" cy="190500"/>
                <a:chOff x="838200" y="4800600"/>
                <a:chExt cx="838200" cy="190500"/>
              </a:xfrm>
            </p:grpSpPr>
            <p:cxnSp>
              <p:nvCxnSpPr>
                <p:cNvPr id="42" name="Straight Arrow Connector 41"/>
                <p:cNvCxnSpPr/>
                <p:nvPr/>
              </p:nvCxnSpPr>
              <p:spPr bwMode="auto">
                <a:xfrm>
                  <a:off x="1219200" y="4876800"/>
                  <a:ext cx="457200" cy="1588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Group 132"/>
                <p:cNvGrpSpPr/>
                <p:nvPr/>
              </p:nvGrpSpPr>
              <p:grpSpPr>
                <a:xfrm>
                  <a:off x="838200" y="4800600"/>
                  <a:ext cx="381000" cy="190500"/>
                  <a:chOff x="762000" y="2971800"/>
                  <a:chExt cx="838200" cy="381000"/>
                </a:xfrm>
              </p:grpSpPr>
              <p:sp>
                <p:nvSpPr>
                  <p:cNvPr id="44" name="Rectangle 43"/>
                  <p:cNvSpPr/>
                  <p:nvPr/>
                </p:nvSpPr>
                <p:spPr bwMode="auto">
                  <a:xfrm>
                    <a:off x="762000" y="2971800"/>
                    <a:ext cx="838200" cy="381000"/>
                  </a:xfrm>
                  <a:prstGeom prst="rect">
                    <a:avLst/>
                  </a:prstGeom>
                  <a:solidFill>
                    <a:schemeClr val="accent6"/>
                  </a:solidFill>
                  <a:ln w="381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  <p:sp>
                <p:nvSpPr>
                  <p:cNvPr id="45" name="Isosceles Triangle 44"/>
                  <p:cNvSpPr/>
                  <p:nvPr/>
                </p:nvSpPr>
                <p:spPr bwMode="auto">
                  <a:xfrm rot="10800000">
                    <a:off x="762000" y="2971800"/>
                    <a:ext cx="838200" cy="152400"/>
                  </a:xfrm>
                  <a:prstGeom prst="triangle">
                    <a:avLst/>
                  </a:prstGeom>
                  <a:solidFill>
                    <a:schemeClr val="accent6"/>
                  </a:solidFill>
                  <a:ln w="38100" cap="flat" cmpd="sng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>
                      <a:solidFill>
                        <a:prstClr val="black"/>
                      </a:solidFill>
                      <a:latin typeface="Tahoma" pitchFamily="-64" charset="0"/>
                    </a:endParaRPr>
                  </a:p>
                </p:txBody>
              </p:sp>
            </p:grpSp>
          </p:grpSp>
        </p:grpSp>
      </p:grpSp>
      <p:sp>
        <p:nvSpPr>
          <p:cNvPr id="66" name="TextBox 65"/>
          <p:cNvSpPr txBox="1"/>
          <p:nvPr/>
        </p:nvSpPr>
        <p:spPr>
          <a:xfrm>
            <a:off x="1479486" y="5953780"/>
            <a:ext cx="2102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Synchronous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85746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86603" y="4627378"/>
            <a:ext cx="3375797" cy="1886353"/>
            <a:chOff x="586603" y="4627378"/>
            <a:chExt cx="3375797" cy="1886353"/>
          </a:xfrm>
        </p:grpSpPr>
        <p:grpSp>
          <p:nvGrpSpPr>
            <p:cNvPr id="182" name="Group 35"/>
            <p:cNvGrpSpPr/>
            <p:nvPr/>
          </p:nvGrpSpPr>
          <p:grpSpPr>
            <a:xfrm>
              <a:off x="1545766" y="4627378"/>
              <a:ext cx="1384421" cy="1145974"/>
              <a:chOff x="548131" y="3676332"/>
              <a:chExt cx="1769669" cy="1464869"/>
            </a:xfrm>
          </p:grpSpPr>
          <p:cxnSp>
            <p:nvCxnSpPr>
              <p:cNvPr id="208" name="Straight Connector 207"/>
              <p:cNvCxnSpPr>
                <a:stCxn id="220" idx="5"/>
                <a:endCxn id="216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>
                <a:stCxn id="216" idx="7"/>
                <a:endCxn id="224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>
                <a:stCxn id="217" idx="4"/>
                <a:endCxn id="216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>
                <a:stCxn id="216" idx="6"/>
                <a:endCxn id="223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>
                <a:stCxn id="219" idx="6"/>
                <a:endCxn id="216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>
                <a:stCxn id="216" idx="4"/>
                <a:endCxn id="218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>
                <a:stCxn id="216" idx="3"/>
                <a:endCxn id="221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>
                <a:stCxn id="216" idx="5"/>
                <a:endCxn id="222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6" name="Oval 215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1" name="TextBox 190"/>
            <p:cNvSpPr txBox="1"/>
            <p:nvPr/>
          </p:nvSpPr>
          <p:spPr>
            <a:xfrm>
              <a:off x="586603" y="5867400"/>
              <a:ext cx="33757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Asynchronous Execution</a:t>
              </a:r>
              <a:br>
                <a:rPr lang="en-US" dirty="0" smtClean="0"/>
              </a:br>
              <a:r>
                <a:rPr lang="en-US" dirty="0" smtClean="0"/>
                <a:t>requires heavy locking (GraphLab)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</a:t>
            </a:r>
            <a:r>
              <a:rPr lang="en-US" b="1" dirty="0" smtClean="0"/>
              <a:t>High-Degree </a:t>
            </a:r>
            <a:r>
              <a:rPr lang="en-US" dirty="0" smtClean="0"/>
              <a:t>Vertices</a:t>
            </a:r>
            <a:endParaRPr lang="en-US" b="1" dirty="0"/>
          </a:p>
        </p:txBody>
      </p:sp>
      <p:sp>
        <p:nvSpPr>
          <p:cNvPr id="4" name="Oval 114"/>
          <p:cNvSpPr/>
          <p:nvPr/>
        </p:nvSpPr>
        <p:spPr>
          <a:xfrm>
            <a:off x="4754425" y="1371600"/>
            <a:ext cx="1890061" cy="1611416"/>
          </a:xfrm>
          <a:custGeom>
            <a:avLst/>
            <a:gdLst>
              <a:gd name="connsiteX0" fmla="*/ 0 w 1957294"/>
              <a:gd name="connsiteY0" fmla="*/ 824283 h 1648565"/>
              <a:gd name="connsiteX1" fmla="*/ 978647 w 1957294"/>
              <a:gd name="connsiteY1" fmla="*/ 0 h 1648565"/>
              <a:gd name="connsiteX2" fmla="*/ 1957294 w 1957294"/>
              <a:gd name="connsiteY2" fmla="*/ 824283 h 1648565"/>
              <a:gd name="connsiteX3" fmla="*/ 978647 w 1957294"/>
              <a:gd name="connsiteY3" fmla="*/ 1648566 h 1648565"/>
              <a:gd name="connsiteX4" fmla="*/ 0 w 1957294"/>
              <a:gd name="connsiteY4" fmla="*/ 824283 h 1648565"/>
              <a:gd name="connsiteX0" fmla="*/ 0 w 1983425"/>
              <a:gd name="connsiteY0" fmla="*/ 856857 h 1681140"/>
              <a:gd name="connsiteX1" fmla="*/ 978647 w 1983425"/>
              <a:gd name="connsiteY1" fmla="*/ 32574 h 1681140"/>
              <a:gd name="connsiteX2" fmla="*/ 1643529 w 1983425"/>
              <a:gd name="connsiteY2" fmla="*/ 232493 h 1681140"/>
              <a:gd name="connsiteX3" fmla="*/ 1957294 w 1983425"/>
              <a:gd name="connsiteY3" fmla="*/ 856857 h 1681140"/>
              <a:gd name="connsiteX4" fmla="*/ 978647 w 1983425"/>
              <a:gd name="connsiteY4" fmla="*/ 1681140 h 1681140"/>
              <a:gd name="connsiteX5" fmla="*/ 0 w 1983425"/>
              <a:gd name="connsiteY5" fmla="*/ 856857 h 1681140"/>
              <a:gd name="connsiteX0" fmla="*/ 22049 w 2005474"/>
              <a:gd name="connsiteY0" fmla="*/ 824998 h 1649281"/>
              <a:gd name="connsiteX1" fmla="*/ 373166 w 2005474"/>
              <a:gd name="connsiteY1" fmla="*/ 252927 h 1649281"/>
              <a:gd name="connsiteX2" fmla="*/ 1000696 w 2005474"/>
              <a:gd name="connsiteY2" fmla="*/ 715 h 1649281"/>
              <a:gd name="connsiteX3" fmla="*/ 1665578 w 2005474"/>
              <a:gd name="connsiteY3" fmla="*/ 200634 h 1649281"/>
              <a:gd name="connsiteX4" fmla="*/ 1979343 w 2005474"/>
              <a:gd name="connsiteY4" fmla="*/ 824998 h 1649281"/>
              <a:gd name="connsiteX5" fmla="*/ 1000696 w 2005474"/>
              <a:gd name="connsiteY5" fmla="*/ 1649281 h 1649281"/>
              <a:gd name="connsiteX6" fmla="*/ 22049 w 2005474"/>
              <a:gd name="connsiteY6" fmla="*/ 824998 h 1649281"/>
              <a:gd name="connsiteX0" fmla="*/ 61 w 1983486"/>
              <a:gd name="connsiteY0" fmla="*/ 824998 h 1674201"/>
              <a:gd name="connsiteX1" fmla="*/ 351178 w 1983486"/>
              <a:gd name="connsiteY1" fmla="*/ 252927 h 1674201"/>
              <a:gd name="connsiteX2" fmla="*/ 978708 w 1983486"/>
              <a:gd name="connsiteY2" fmla="*/ 715 h 1674201"/>
              <a:gd name="connsiteX3" fmla="*/ 1643590 w 1983486"/>
              <a:gd name="connsiteY3" fmla="*/ 200634 h 1674201"/>
              <a:gd name="connsiteX4" fmla="*/ 1957355 w 1983486"/>
              <a:gd name="connsiteY4" fmla="*/ 824998 h 1674201"/>
              <a:gd name="connsiteX5" fmla="*/ 978708 w 1983486"/>
              <a:gd name="connsiteY5" fmla="*/ 1649281 h 1674201"/>
              <a:gd name="connsiteX6" fmla="*/ 328767 w 1983486"/>
              <a:gd name="connsiteY6" fmla="*/ 1403397 h 1674201"/>
              <a:gd name="connsiteX7" fmla="*/ 61 w 1983486"/>
              <a:gd name="connsiteY7" fmla="*/ 824998 h 1674201"/>
              <a:gd name="connsiteX0" fmla="*/ 61 w 1959522"/>
              <a:gd name="connsiteY0" fmla="*/ 824998 h 1649328"/>
              <a:gd name="connsiteX1" fmla="*/ 351178 w 1959522"/>
              <a:gd name="connsiteY1" fmla="*/ 252927 h 1649328"/>
              <a:gd name="connsiteX2" fmla="*/ 978708 w 1959522"/>
              <a:gd name="connsiteY2" fmla="*/ 715 h 1649328"/>
              <a:gd name="connsiteX3" fmla="*/ 1643590 w 1959522"/>
              <a:gd name="connsiteY3" fmla="*/ 200634 h 1649328"/>
              <a:gd name="connsiteX4" fmla="*/ 1957355 w 1959522"/>
              <a:gd name="connsiteY4" fmla="*/ 824998 h 1649328"/>
              <a:gd name="connsiteX5" fmla="*/ 1606237 w 1959522"/>
              <a:gd name="connsiteY5" fmla="*/ 1418339 h 1649328"/>
              <a:gd name="connsiteX6" fmla="*/ 978708 w 1959522"/>
              <a:gd name="connsiteY6" fmla="*/ 1649281 h 1649328"/>
              <a:gd name="connsiteX7" fmla="*/ 328767 w 1959522"/>
              <a:gd name="connsiteY7" fmla="*/ 1403397 h 1649328"/>
              <a:gd name="connsiteX8" fmla="*/ 61 w 1959522"/>
              <a:gd name="connsiteY8" fmla="*/ 824998 h 1649328"/>
              <a:gd name="connsiteX0" fmla="*/ 61 w 1958869"/>
              <a:gd name="connsiteY0" fmla="*/ 824998 h 1649311"/>
              <a:gd name="connsiteX1" fmla="*/ 351178 w 1958869"/>
              <a:gd name="connsiteY1" fmla="*/ 252927 h 1649311"/>
              <a:gd name="connsiteX2" fmla="*/ 978708 w 1958869"/>
              <a:gd name="connsiteY2" fmla="*/ 715 h 1649311"/>
              <a:gd name="connsiteX3" fmla="*/ 1643590 w 1958869"/>
              <a:gd name="connsiteY3" fmla="*/ 200634 h 1649311"/>
              <a:gd name="connsiteX4" fmla="*/ 1957355 w 1958869"/>
              <a:gd name="connsiteY4" fmla="*/ 824998 h 1649311"/>
              <a:gd name="connsiteX5" fmla="*/ 1471767 w 1958869"/>
              <a:gd name="connsiteY5" fmla="*/ 992515 h 1649311"/>
              <a:gd name="connsiteX6" fmla="*/ 1606237 w 1958869"/>
              <a:gd name="connsiteY6" fmla="*/ 1418339 h 1649311"/>
              <a:gd name="connsiteX7" fmla="*/ 978708 w 1958869"/>
              <a:gd name="connsiteY7" fmla="*/ 1649281 h 1649311"/>
              <a:gd name="connsiteX8" fmla="*/ 328767 w 1958869"/>
              <a:gd name="connsiteY8" fmla="*/ 1403397 h 1649311"/>
              <a:gd name="connsiteX9" fmla="*/ 61 w 1958869"/>
              <a:gd name="connsiteY9" fmla="*/ 824998 h 1649311"/>
              <a:gd name="connsiteX0" fmla="*/ 61 w 1958869"/>
              <a:gd name="connsiteY0" fmla="*/ 824998 h 1653105"/>
              <a:gd name="connsiteX1" fmla="*/ 351178 w 1958869"/>
              <a:gd name="connsiteY1" fmla="*/ 252927 h 1653105"/>
              <a:gd name="connsiteX2" fmla="*/ 978708 w 1958869"/>
              <a:gd name="connsiteY2" fmla="*/ 715 h 1653105"/>
              <a:gd name="connsiteX3" fmla="*/ 1643590 w 1958869"/>
              <a:gd name="connsiteY3" fmla="*/ 200634 h 1653105"/>
              <a:gd name="connsiteX4" fmla="*/ 1957355 w 1958869"/>
              <a:gd name="connsiteY4" fmla="*/ 824998 h 1653105"/>
              <a:gd name="connsiteX5" fmla="*/ 1471767 w 1958869"/>
              <a:gd name="connsiteY5" fmla="*/ 992515 h 1653105"/>
              <a:gd name="connsiteX6" fmla="*/ 1606237 w 1958869"/>
              <a:gd name="connsiteY6" fmla="*/ 1418339 h 1653105"/>
              <a:gd name="connsiteX7" fmla="*/ 1172944 w 1958869"/>
              <a:gd name="connsiteY7" fmla="*/ 1231575 h 1653105"/>
              <a:gd name="connsiteX8" fmla="*/ 978708 w 1958869"/>
              <a:gd name="connsiteY8" fmla="*/ 1649281 h 1653105"/>
              <a:gd name="connsiteX9" fmla="*/ 328767 w 1958869"/>
              <a:gd name="connsiteY9" fmla="*/ 1403397 h 1653105"/>
              <a:gd name="connsiteX10" fmla="*/ 61 w 1958869"/>
              <a:gd name="connsiteY10" fmla="*/ 824998 h 1653105"/>
              <a:gd name="connsiteX0" fmla="*/ 61 w 1958869"/>
              <a:gd name="connsiteY0" fmla="*/ 824998 h 1649425"/>
              <a:gd name="connsiteX1" fmla="*/ 351178 w 1958869"/>
              <a:gd name="connsiteY1" fmla="*/ 252927 h 1649425"/>
              <a:gd name="connsiteX2" fmla="*/ 978708 w 1958869"/>
              <a:gd name="connsiteY2" fmla="*/ 715 h 1649425"/>
              <a:gd name="connsiteX3" fmla="*/ 1643590 w 1958869"/>
              <a:gd name="connsiteY3" fmla="*/ 200634 h 1649425"/>
              <a:gd name="connsiteX4" fmla="*/ 1957355 w 1958869"/>
              <a:gd name="connsiteY4" fmla="*/ 824998 h 1649425"/>
              <a:gd name="connsiteX5" fmla="*/ 1471767 w 1958869"/>
              <a:gd name="connsiteY5" fmla="*/ 992515 h 1649425"/>
              <a:gd name="connsiteX6" fmla="*/ 1606237 w 1958869"/>
              <a:gd name="connsiteY6" fmla="*/ 1418339 h 1649425"/>
              <a:gd name="connsiteX7" fmla="*/ 1172944 w 1958869"/>
              <a:gd name="connsiteY7" fmla="*/ 1231575 h 1649425"/>
              <a:gd name="connsiteX8" fmla="*/ 978708 w 1958869"/>
              <a:gd name="connsiteY8" fmla="*/ 1649281 h 1649425"/>
              <a:gd name="connsiteX9" fmla="*/ 814356 w 1958869"/>
              <a:gd name="connsiteY9" fmla="*/ 1179281 h 1649425"/>
              <a:gd name="connsiteX10" fmla="*/ 328767 w 1958869"/>
              <a:gd name="connsiteY10" fmla="*/ 1403397 h 1649425"/>
              <a:gd name="connsiteX11" fmla="*/ 61 w 1958869"/>
              <a:gd name="connsiteY11" fmla="*/ 824998 h 1649425"/>
              <a:gd name="connsiteX0" fmla="*/ 1821 w 1960629"/>
              <a:gd name="connsiteY0" fmla="*/ 824998 h 1649425"/>
              <a:gd name="connsiteX1" fmla="*/ 352938 w 1960629"/>
              <a:gd name="connsiteY1" fmla="*/ 252927 h 1649425"/>
              <a:gd name="connsiteX2" fmla="*/ 980468 w 1960629"/>
              <a:gd name="connsiteY2" fmla="*/ 715 h 1649425"/>
              <a:gd name="connsiteX3" fmla="*/ 1645350 w 1960629"/>
              <a:gd name="connsiteY3" fmla="*/ 200634 h 1649425"/>
              <a:gd name="connsiteX4" fmla="*/ 1959115 w 1960629"/>
              <a:gd name="connsiteY4" fmla="*/ 824998 h 1649425"/>
              <a:gd name="connsiteX5" fmla="*/ 1473527 w 1960629"/>
              <a:gd name="connsiteY5" fmla="*/ 992515 h 1649425"/>
              <a:gd name="connsiteX6" fmla="*/ 1607997 w 1960629"/>
              <a:gd name="connsiteY6" fmla="*/ 1418339 h 1649425"/>
              <a:gd name="connsiteX7" fmla="*/ 1174704 w 1960629"/>
              <a:gd name="connsiteY7" fmla="*/ 1231575 h 1649425"/>
              <a:gd name="connsiteX8" fmla="*/ 980468 w 1960629"/>
              <a:gd name="connsiteY8" fmla="*/ 1649281 h 1649425"/>
              <a:gd name="connsiteX9" fmla="*/ 816116 w 1960629"/>
              <a:gd name="connsiteY9" fmla="*/ 1179281 h 1649425"/>
              <a:gd name="connsiteX10" fmla="*/ 330527 w 1960629"/>
              <a:gd name="connsiteY10" fmla="*/ 1403397 h 1649425"/>
              <a:gd name="connsiteX11" fmla="*/ 494881 w 1960629"/>
              <a:gd name="connsiteY11" fmla="*/ 992516 h 1649425"/>
              <a:gd name="connsiteX12" fmla="*/ 1821 w 1960629"/>
              <a:gd name="connsiteY12" fmla="*/ 824998 h 1649425"/>
              <a:gd name="connsiteX0" fmla="*/ 3 w 1958811"/>
              <a:gd name="connsiteY0" fmla="*/ 824998 h 1649425"/>
              <a:gd name="connsiteX1" fmla="*/ 485592 w 1958811"/>
              <a:gd name="connsiteY1" fmla="*/ 663810 h 1649425"/>
              <a:gd name="connsiteX2" fmla="*/ 351120 w 1958811"/>
              <a:gd name="connsiteY2" fmla="*/ 252927 h 1649425"/>
              <a:gd name="connsiteX3" fmla="*/ 978650 w 1958811"/>
              <a:gd name="connsiteY3" fmla="*/ 715 h 1649425"/>
              <a:gd name="connsiteX4" fmla="*/ 1643532 w 1958811"/>
              <a:gd name="connsiteY4" fmla="*/ 200634 h 1649425"/>
              <a:gd name="connsiteX5" fmla="*/ 1957297 w 1958811"/>
              <a:gd name="connsiteY5" fmla="*/ 824998 h 1649425"/>
              <a:gd name="connsiteX6" fmla="*/ 1471709 w 1958811"/>
              <a:gd name="connsiteY6" fmla="*/ 992515 h 1649425"/>
              <a:gd name="connsiteX7" fmla="*/ 1606179 w 1958811"/>
              <a:gd name="connsiteY7" fmla="*/ 1418339 h 1649425"/>
              <a:gd name="connsiteX8" fmla="*/ 1172886 w 1958811"/>
              <a:gd name="connsiteY8" fmla="*/ 1231575 h 1649425"/>
              <a:gd name="connsiteX9" fmla="*/ 978650 w 1958811"/>
              <a:gd name="connsiteY9" fmla="*/ 1649281 h 1649425"/>
              <a:gd name="connsiteX10" fmla="*/ 814298 w 1958811"/>
              <a:gd name="connsiteY10" fmla="*/ 1179281 h 1649425"/>
              <a:gd name="connsiteX11" fmla="*/ 328709 w 1958811"/>
              <a:gd name="connsiteY11" fmla="*/ 1403397 h 1649425"/>
              <a:gd name="connsiteX12" fmla="*/ 493063 w 1958811"/>
              <a:gd name="connsiteY12" fmla="*/ 992516 h 1649425"/>
              <a:gd name="connsiteX13" fmla="*/ 3 w 1958811"/>
              <a:gd name="connsiteY13" fmla="*/ 824998 h 1649425"/>
              <a:gd name="connsiteX0" fmla="*/ 3 w 1958811"/>
              <a:gd name="connsiteY0" fmla="*/ 835454 h 1659881"/>
              <a:gd name="connsiteX1" fmla="*/ 485592 w 1958811"/>
              <a:gd name="connsiteY1" fmla="*/ 674266 h 1659881"/>
              <a:gd name="connsiteX2" fmla="*/ 351120 w 1958811"/>
              <a:gd name="connsiteY2" fmla="*/ 263383 h 1659881"/>
              <a:gd name="connsiteX3" fmla="*/ 814298 w 1958811"/>
              <a:gd name="connsiteY3" fmla="*/ 494972 h 1659881"/>
              <a:gd name="connsiteX4" fmla="*/ 978650 w 1958811"/>
              <a:gd name="connsiteY4" fmla="*/ 11171 h 1659881"/>
              <a:gd name="connsiteX5" fmla="*/ 1643532 w 1958811"/>
              <a:gd name="connsiteY5" fmla="*/ 211090 h 1659881"/>
              <a:gd name="connsiteX6" fmla="*/ 1957297 w 1958811"/>
              <a:gd name="connsiteY6" fmla="*/ 835454 h 1659881"/>
              <a:gd name="connsiteX7" fmla="*/ 1471709 w 1958811"/>
              <a:gd name="connsiteY7" fmla="*/ 1002971 h 1659881"/>
              <a:gd name="connsiteX8" fmla="*/ 1606179 w 1958811"/>
              <a:gd name="connsiteY8" fmla="*/ 1428795 h 1659881"/>
              <a:gd name="connsiteX9" fmla="*/ 1172886 w 1958811"/>
              <a:gd name="connsiteY9" fmla="*/ 1242031 h 1659881"/>
              <a:gd name="connsiteX10" fmla="*/ 978650 w 1958811"/>
              <a:gd name="connsiteY10" fmla="*/ 1659737 h 1659881"/>
              <a:gd name="connsiteX11" fmla="*/ 814298 w 1958811"/>
              <a:gd name="connsiteY11" fmla="*/ 1189737 h 1659881"/>
              <a:gd name="connsiteX12" fmla="*/ 328709 w 1958811"/>
              <a:gd name="connsiteY12" fmla="*/ 1413853 h 1659881"/>
              <a:gd name="connsiteX13" fmla="*/ 493063 w 1958811"/>
              <a:gd name="connsiteY13" fmla="*/ 1002972 h 1659881"/>
              <a:gd name="connsiteX14" fmla="*/ 3 w 1958811"/>
              <a:gd name="connsiteY14" fmla="*/ 835454 h 1659881"/>
              <a:gd name="connsiteX0" fmla="*/ 3 w 1958811"/>
              <a:gd name="connsiteY0" fmla="*/ 824327 h 1648754"/>
              <a:gd name="connsiteX1" fmla="*/ 485592 w 1958811"/>
              <a:gd name="connsiteY1" fmla="*/ 663139 h 1648754"/>
              <a:gd name="connsiteX2" fmla="*/ 351120 w 1958811"/>
              <a:gd name="connsiteY2" fmla="*/ 252256 h 1648754"/>
              <a:gd name="connsiteX3" fmla="*/ 814298 w 1958811"/>
              <a:gd name="connsiteY3" fmla="*/ 483845 h 1648754"/>
              <a:gd name="connsiteX4" fmla="*/ 978650 w 1958811"/>
              <a:gd name="connsiteY4" fmla="*/ 44 h 1648754"/>
              <a:gd name="connsiteX5" fmla="*/ 1180357 w 1958811"/>
              <a:gd name="connsiteY5" fmla="*/ 453963 h 1648754"/>
              <a:gd name="connsiteX6" fmla="*/ 1643532 w 1958811"/>
              <a:gd name="connsiteY6" fmla="*/ 199963 h 1648754"/>
              <a:gd name="connsiteX7" fmla="*/ 1957297 w 1958811"/>
              <a:gd name="connsiteY7" fmla="*/ 824327 h 1648754"/>
              <a:gd name="connsiteX8" fmla="*/ 1471709 w 1958811"/>
              <a:gd name="connsiteY8" fmla="*/ 991844 h 1648754"/>
              <a:gd name="connsiteX9" fmla="*/ 1606179 w 1958811"/>
              <a:gd name="connsiteY9" fmla="*/ 1417668 h 1648754"/>
              <a:gd name="connsiteX10" fmla="*/ 1172886 w 1958811"/>
              <a:gd name="connsiteY10" fmla="*/ 1230904 h 1648754"/>
              <a:gd name="connsiteX11" fmla="*/ 978650 w 1958811"/>
              <a:gd name="connsiteY11" fmla="*/ 1648610 h 1648754"/>
              <a:gd name="connsiteX12" fmla="*/ 814298 w 1958811"/>
              <a:gd name="connsiteY12" fmla="*/ 1178610 h 1648754"/>
              <a:gd name="connsiteX13" fmla="*/ 328709 w 1958811"/>
              <a:gd name="connsiteY13" fmla="*/ 1402726 h 1648754"/>
              <a:gd name="connsiteX14" fmla="*/ 493063 w 1958811"/>
              <a:gd name="connsiteY14" fmla="*/ 991845 h 1648754"/>
              <a:gd name="connsiteX15" fmla="*/ 3 w 1958811"/>
              <a:gd name="connsiteY15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43532 w 1962531"/>
              <a:gd name="connsiteY6" fmla="*/ 199963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43532 w 1962531"/>
              <a:gd name="connsiteY6" fmla="*/ 199963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43532 w 1962531"/>
              <a:gd name="connsiteY6" fmla="*/ 199963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36061 w 1962531"/>
              <a:gd name="connsiteY6" fmla="*/ 244787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36061 w 1962531"/>
              <a:gd name="connsiteY6" fmla="*/ 244787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36061 w 1962531"/>
              <a:gd name="connsiteY6" fmla="*/ 244787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36061 w 1962531"/>
              <a:gd name="connsiteY6" fmla="*/ 244787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28709 w 1957297"/>
              <a:gd name="connsiteY14" fmla="*/ 140272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28709 w 1957297"/>
              <a:gd name="connsiteY14" fmla="*/ 140272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28709 w 1957297"/>
              <a:gd name="connsiteY14" fmla="*/ 140272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73532 w 1957297"/>
              <a:gd name="connsiteY14" fmla="*/ 141019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73532 w 1957297"/>
              <a:gd name="connsiteY14" fmla="*/ 141019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73532 w 1957297"/>
              <a:gd name="connsiteY14" fmla="*/ 141019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73532 w 1957297"/>
              <a:gd name="connsiteY14" fmla="*/ 141019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13767 w 1919944"/>
              <a:gd name="connsiteY2" fmla="*/ 252256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13767 w 1919944"/>
              <a:gd name="connsiteY2" fmla="*/ 252256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13767 w 1919944"/>
              <a:gd name="connsiteY2" fmla="*/ 252256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51119 w 1919944"/>
              <a:gd name="connsiteY2" fmla="*/ 237315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51119 w 1919944"/>
              <a:gd name="connsiteY2" fmla="*/ 237315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890061"/>
              <a:gd name="connsiteY0" fmla="*/ 824327 h 1611416"/>
              <a:gd name="connsiteX1" fmla="*/ 448239 w 1890061"/>
              <a:gd name="connsiteY1" fmla="*/ 663139 h 1611416"/>
              <a:gd name="connsiteX2" fmla="*/ 351119 w 1890061"/>
              <a:gd name="connsiteY2" fmla="*/ 237315 h 1611416"/>
              <a:gd name="connsiteX3" fmla="*/ 776945 w 1890061"/>
              <a:gd name="connsiteY3" fmla="*/ 483845 h 1611416"/>
              <a:gd name="connsiteX4" fmla="*/ 941297 w 1890061"/>
              <a:gd name="connsiteY4" fmla="*/ 44 h 1611416"/>
              <a:gd name="connsiteX5" fmla="*/ 1143004 w 1890061"/>
              <a:gd name="connsiteY5" fmla="*/ 453963 h 1611416"/>
              <a:gd name="connsiteX6" fmla="*/ 1598708 w 1890061"/>
              <a:gd name="connsiteY6" fmla="*/ 244787 h 1611416"/>
              <a:gd name="connsiteX7" fmla="*/ 1456768 w 1890061"/>
              <a:gd name="connsiteY7" fmla="*/ 648197 h 1611416"/>
              <a:gd name="connsiteX8" fmla="*/ 1890061 w 1890061"/>
              <a:gd name="connsiteY8" fmla="*/ 824327 h 1611416"/>
              <a:gd name="connsiteX9" fmla="*/ 1434356 w 1890061"/>
              <a:gd name="connsiteY9" fmla="*/ 991844 h 1611416"/>
              <a:gd name="connsiteX10" fmla="*/ 1568826 w 1890061"/>
              <a:gd name="connsiteY10" fmla="*/ 1417668 h 1611416"/>
              <a:gd name="connsiteX11" fmla="*/ 1135533 w 1890061"/>
              <a:gd name="connsiteY11" fmla="*/ 1230904 h 1611416"/>
              <a:gd name="connsiteX12" fmla="*/ 926356 w 1890061"/>
              <a:gd name="connsiteY12" fmla="*/ 1611257 h 1611416"/>
              <a:gd name="connsiteX13" fmla="*/ 776945 w 1890061"/>
              <a:gd name="connsiteY13" fmla="*/ 1178610 h 1611416"/>
              <a:gd name="connsiteX14" fmla="*/ 336179 w 1890061"/>
              <a:gd name="connsiteY14" fmla="*/ 1410196 h 1611416"/>
              <a:gd name="connsiteX15" fmla="*/ 455710 w 1890061"/>
              <a:gd name="connsiteY15" fmla="*/ 991845 h 1611416"/>
              <a:gd name="connsiteX16" fmla="*/ 3 w 1890061"/>
              <a:gd name="connsiteY16" fmla="*/ 824327 h 1611416"/>
              <a:gd name="connsiteX0" fmla="*/ 3 w 1890061"/>
              <a:gd name="connsiteY0" fmla="*/ 824327 h 1611416"/>
              <a:gd name="connsiteX1" fmla="*/ 448239 w 1890061"/>
              <a:gd name="connsiteY1" fmla="*/ 663139 h 1611416"/>
              <a:gd name="connsiteX2" fmla="*/ 351119 w 1890061"/>
              <a:gd name="connsiteY2" fmla="*/ 237315 h 1611416"/>
              <a:gd name="connsiteX3" fmla="*/ 776945 w 1890061"/>
              <a:gd name="connsiteY3" fmla="*/ 483845 h 1611416"/>
              <a:gd name="connsiteX4" fmla="*/ 941297 w 1890061"/>
              <a:gd name="connsiteY4" fmla="*/ 44 h 1611416"/>
              <a:gd name="connsiteX5" fmla="*/ 1143004 w 1890061"/>
              <a:gd name="connsiteY5" fmla="*/ 453963 h 1611416"/>
              <a:gd name="connsiteX6" fmla="*/ 1598708 w 1890061"/>
              <a:gd name="connsiteY6" fmla="*/ 244787 h 1611416"/>
              <a:gd name="connsiteX7" fmla="*/ 1456768 w 1890061"/>
              <a:gd name="connsiteY7" fmla="*/ 648197 h 1611416"/>
              <a:gd name="connsiteX8" fmla="*/ 1890061 w 1890061"/>
              <a:gd name="connsiteY8" fmla="*/ 824327 h 1611416"/>
              <a:gd name="connsiteX9" fmla="*/ 1434356 w 1890061"/>
              <a:gd name="connsiteY9" fmla="*/ 991844 h 1611416"/>
              <a:gd name="connsiteX10" fmla="*/ 1568826 w 1890061"/>
              <a:gd name="connsiteY10" fmla="*/ 1417668 h 1611416"/>
              <a:gd name="connsiteX11" fmla="*/ 1135533 w 1890061"/>
              <a:gd name="connsiteY11" fmla="*/ 1230904 h 1611416"/>
              <a:gd name="connsiteX12" fmla="*/ 926356 w 1890061"/>
              <a:gd name="connsiteY12" fmla="*/ 1611257 h 1611416"/>
              <a:gd name="connsiteX13" fmla="*/ 776945 w 1890061"/>
              <a:gd name="connsiteY13" fmla="*/ 1178610 h 1611416"/>
              <a:gd name="connsiteX14" fmla="*/ 336179 w 1890061"/>
              <a:gd name="connsiteY14" fmla="*/ 1410196 h 1611416"/>
              <a:gd name="connsiteX15" fmla="*/ 455710 w 1890061"/>
              <a:gd name="connsiteY15" fmla="*/ 991845 h 1611416"/>
              <a:gd name="connsiteX16" fmla="*/ 3 w 1890061"/>
              <a:gd name="connsiteY16" fmla="*/ 824327 h 161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0061" h="1611416">
                <a:moveTo>
                  <a:pt x="3" y="824327"/>
                </a:moveTo>
                <a:cubicBezTo>
                  <a:pt x="-1242" y="523013"/>
                  <a:pt x="389720" y="758484"/>
                  <a:pt x="448239" y="663139"/>
                </a:cubicBezTo>
                <a:cubicBezTo>
                  <a:pt x="506758" y="567794"/>
                  <a:pt x="144433" y="415363"/>
                  <a:pt x="351119" y="237315"/>
                </a:cubicBezTo>
                <a:cubicBezTo>
                  <a:pt x="557805" y="59267"/>
                  <a:pt x="672357" y="525880"/>
                  <a:pt x="776945" y="483845"/>
                </a:cubicBezTo>
                <a:cubicBezTo>
                  <a:pt x="881533" y="441810"/>
                  <a:pt x="678581" y="5024"/>
                  <a:pt x="941297" y="44"/>
                </a:cubicBezTo>
                <a:cubicBezTo>
                  <a:pt x="1204013" y="-4936"/>
                  <a:pt x="1032190" y="420643"/>
                  <a:pt x="1143004" y="453963"/>
                </a:cubicBezTo>
                <a:cubicBezTo>
                  <a:pt x="1253818" y="487283"/>
                  <a:pt x="1378325" y="26895"/>
                  <a:pt x="1598708" y="244787"/>
                </a:cubicBezTo>
                <a:cubicBezTo>
                  <a:pt x="1819091" y="462679"/>
                  <a:pt x="1404474" y="544136"/>
                  <a:pt x="1456768" y="648197"/>
                </a:cubicBezTo>
                <a:cubicBezTo>
                  <a:pt x="1509062" y="752258"/>
                  <a:pt x="1890061" y="504337"/>
                  <a:pt x="1890061" y="824327"/>
                </a:cubicBezTo>
                <a:cubicBezTo>
                  <a:pt x="1890061" y="1144317"/>
                  <a:pt x="1492876" y="892954"/>
                  <a:pt x="1434356" y="991844"/>
                </a:cubicBezTo>
                <a:cubicBezTo>
                  <a:pt x="1375836" y="1090734"/>
                  <a:pt x="1750611" y="1204757"/>
                  <a:pt x="1568826" y="1417668"/>
                </a:cubicBezTo>
                <a:cubicBezTo>
                  <a:pt x="1387041" y="1630579"/>
                  <a:pt x="1240121" y="1192414"/>
                  <a:pt x="1135533" y="1230904"/>
                </a:cubicBezTo>
                <a:cubicBezTo>
                  <a:pt x="1030945" y="1269394"/>
                  <a:pt x="1217710" y="1619973"/>
                  <a:pt x="926356" y="1611257"/>
                </a:cubicBezTo>
                <a:cubicBezTo>
                  <a:pt x="635002" y="1602541"/>
                  <a:pt x="885268" y="1219591"/>
                  <a:pt x="776945" y="1178610"/>
                </a:cubicBezTo>
                <a:cubicBezTo>
                  <a:pt x="668622" y="1137629"/>
                  <a:pt x="514228" y="1594470"/>
                  <a:pt x="336179" y="1410196"/>
                </a:cubicBezTo>
                <a:cubicBezTo>
                  <a:pt x="158130" y="1225922"/>
                  <a:pt x="510494" y="1088245"/>
                  <a:pt x="455710" y="991845"/>
                </a:cubicBezTo>
                <a:cubicBezTo>
                  <a:pt x="400926" y="895445"/>
                  <a:pt x="1248" y="1125641"/>
                  <a:pt x="3" y="824327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808059" y="1455201"/>
            <a:ext cx="1769669" cy="2631798"/>
            <a:chOff x="4808059" y="1455201"/>
            <a:chExt cx="1769669" cy="2631798"/>
          </a:xfrm>
        </p:grpSpPr>
        <p:sp>
          <p:nvSpPr>
            <p:cNvPr id="5" name="Oval 4"/>
            <p:cNvSpPr/>
            <p:nvPr/>
          </p:nvSpPr>
          <p:spPr>
            <a:xfrm>
              <a:off x="5494017" y="1994839"/>
              <a:ext cx="393091" cy="39309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7"/>
            <p:cNvGrpSpPr/>
            <p:nvPr/>
          </p:nvGrpSpPr>
          <p:grpSpPr>
            <a:xfrm>
              <a:off x="4808059" y="1455201"/>
              <a:ext cx="1769669" cy="1464869"/>
              <a:chOff x="548131" y="3676332"/>
              <a:chExt cx="1769669" cy="1464869"/>
            </a:xfrm>
          </p:grpSpPr>
          <p:cxnSp>
            <p:nvCxnSpPr>
              <p:cNvPr id="19" name="Straight Connector 18"/>
              <p:cNvCxnSpPr>
                <a:stCxn id="31" idx="5"/>
                <a:endCxn id="27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27" idx="7"/>
                <a:endCxn id="35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28" idx="4"/>
                <a:endCxn id="27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27" idx="6"/>
                <a:endCxn id="34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30" idx="6"/>
                <a:endCxn id="27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27" idx="4"/>
                <a:endCxn id="29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7" idx="3"/>
                <a:endCxn id="32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27" idx="5"/>
                <a:endCxn id="33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4819409" y="3163669"/>
              <a:ext cx="17493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Touches a large</a:t>
              </a:r>
            </a:p>
            <a:p>
              <a:pPr algn="ctr"/>
              <a:r>
                <a:rPr lang="en-US" dirty="0" smtClean="0"/>
                <a:t>fraction of graph</a:t>
              </a:r>
            </a:p>
            <a:p>
              <a:pPr algn="ctr"/>
              <a:r>
                <a:rPr lang="en-US" dirty="0" smtClean="0"/>
                <a:t>(GraphLab)</a:t>
              </a:r>
              <a:endParaRPr lang="en-US" dirty="0"/>
            </a:p>
          </p:txBody>
        </p:sp>
      </p:grpSp>
      <p:sp>
        <p:nvSpPr>
          <p:cNvPr id="107" name="Arc 106"/>
          <p:cNvSpPr/>
          <p:nvPr/>
        </p:nvSpPr>
        <p:spPr bwMode="auto">
          <a:xfrm rot="1731385">
            <a:off x="429945" y="1351018"/>
            <a:ext cx="1752600" cy="1693287"/>
          </a:xfrm>
          <a:prstGeom prst="arc">
            <a:avLst>
              <a:gd name="adj1" fmla="val 14916020"/>
              <a:gd name="adj2" fmla="val 9925469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0931" y="1600200"/>
            <a:ext cx="2108269" cy="2209800"/>
            <a:chOff x="300931" y="1600200"/>
            <a:chExt cx="2108269" cy="2209800"/>
          </a:xfrm>
        </p:grpSpPr>
        <p:grpSp>
          <p:nvGrpSpPr>
            <p:cNvPr id="36" name="Group 54"/>
            <p:cNvGrpSpPr/>
            <p:nvPr/>
          </p:nvGrpSpPr>
          <p:grpSpPr>
            <a:xfrm>
              <a:off x="582346" y="1600200"/>
              <a:ext cx="1447800" cy="1198437"/>
              <a:chOff x="548131" y="3676332"/>
              <a:chExt cx="1769669" cy="1464869"/>
            </a:xfrm>
          </p:grpSpPr>
          <p:cxnSp>
            <p:nvCxnSpPr>
              <p:cNvPr id="56" name="Straight Connector 55"/>
              <p:cNvCxnSpPr>
                <a:stCxn id="68" idx="5"/>
                <a:endCxn id="64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64" idx="7"/>
                <a:endCxn id="72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65" idx="4"/>
                <a:endCxn id="64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64" idx="6"/>
                <a:endCxn id="71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67" idx="6"/>
                <a:endCxn id="64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64" idx="4"/>
                <a:endCxn id="66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64" idx="3"/>
                <a:endCxn id="69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4" idx="5"/>
                <a:endCxn id="70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300931" y="3163669"/>
              <a:ext cx="2108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Sequentially process</a:t>
              </a:r>
              <a:br>
                <a:rPr lang="en-US" dirty="0" smtClean="0"/>
              </a:br>
              <a:r>
                <a:rPr lang="en-US" dirty="0" smtClean="0"/>
                <a:t>edges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95043" y="1447800"/>
            <a:ext cx="1769669" cy="2639199"/>
            <a:chOff x="2695043" y="1447800"/>
            <a:chExt cx="1769669" cy="2639199"/>
          </a:xfrm>
        </p:grpSpPr>
        <p:sp>
          <p:nvSpPr>
            <p:cNvPr id="50" name="Oval 49"/>
            <p:cNvSpPr/>
            <p:nvPr/>
          </p:nvSpPr>
          <p:spPr>
            <a:xfrm>
              <a:off x="3381001" y="1987438"/>
              <a:ext cx="393091" cy="39309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695043" y="1447800"/>
              <a:ext cx="1769669" cy="2639199"/>
              <a:chOff x="2695043" y="1447800"/>
              <a:chExt cx="1769669" cy="2639199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2924470" y="3163669"/>
                <a:ext cx="131318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Sends many</a:t>
                </a:r>
              </a:p>
              <a:p>
                <a:pPr algn="ctr"/>
                <a:r>
                  <a:rPr lang="en-US" dirty="0" smtClean="0"/>
                  <a:t>messages</a:t>
                </a:r>
              </a:p>
              <a:p>
                <a:pPr algn="ctr"/>
                <a:r>
                  <a:rPr lang="en-US" dirty="0" smtClean="0"/>
                  <a:t>(</a:t>
                </a:r>
                <a:r>
                  <a:rPr lang="en-US" dirty="0" err="1" smtClean="0"/>
                  <a:t>Pregel</a:t>
                </a:r>
                <a:r>
                  <a:rPr lang="en-US" dirty="0" smtClean="0"/>
                  <a:t>)</a:t>
                </a:r>
              </a:p>
            </p:txBody>
          </p:sp>
          <p:grpSp>
            <p:nvGrpSpPr>
              <p:cNvPr id="51" name="Group 17"/>
              <p:cNvGrpSpPr/>
              <p:nvPr/>
            </p:nvGrpSpPr>
            <p:grpSpPr>
              <a:xfrm>
                <a:off x="2695043" y="1447800"/>
                <a:ext cx="1769669" cy="1464869"/>
                <a:chOff x="548131" y="3676332"/>
                <a:chExt cx="1769669" cy="1464869"/>
              </a:xfrm>
            </p:grpSpPr>
            <p:cxnSp>
              <p:nvCxnSpPr>
                <p:cNvPr id="53" name="Straight Connector 52"/>
                <p:cNvCxnSpPr>
                  <a:stCxn id="82" idx="5"/>
                  <a:endCxn id="78" idx="1"/>
                </p:cNvCxnSpPr>
                <p:nvPr/>
              </p:nvCxnSpPr>
              <p:spPr>
                <a:xfrm>
                  <a:off x="1031885" y="4054023"/>
                  <a:ext cx="322717" cy="28640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>
                  <a:stCxn id="78" idx="7"/>
                  <a:endCxn id="86" idx="3"/>
                </p:cNvCxnSpPr>
                <p:nvPr/>
              </p:nvCxnSpPr>
              <p:spPr>
                <a:xfrm flipV="1">
                  <a:off x="1511329" y="4054023"/>
                  <a:ext cx="360177" cy="28640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stCxn id="79" idx="4"/>
                  <a:endCxn id="78" idx="0"/>
                </p:cNvCxnSpPr>
                <p:nvPr/>
              </p:nvCxnSpPr>
              <p:spPr>
                <a:xfrm flipH="1">
                  <a:off x="1432966" y="3897977"/>
                  <a:ext cx="1332" cy="40999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>
                  <a:stCxn id="78" idx="6"/>
                  <a:endCxn id="85" idx="2"/>
                </p:cNvCxnSpPr>
                <p:nvPr/>
              </p:nvCxnSpPr>
              <p:spPr>
                <a:xfrm>
                  <a:off x="1543788" y="4418793"/>
                  <a:ext cx="55236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>
                  <a:stCxn id="81" idx="6"/>
                  <a:endCxn id="78" idx="2"/>
                </p:cNvCxnSpPr>
                <p:nvPr/>
              </p:nvCxnSpPr>
              <p:spPr>
                <a:xfrm>
                  <a:off x="769776" y="4418793"/>
                  <a:ext cx="55236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78" idx="4"/>
                  <a:endCxn id="80" idx="0"/>
                </p:cNvCxnSpPr>
                <p:nvPr/>
              </p:nvCxnSpPr>
              <p:spPr>
                <a:xfrm>
                  <a:off x="1432966" y="4529615"/>
                  <a:ext cx="1332" cy="38994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78" idx="3"/>
                  <a:endCxn id="83" idx="7"/>
                </p:cNvCxnSpPr>
                <p:nvPr/>
              </p:nvCxnSpPr>
              <p:spPr>
                <a:xfrm flipH="1">
                  <a:off x="1031885" y="4497156"/>
                  <a:ext cx="322717" cy="28642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78" idx="5"/>
                  <a:endCxn id="84" idx="1"/>
                </p:cNvCxnSpPr>
                <p:nvPr/>
              </p:nvCxnSpPr>
              <p:spPr>
                <a:xfrm>
                  <a:off x="1511329" y="4497156"/>
                  <a:ext cx="360177" cy="31316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Oval 77"/>
                <p:cNvSpPr/>
                <p:nvPr/>
              </p:nvSpPr>
              <p:spPr>
                <a:xfrm>
                  <a:off x="1322143" y="430797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323475" y="3676332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1323475" y="4919556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48131" y="430797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842699" y="3864837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842699" y="4751124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1839047" y="477786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2096155" y="430797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1839047" y="3864837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" name="Group 8"/>
          <p:cNvGrpSpPr/>
          <p:nvPr/>
        </p:nvGrpSpPr>
        <p:grpSpPr>
          <a:xfrm>
            <a:off x="2937065" y="1608563"/>
            <a:ext cx="1304544" cy="1143001"/>
            <a:chOff x="2937065" y="1608563"/>
            <a:chExt cx="1304544" cy="1143001"/>
          </a:xfrm>
        </p:grpSpPr>
        <p:grpSp>
          <p:nvGrpSpPr>
            <p:cNvPr id="90" name="Group 52"/>
            <p:cNvGrpSpPr/>
            <p:nvPr/>
          </p:nvGrpSpPr>
          <p:grpSpPr>
            <a:xfrm>
              <a:off x="3860609" y="2065763"/>
              <a:ext cx="381000" cy="86591"/>
              <a:chOff x="838200" y="4800600"/>
              <a:chExt cx="838200" cy="190500"/>
            </a:xfrm>
          </p:grpSpPr>
          <p:cxnSp>
            <p:nvCxnSpPr>
              <p:cNvPr id="102" name="Straight Arrow Connector 101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3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104" name="Rectangle 103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06" name="Isosceles Triangle 105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109" name="Group 52"/>
            <p:cNvGrpSpPr/>
            <p:nvPr/>
          </p:nvGrpSpPr>
          <p:grpSpPr>
            <a:xfrm rot="19293823">
              <a:off x="3646375" y="1793805"/>
              <a:ext cx="381000" cy="86591"/>
              <a:chOff x="838200" y="4800600"/>
              <a:chExt cx="838200" cy="190500"/>
            </a:xfrm>
          </p:grpSpPr>
          <p:cxnSp>
            <p:nvCxnSpPr>
              <p:cNvPr id="110" name="Straight Arrow Connector 109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1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112" name="Rectangle 111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13" name="Isosceles Triangle 112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114" name="Group 52"/>
            <p:cNvGrpSpPr/>
            <p:nvPr/>
          </p:nvGrpSpPr>
          <p:grpSpPr>
            <a:xfrm rot="16200000">
              <a:off x="3256205" y="1755767"/>
              <a:ext cx="381000" cy="86591"/>
              <a:chOff x="838200" y="4800600"/>
              <a:chExt cx="838200" cy="190500"/>
            </a:xfrm>
          </p:grpSpPr>
          <p:cxnSp>
            <p:nvCxnSpPr>
              <p:cNvPr id="115" name="Straight Arrow Connector 114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6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117" name="Rectangle 116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18" name="Isosceles Triangle 117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119" name="Group 52"/>
            <p:cNvGrpSpPr/>
            <p:nvPr/>
          </p:nvGrpSpPr>
          <p:grpSpPr>
            <a:xfrm rot="13119278" flipV="1">
              <a:off x="2997228" y="1959185"/>
              <a:ext cx="381000" cy="86591"/>
              <a:chOff x="838200" y="4800600"/>
              <a:chExt cx="838200" cy="190500"/>
            </a:xfrm>
          </p:grpSpPr>
          <p:cxnSp>
            <p:nvCxnSpPr>
              <p:cNvPr id="120" name="Straight Arrow Connector 119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1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122" name="Rectangle 121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23" name="Isosceles Triangle 122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124" name="Group 52"/>
            <p:cNvGrpSpPr/>
            <p:nvPr/>
          </p:nvGrpSpPr>
          <p:grpSpPr>
            <a:xfrm rot="10800000" flipV="1">
              <a:off x="2937065" y="2265102"/>
              <a:ext cx="381000" cy="86591"/>
              <a:chOff x="838200" y="4800600"/>
              <a:chExt cx="838200" cy="190500"/>
            </a:xfrm>
          </p:grpSpPr>
          <p:cxnSp>
            <p:nvCxnSpPr>
              <p:cNvPr id="125" name="Straight Arrow Connector 124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6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127" name="Rectangle 126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28" name="Isosceles Triangle 127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129" name="Group 52"/>
            <p:cNvGrpSpPr/>
            <p:nvPr/>
          </p:nvGrpSpPr>
          <p:grpSpPr>
            <a:xfrm rot="8446622" flipV="1">
              <a:off x="3190352" y="2477724"/>
              <a:ext cx="381000" cy="86591"/>
              <a:chOff x="838200" y="4800600"/>
              <a:chExt cx="838200" cy="190500"/>
            </a:xfrm>
          </p:grpSpPr>
          <p:cxnSp>
            <p:nvCxnSpPr>
              <p:cNvPr id="130" name="Straight Arrow Connector 129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1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132" name="Rectangle 131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33" name="Isosceles Triangle 132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134" name="Group 52"/>
            <p:cNvGrpSpPr/>
            <p:nvPr/>
          </p:nvGrpSpPr>
          <p:grpSpPr>
            <a:xfrm rot="5400000" flipV="1">
              <a:off x="3484805" y="2517768"/>
              <a:ext cx="381000" cy="86591"/>
              <a:chOff x="838200" y="4800600"/>
              <a:chExt cx="838200" cy="190500"/>
            </a:xfrm>
          </p:grpSpPr>
          <p:cxnSp>
            <p:nvCxnSpPr>
              <p:cNvPr id="135" name="Straight Arrow Connector 134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6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137" name="Rectangle 136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38" name="Isosceles Triangle 137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144" name="Group 52"/>
            <p:cNvGrpSpPr/>
            <p:nvPr/>
          </p:nvGrpSpPr>
          <p:grpSpPr>
            <a:xfrm rot="2700000">
              <a:off x="3759226" y="2340186"/>
              <a:ext cx="381000" cy="86591"/>
              <a:chOff x="838200" y="4800600"/>
              <a:chExt cx="838200" cy="190500"/>
            </a:xfrm>
          </p:grpSpPr>
          <p:cxnSp>
            <p:nvCxnSpPr>
              <p:cNvPr id="145" name="Straight Arrow Connector 144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46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147" name="Rectangle 146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48" name="Isosceles Triangle 147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</p:grpSp>
      <p:grpSp>
        <p:nvGrpSpPr>
          <p:cNvPr id="180" name="Group 179"/>
          <p:cNvGrpSpPr/>
          <p:nvPr/>
        </p:nvGrpSpPr>
        <p:grpSpPr>
          <a:xfrm>
            <a:off x="6934200" y="1455201"/>
            <a:ext cx="1934184" cy="2631798"/>
            <a:chOff x="505967" y="1836201"/>
            <a:chExt cx="1934184" cy="2631798"/>
          </a:xfrm>
        </p:grpSpPr>
        <p:grpSp>
          <p:nvGrpSpPr>
            <p:cNvPr id="153" name="Group 17"/>
            <p:cNvGrpSpPr/>
            <p:nvPr/>
          </p:nvGrpSpPr>
          <p:grpSpPr>
            <a:xfrm>
              <a:off x="587034" y="1836201"/>
              <a:ext cx="1769669" cy="1464869"/>
              <a:chOff x="548131" y="3676332"/>
              <a:chExt cx="1769669" cy="1464869"/>
            </a:xfrm>
          </p:grpSpPr>
          <p:cxnSp>
            <p:nvCxnSpPr>
              <p:cNvPr id="155" name="Straight Connector 154"/>
              <p:cNvCxnSpPr>
                <a:stCxn id="167" idx="5"/>
                <a:endCxn id="163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63" idx="7"/>
                <a:endCxn id="171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stCxn id="164" idx="4"/>
                <a:endCxn id="163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stCxn id="163" idx="6"/>
                <a:endCxn id="170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66" idx="6"/>
                <a:endCxn id="163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stCxn id="163" idx="4"/>
                <a:endCxn id="165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>
                <a:stCxn id="163" idx="3"/>
                <a:endCxn id="168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163" idx="5"/>
                <a:endCxn id="169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3" name="Oval 162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>
              <a:off x="505967" y="3544669"/>
              <a:ext cx="19341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Edge meta-data</a:t>
              </a:r>
              <a:br>
                <a:rPr lang="en-US" dirty="0" smtClean="0"/>
              </a:br>
              <a:r>
                <a:rPr lang="en-US" dirty="0" smtClean="0"/>
                <a:t>too large for single</a:t>
              </a:r>
              <a:br>
                <a:rPr lang="en-US" dirty="0" smtClean="0"/>
              </a:br>
              <a:r>
                <a:rPr lang="en-US" dirty="0" smtClean="0"/>
                <a:t>machine</a:t>
              </a:r>
            </a:p>
          </p:txBody>
        </p:sp>
      </p:grpSp>
      <p:sp>
        <p:nvSpPr>
          <p:cNvPr id="229" name="TextBox 228"/>
          <p:cNvSpPr txBox="1"/>
          <p:nvPr/>
        </p:nvSpPr>
        <p:spPr>
          <a:xfrm>
            <a:off x="4983502" y="5867400"/>
            <a:ext cx="2745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Synchronous Execution</a:t>
            </a:r>
            <a:br>
              <a:rPr lang="en-US" dirty="0" smtClean="0"/>
            </a:br>
            <a:r>
              <a:rPr lang="en-US" dirty="0" smtClean="0"/>
              <a:t>prone to stragglers (</a:t>
            </a:r>
            <a:r>
              <a:rPr lang="en-US" dirty="0" err="1" smtClean="0"/>
              <a:t>Pregel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72000" y="4572000"/>
            <a:ext cx="463869" cy="1219200"/>
            <a:chOff x="4572000" y="4572000"/>
            <a:chExt cx="463869" cy="1219200"/>
          </a:xfrm>
        </p:grpSpPr>
        <p:grpSp>
          <p:nvGrpSpPr>
            <p:cNvPr id="275" name="Group 274"/>
            <p:cNvGrpSpPr/>
            <p:nvPr/>
          </p:nvGrpSpPr>
          <p:grpSpPr>
            <a:xfrm>
              <a:off x="4572000" y="5407226"/>
              <a:ext cx="463869" cy="383974"/>
              <a:chOff x="5791200" y="5181600"/>
              <a:chExt cx="463869" cy="383974"/>
            </a:xfrm>
          </p:grpSpPr>
          <p:cxnSp>
            <p:nvCxnSpPr>
              <p:cNvPr id="255" name="Straight Connector 254"/>
              <p:cNvCxnSpPr>
                <a:stCxn id="267" idx="5"/>
                <a:endCxn id="263" idx="1"/>
              </p:cNvCxnSpPr>
              <p:nvPr/>
            </p:nvCxnSpPr>
            <p:spPr>
              <a:xfrm>
                <a:off x="5918003" y="5280601"/>
                <a:ext cx="84591" cy="75073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>
                <a:stCxn id="263" idx="7"/>
                <a:endCxn id="271" idx="3"/>
              </p:cNvCxnSpPr>
              <p:nvPr/>
            </p:nvCxnSpPr>
            <p:spPr>
              <a:xfrm flipV="1">
                <a:off x="6043675" y="5280601"/>
                <a:ext cx="94410" cy="75073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>
                <a:stCxn id="264" idx="4"/>
                <a:endCxn id="263" idx="0"/>
              </p:cNvCxnSpPr>
              <p:nvPr/>
            </p:nvCxnSpPr>
            <p:spPr>
              <a:xfrm flipH="1">
                <a:off x="6023135" y="5239698"/>
                <a:ext cx="349" cy="107468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>
                <a:stCxn id="263" idx="6"/>
                <a:endCxn id="270" idx="2"/>
              </p:cNvCxnSpPr>
              <p:nvPr/>
            </p:nvCxnSpPr>
            <p:spPr>
              <a:xfrm>
                <a:off x="6052184" y="5376215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>
                <a:stCxn id="266" idx="6"/>
                <a:endCxn id="263" idx="2"/>
              </p:cNvCxnSpPr>
              <p:nvPr/>
            </p:nvCxnSpPr>
            <p:spPr>
              <a:xfrm>
                <a:off x="5849298" y="5376215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>
                <a:stCxn id="263" idx="4"/>
                <a:endCxn id="265" idx="0"/>
              </p:cNvCxnSpPr>
              <p:nvPr/>
            </p:nvCxnSpPr>
            <p:spPr>
              <a:xfrm>
                <a:off x="6023135" y="5405264"/>
                <a:ext cx="349" cy="102212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>
                <a:stCxn id="263" idx="3"/>
                <a:endCxn id="268" idx="7"/>
              </p:cNvCxnSpPr>
              <p:nvPr/>
            </p:nvCxnSpPr>
            <p:spPr>
              <a:xfrm flipH="1">
                <a:off x="5918003" y="5396756"/>
                <a:ext cx="84591" cy="75079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>
                <a:stCxn id="263" idx="5"/>
                <a:endCxn id="269" idx="1"/>
              </p:cNvCxnSpPr>
              <p:nvPr/>
            </p:nvCxnSpPr>
            <p:spPr>
              <a:xfrm>
                <a:off x="6043675" y="5396756"/>
                <a:ext cx="94410" cy="82087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3" name="Oval 262"/>
              <p:cNvSpPr/>
              <p:nvPr/>
            </p:nvSpPr>
            <p:spPr>
              <a:xfrm>
                <a:off x="5994085" y="5347166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5994435" y="51816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5994435" y="5507476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5791200" y="5347166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5868413" y="5231011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5868413" y="5463326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6129577" y="5470334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6196971" y="5347166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6129577" y="5231011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6" name="Group 275"/>
            <p:cNvGrpSpPr/>
            <p:nvPr/>
          </p:nvGrpSpPr>
          <p:grpSpPr>
            <a:xfrm>
              <a:off x="4648200" y="4983480"/>
              <a:ext cx="260984" cy="58098"/>
              <a:chOff x="5911216" y="4953000"/>
              <a:chExt cx="260984" cy="58098"/>
            </a:xfrm>
          </p:grpSpPr>
          <p:cxnSp>
            <p:nvCxnSpPr>
              <p:cNvPr id="272" name="Straight Connector 271"/>
              <p:cNvCxnSpPr>
                <a:stCxn id="273" idx="6"/>
                <a:endCxn id="274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3" name="Oval 272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/>
            <p:cNvGrpSpPr/>
            <p:nvPr/>
          </p:nvGrpSpPr>
          <p:grpSpPr>
            <a:xfrm>
              <a:off x="4648200" y="4846320"/>
              <a:ext cx="260984" cy="58098"/>
              <a:chOff x="5911216" y="4953000"/>
              <a:chExt cx="260984" cy="58098"/>
            </a:xfrm>
          </p:grpSpPr>
          <p:cxnSp>
            <p:nvCxnSpPr>
              <p:cNvPr id="278" name="Straight Connector 277"/>
              <p:cNvCxnSpPr>
                <a:stCxn id="279" idx="6"/>
                <a:endCxn id="280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9" name="Oval 278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1" name="Group 280"/>
            <p:cNvGrpSpPr/>
            <p:nvPr/>
          </p:nvGrpSpPr>
          <p:grpSpPr>
            <a:xfrm>
              <a:off x="4648200" y="4709160"/>
              <a:ext cx="260984" cy="58098"/>
              <a:chOff x="5911216" y="4953000"/>
              <a:chExt cx="260984" cy="58098"/>
            </a:xfrm>
          </p:grpSpPr>
          <p:cxnSp>
            <p:nvCxnSpPr>
              <p:cNvPr id="282" name="Straight Connector 281"/>
              <p:cNvCxnSpPr>
                <a:stCxn id="283" idx="6"/>
                <a:endCxn id="284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3" name="Oval 282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>
              <a:off x="4648200" y="4572000"/>
              <a:ext cx="260984" cy="58098"/>
              <a:chOff x="5911216" y="4953000"/>
              <a:chExt cx="260984" cy="58098"/>
            </a:xfrm>
          </p:grpSpPr>
          <p:cxnSp>
            <p:nvCxnSpPr>
              <p:cNvPr id="286" name="Straight Connector 285"/>
              <p:cNvCxnSpPr>
                <a:stCxn id="287" idx="6"/>
                <a:endCxn id="288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7" name="Oval 286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9" name="Group 288"/>
            <p:cNvGrpSpPr/>
            <p:nvPr/>
          </p:nvGrpSpPr>
          <p:grpSpPr>
            <a:xfrm>
              <a:off x="4648200" y="5120640"/>
              <a:ext cx="260984" cy="58098"/>
              <a:chOff x="5911216" y="4953000"/>
              <a:chExt cx="260984" cy="58098"/>
            </a:xfrm>
          </p:grpSpPr>
          <p:cxnSp>
            <p:nvCxnSpPr>
              <p:cNvPr id="290" name="Straight Connector 289"/>
              <p:cNvCxnSpPr>
                <a:stCxn id="291" idx="6"/>
                <a:endCxn id="292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1" name="Oval 290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4648200" y="5257800"/>
              <a:ext cx="260984" cy="58098"/>
              <a:chOff x="5911216" y="4953000"/>
              <a:chExt cx="260984" cy="58098"/>
            </a:xfrm>
          </p:grpSpPr>
          <p:cxnSp>
            <p:nvCxnSpPr>
              <p:cNvPr id="294" name="Straight Connector 293"/>
              <p:cNvCxnSpPr>
                <a:stCxn id="295" idx="6"/>
                <a:endCxn id="296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5" name="Oval 294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6477000" y="4572000"/>
            <a:ext cx="463869" cy="1219200"/>
            <a:chOff x="6477000" y="4572000"/>
            <a:chExt cx="463869" cy="1219200"/>
          </a:xfrm>
        </p:grpSpPr>
        <p:grpSp>
          <p:nvGrpSpPr>
            <p:cNvPr id="304" name="Group 303"/>
            <p:cNvGrpSpPr/>
            <p:nvPr/>
          </p:nvGrpSpPr>
          <p:grpSpPr>
            <a:xfrm>
              <a:off x="6477000" y="5407226"/>
              <a:ext cx="463869" cy="383974"/>
              <a:chOff x="5791200" y="5181600"/>
              <a:chExt cx="463869" cy="383974"/>
            </a:xfrm>
          </p:grpSpPr>
          <p:cxnSp>
            <p:nvCxnSpPr>
              <p:cNvPr id="305" name="Straight Connector 304"/>
              <p:cNvCxnSpPr>
                <a:stCxn id="317" idx="5"/>
                <a:endCxn id="313" idx="1"/>
              </p:cNvCxnSpPr>
              <p:nvPr/>
            </p:nvCxnSpPr>
            <p:spPr>
              <a:xfrm>
                <a:off x="5918003" y="5280601"/>
                <a:ext cx="84591" cy="75073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>
                <a:stCxn id="313" idx="7"/>
                <a:endCxn id="321" idx="3"/>
              </p:cNvCxnSpPr>
              <p:nvPr/>
            </p:nvCxnSpPr>
            <p:spPr>
              <a:xfrm flipV="1">
                <a:off x="6043675" y="5280601"/>
                <a:ext cx="94410" cy="75073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>
                <a:stCxn id="314" idx="4"/>
                <a:endCxn id="313" idx="0"/>
              </p:cNvCxnSpPr>
              <p:nvPr/>
            </p:nvCxnSpPr>
            <p:spPr>
              <a:xfrm flipH="1">
                <a:off x="6023135" y="5239698"/>
                <a:ext cx="349" cy="107468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>
                <a:stCxn id="313" idx="6"/>
                <a:endCxn id="320" idx="2"/>
              </p:cNvCxnSpPr>
              <p:nvPr/>
            </p:nvCxnSpPr>
            <p:spPr>
              <a:xfrm>
                <a:off x="6052184" y="5376215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>
                <a:stCxn id="316" idx="6"/>
                <a:endCxn id="313" idx="2"/>
              </p:cNvCxnSpPr>
              <p:nvPr/>
            </p:nvCxnSpPr>
            <p:spPr>
              <a:xfrm>
                <a:off x="5849298" y="5376215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>
                <a:stCxn id="313" idx="4"/>
                <a:endCxn id="315" idx="0"/>
              </p:cNvCxnSpPr>
              <p:nvPr/>
            </p:nvCxnSpPr>
            <p:spPr>
              <a:xfrm>
                <a:off x="6023135" y="5405264"/>
                <a:ext cx="349" cy="102212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>
                <a:stCxn id="313" idx="3"/>
                <a:endCxn id="318" idx="7"/>
              </p:cNvCxnSpPr>
              <p:nvPr/>
            </p:nvCxnSpPr>
            <p:spPr>
              <a:xfrm flipH="1">
                <a:off x="5918003" y="5396756"/>
                <a:ext cx="84591" cy="75079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>
                <a:stCxn id="313" idx="5"/>
                <a:endCxn id="319" idx="1"/>
              </p:cNvCxnSpPr>
              <p:nvPr/>
            </p:nvCxnSpPr>
            <p:spPr>
              <a:xfrm>
                <a:off x="6043675" y="5396756"/>
                <a:ext cx="94410" cy="82087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3" name="Oval 312"/>
              <p:cNvSpPr/>
              <p:nvPr/>
            </p:nvSpPr>
            <p:spPr>
              <a:xfrm>
                <a:off x="5994085" y="5347166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5994435" y="51816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5994435" y="5507476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5791200" y="5347166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5868413" y="5231011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5868413" y="5463326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6129577" y="5470334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6196971" y="5347166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/>
              <p:cNvSpPr/>
              <p:nvPr/>
            </p:nvSpPr>
            <p:spPr>
              <a:xfrm>
                <a:off x="6129577" y="5231011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2" name="Group 321"/>
            <p:cNvGrpSpPr/>
            <p:nvPr/>
          </p:nvGrpSpPr>
          <p:grpSpPr>
            <a:xfrm>
              <a:off x="6553200" y="4983480"/>
              <a:ext cx="260984" cy="58098"/>
              <a:chOff x="5911216" y="4953000"/>
              <a:chExt cx="260984" cy="58098"/>
            </a:xfrm>
          </p:grpSpPr>
          <p:cxnSp>
            <p:nvCxnSpPr>
              <p:cNvPr id="323" name="Straight Connector 322"/>
              <p:cNvCxnSpPr>
                <a:stCxn id="324" idx="6"/>
                <a:endCxn id="325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4" name="Oval 323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6" name="Group 325"/>
            <p:cNvGrpSpPr/>
            <p:nvPr/>
          </p:nvGrpSpPr>
          <p:grpSpPr>
            <a:xfrm>
              <a:off x="6553200" y="4846320"/>
              <a:ext cx="260984" cy="58098"/>
              <a:chOff x="5911216" y="4953000"/>
              <a:chExt cx="260984" cy="58098"/>
            </a:xfrm>
          </p:grpSpPr>
          <p:cxnSp>
            <p:nvCxnSpPr>
              <p:cNvPr id="327" name="Straight Connector 326"/>
              <p:cNvCxnSpPr>
                <a:stCxn id="328" idx="6"/>
                <a:endCxn id="329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8" name="Oval 327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" name="Group 329"/>
            <p:cNvGrpSpPr/>
            <p:nvPr/>
          </p:nvGrpSpPr>
          <p:grpSpPr>
            <a:xfrm>
              <a:off x="6553200" y="4709160"/>
              <a:ext cx="260984" cy="58098"/>
              <a:chOff x="5911216" y="4953000"/>
              <a:chExt cx="260984" cy="58098"/>
            </a:xfrm>
          </p:grpSpPr>
          <p:cxnSp>
            <p:nvCxnSpPr>
              <p:cNvPr id="331" name="Straight Connector 330"/>
              <p:cNvCxnSpPr>
                <a:stCxn id="332" idx="6"/>
                <a:endCxn id="333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2" name="Oval 331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4" name="Group 333"/>
            <p:cNvGrpSpPr/>
            <p:nvPr/>
          </p:nvGrpSpPr>
          <p:grpSpPr>
            <a:xfrm>
              <a:off x="6553200" y="4572000"/>
              <a:ext cx="260984" cy="58098"/>
              <a:chOff x="5911216" y="4953000"/>
              <a:chExt cx="260984" cy="58098"/>
            </a:xfrm>
          </p:grpSpPr>
          <p:cxnSp>
            <p:nvCxnSpPr>
              <p:cNvPr id="335" name="Straight Connector 334"/>
              <p:cNvCxnSpPr>
                <a:stCxn id="336" idx="6"/>
                <a:endCxn id="337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6" name="Oval 335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8" name="Group 337"/>
            <p:cNvGrpSpPr/>
            <p:nvPr/>
          </p:nvGrpSpPr>
          <p:grpSpPr>
            <a:xfrm>
              <a:off x="6553200" y="5120640"/>
              <a:ext cx="260984" cy="58098"/>
              <a:chOff x="5911216" y="4953000"/>
              <a:chExt cx="260984" cy="58098"/>
            </a:xfrm>
          </p:grpSpPr>
          <p:cxnSp>
            <p:nvCxnSpPr>
              <p:cNvPr id="339" name="Straight Connector 338"/>
              <p:cNvCxnSpPr>
                <a:stCxn id="340" idx="6"/>
                <a:endCxn id="341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0" name="Oval 339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2" name="Group 341"/>
            <p:cNvGrpSpPr/>
            <p:nvPr/>
          </p:nvGrpSpPr>
          <p:grpSpPr>
            <a:xfrm>
              <a:off x="6553200" y="5257800"/>
              <a:ext cx="260984" cy="58098"/>
              <a:chOff x="5911216" y="4953000"/>
              <a:chExt cx="260984" cy="58098"/>
            </a:xfrm>
          </p:grpSpPr>
          <p:cxnSp>
            <p:nvCxnSpPr>
              <p:cNvPr id="343" name="Straight Connector 342"/>
              <p:cNvCxnSpPr>
                <a:stCxn id="344" idx="6"/>
                <a:endCxn id="345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4" name="Oval 343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029200" y="4495800"/>
            <a:ext cx="1371600" cy="1295400"/>
            <a:chOff x="5029200" y="4495800"/>
            <a:chExt cx="1371600" cy="1295400"/>
          </a:xfrm>
        </p:grpSpPr>
        <p:cxnSp>
          <p:nvCxnSpPr>
            <p:cNvPr id="298" name="Straight Arrow Connector 297"/>
            <p:cNvCxnSpPr/>
            <p:nvPr/>
          </p:nvCxnSpPr>
          <p:spPr>
            <a:xfrm>
              <a:off x="5029200" y="4585063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>
              <a:off x="5073535" y="5612476"/>
              <a:ext cx="12510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6400800" y="4495800"/>
              <a:ext cx="0" cy="129540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/>
            <p:nvPr/>
          </p:nvCxnSpPr>
          <p:spPr>
            <a:xfrm>
              <a:off x="5029200" y="4722223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Arrow Connector 351"/>
            <p:cNvCxnSpPr/>
            <p:nvPr/>
          </p:nvCxnSpPr>
          <p:spPr>
            <a:xfrm>
              <a:off x="5029200" y="4859383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Arrow Connector 352"/>
            <p:cNvCxnSpPr/>
            <p:nvPr/>
          </p:nvCxnSpPr>
          <p:spPr>
            <a:xfrm>
              <a:off x="5029200" y="4996543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Arrow Connector 353"/>
            <p:cNvCxnSpPr/>
            <p:nvPr/>
          </p:nvCxnSpPr>
          <p:spPr>
            <a:xfrm>
              <a:off x="5029200" y="5133703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>
              <a:off x="5029200" y="5270863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952706" y="4495800"/>
            <a:ext cx="1353094" cy="1295400"/>
            <a:chOff x="6952706" y="4495800"/>
            <a:chExt cx="1353094" cy="1295400"/>
          </a:xfrm>
        </p:grpSpPr>
        <p:cxnSp>
          <p:nvCxnSpPr>
            <p:cNvPr id="347" name="Straight Arrow Connector 346"/>
            <p:cNvCxnSpPr/>
            <p:nvPr/>
          </p:nvCxnSpPr>
          <p:spPr>
            <a:xfrm>
              <a:off x="6978535" y="5612476"/>
              <a:ext cx="12510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>
              <a:off x="8305800" y="4495800"/>
              <a:ext cx="0" cy="129540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6" name="Straight Arrow Connector 355"/>
            <p:cNvCxnSpPr/>
            <p:nvPr/>
          </p:nvCxnSpPr>
          <p:spPr>
            <a:xfrm>
              <a:off x="6952706" y="459486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Arrow Connector 356"/>
            <p:cNvCxnSpPr/>
            <p:nvPr/>
          </p:nvCxnSpPr>
          <p:spPr>
            <a:xfrm>
              <a:off x="6952706" y="473202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>
              <a:off x="6952706" y="486918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>
              <a:off x="6952706" y="500634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>
              <a:off x="6952706" y="51435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>
              <a:off x="6952706" y="528066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374" y="4210459"/>
            <a:ext cx="437136" cy="44043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217823" y="4495800"/>
            <a:ext cx="1844958" cy="1369154"/>
            <a:chOff x="1217823" y="4495800"/>
            <a:chExt cx="1844958" cy="1369154"/>
          </a:xfrm>
        </p:grpSpPr>
        <p:grpSp>
          <p:nvGrpSpPr>
            <p:cNvPr id="383" name="Group 80"/>
            <p:cNvGrpSpPr/>
            <p:nvPr/>
          </p:nvGrpSpPr>
          <p:grpSpPr>
            <a:xfrm>
              <a:off x="1686861" y="4651401"/>
              <a:ext cx="178693" cy="223367"/>
              <a:chOff x="5715000" y="5181600"/>
              <a:chExt cx="533400" cy="1005840"/>
            </a:xfrm>
          </p:grpSpPr>
          <p:sp>
            <p:nvSpPr>
              <p:cNvPr id="405" name="Oval 404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406" name="Rectangle 405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384" name="Group 83"/>
            <p:cNvGrpSpPr/>
            <p:nvPr/>
          </p:nvGrpSpPr>
          <p:grpSpPr>
            <a:xfrm>
              <a:off x="2145980" y="4495800"/>
              <a:ext cx="178693" cy="223367"/>
              <a:chOff x="5715000" y="5181600"/>
              <a:chExt cx="533400" cy="1005840"/>
            </a:xfrm>
          </p:grpSpPr>
          <p:sp>
            <p:nvSpPr>
              <p:cNvPr id="403" name="Oval 402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385" name="Group 86"/>
            <p:cNvGrpSpPr/>
            <p:nvPr/>
          </p:nvGrpSpPr>
          <p:grpSpPr>
            <a:xfrm>
              <a:off x="2639703" y="4650898"/>
              <a:ext cx="178693" cy="223367"/>
              <a:chOff x="5715000" y="5181600"/>
              <a:chExt cx="533400" cy="1005840"/>
            </a:xfrm>
          </p:grpSpPr>
          <p:sp>
            <p:nvSpPr>
              <p:cNvPr id="401" name="Oval 400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386" name="Group 89"/>
            <p:cNvGrpSpPr/>
            <p:nvPr/>
          </p:nvGrpSpPr>
          <p:grpSpPr>
            <a:xfrm>
              <a:off x="2884088" y="5071539"/>
              <a:ext cx="178693" cy="223367"/>
              <a:chOff x="5715000" y="5181600"/>
              <a:chExt cx="533400" cy="1005840"/>
            </a:xfrm>
          </p:grpSpPr>
          <p:sp>
            <p:nvSpPr>
              <p:cNvPr id="399" name="Oval 398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387" name="Group 92"/>
            <p:cNvGrpSpPr/>
            <p:nvPr/>
          </p:nvGrpSpPr>
          <p:grpSpPr>
            <a:xfrm>
              <a:off x="2667446" y="5468193"/>
              <a:ext cx="178693" cy="223367"/>
              <a:chOff x="5715000" y="5181600"/>
              <a:chExt cx="533400" cy="1005840"/>
            </a:xfrm>
          </p:grpSpPr>
          <p:sp>
            <p:nvSpPr>
              <p:cNvPr id="397" name="Oval 396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398" name="Rectangle 397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388" name="Group 95"/>
            <p:cNvGrpSpPr/>
            <p:nvPr/>
          </p:nvGrpSpPr>
          <p:grpSpPr>
            <a:xfrm>
              <a:off x="2154146" y="5641587"/>
              <a:ext cx="178693" cy="223367"/>
              <a:chOff x="5715000" y="5181600"/>
              <a:chExt cx="533400" cy="1005840"/>
            </a:xfrm>
          </p:grpSpPr>
          <p:sp>
            <p:nvSpPr>
              <p:cNvPr id="395" name="Oval 394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396" name="Rectangle 395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389" name="Group 98"/>
            <p:cNvGrpSpPr/>
            <p:nvPr/>
          </p:nvGrpSpPr>
          <p:grpSpPr>
            <a:xfrm>
              <a:off x="1667006" y="5493586"/>
              <a:ext cx="178693" cy="223367"/>
              <a:chOff x="5715000" y="5181600"/>
              <a:chExt cx="533400" cy="1005840"/>
            </a:xfrm>
          </p:grpSpPr>
          <p:sp>
            <p:nvSpPr>
              <p:cNvPr id="393" name="Oval 392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394" name="Rectangle 393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390" name="Group 101"/>
            <p:cNvGrpSpPr/>
            <p:nvPr/>
          </p:nvGrpSpPr>
          <p:grpSpPr>
            <a:xfrm>
              <a:off x="1456419" y="5084452"/>
              <a:ext cx="178693" cy="223367"/>
              <a:chOff x="5715000" y="5181600"/>
              <a:chExt cx="533400" cy="1005840"/>
            </a:xfrm>
          </p:grpSpPr>
          <p:sp>
            <p:nvSpPr>
              <p:cNvPr id="391" name="Oval 390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392" name="Rectangle 391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217823" y="4922847"/>
              <a:ext cx="180179" cy="54086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7" name="Oval 296"/>
          <p:cNvSpPr/>
          <p:nvPr/>
        </p:nvSpPr>
        <p:spPr>
          <a:xfrm>
            <a:off x="5600331" y="1489063"/>
            <a:ext cx="185173" cy="1851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6115909" y="1674236"/>
            <a:ext cx="185173" cy="1851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6381483" y="2114565"/>
            <a:ext cx="185173" cy="1851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6115909" y="2589084"/>
            <a:ext cx="185173" cy="1851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5600307" y="2723666"/>
            <a:ext cx="185173" cy="1851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5130802" y="2562452"/>
            <a:ext cx="185173" cy="1851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4844027" y="2113114"/>
            <a:ext cx="185173" cy="1851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5124337" y="1662904"/>
            <a:ext cx="185173" cy="1851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7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9143 " pathEditMode="relative" ptsTypes="AA">
                                      <p:cBhvr>
                                        <p:cTn id="44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05695 0.06666 " pathEditMode="relative" ptsTypes="AA">
                                      <p:cBhvr>
                                        <p:cTn id="46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-0.08542 0 " pathEditMode="relative" ptsTypes="AA">
                                      <p:cBhvr>
                                        <p:cTn id="4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L -0.05712 -0.06551 " pathEditMode="relative" ptsTypes="AA">
                                      <p:cBhvr>
                                        <p:cTn id="50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0 L -0.00086 -0.08541 " pathEditMode="relative" ptsTypes="AA">
                                      <p:cBhvr>
                                        <p:cTn id="52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5139 -0.06944 " pathEditMode="relative" ptsTypes="AA">
                                      <p:cBhvr>
                                        <p:cTn id="54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 0 L 0.08368 0 " pathEditMode="relative" ptsTypes="AA">
                                      <p:cBhvr>
                                        <p:cTn id="56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 0 L 0.05052 0.06389 " pathEditMode="relative" ptsTypes="AA">
                                      <p:cBhvr>
                                        <p:cTn id="58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061 C 0.06562 0.02061 0.0934 0.04399 0.09618 0.10695 C 0.09705 0.16991 0.06198 0.19838 0.01371 0.19838 C -0.00903 0.20232 -0.05573 0.15278 -0.05469 0.1132 C -0.05365 0.07362 -0.05382 0.07246 -0.03802 0.04769 " pathEditMode="relative" rAng="0" ptsTypes="fffsf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907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7" grpId="0" animBg="1"/>
      <p:bldP spid="229" grpId="0"/>
      <p:bldP spid="297" grpId="0" animBg="1"/>
      <p:bldP spid="297" grpId="1" animBg="1"/>
      <p:bldP spid="297" grpId="2" animBg="1"/>
      <p:bldP spid="300" grpId="0" animBg="1"/>
      <p:bldP spid="300" grpId="1" animBg="1"/>
      <p:bldP spid="300" grpId="2" animBg="1"/>
      <p:bldP spid="301" grpId="0" animBg="1"/>
      <p:bldP spid="301" grpId="1" animBg="1"/>
      <p:bldP spid="301" grpId="2" animBg="1"/>
      <p:bldP spid="302" grpId="0" animBg="1"/>
      <p:bldP spid="302" grpId="1" animBg="1"/>
      <p:bldP spid="302" grpId="2" animBg="1"/>
      <p:bldP spid="346" grpId="0" animBg="1"/>
      <p:bldP spid="346" grpId="1" animBg="1"/>
      <p:bldP spid="346" grpId="2" animBg="1"/>
      <p:bldP spid="349" grpId="0" animBg="1"/>
      <p:bldP spid="349" grpId="1" animBg="1"/>
      <p:bldP spid="349" grpId="2" animBg="1"/>
      <p:bldP spid="350" grpId="0" animBg="1"/>
      <p:bldP spid="350" grpId="1" animBg="1"/>
      <p:bldP spid="350" grpId="2" animBg="1"/>
      <p:bldP spid="362" grpId="0" animBg="1"/>
      <p:bldP spid="362" grpId="1" animBg="1"/>
      <p:bldP spid="362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Overhead </a:t>
            </a:r>
            <a:br>
              <a:rPr lang="en-US" dirty="0" smtClean="0"/>
            </a:br>
            <a:r>
              <a:rPr lang="en-US" dirty="0" smtClean="0"/>
              <a:t>for High-Degree Vertices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Fan-In vs. Fan-Out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4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Pregel</a:t>
            </a:r>
            <a:r>
              <a:rPr lang="en-US" dirty="0" smtClean="0"/>
              <a:t> </a:t>
            </a:r>
            <a:r>
              <a:rPr lang="en-US" b="1" dirty="0" smtClean="0"/>
              <a:t>Message Combiners </a:t>
            </a:r>
            <a:r>
              <a:rPr lang="en-US" dirty="0" smtClean="0"/>
              <a:t>on </a:t>
            </a:r>
            <a:r>
              <a:rPr lang="en-US" b="1" dirty="0" smtClean="0"/>
              <a:t>Fan-In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295400" y="16002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1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029200" y="16002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2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38600" y="2231814"/>
            <a:ext cx="924711" cy="1319200"/>
            <a:chOff x="4038600" y="2231814"/>
            <a:chExt cx="924711" cy="1319200"/>
          </a:xfrm>
        </p:grpSpPr>
        <p:grpSp>
          <p:nvGrpSpPr>
            <p:cNvPr id="14" name="Group 52"/>
            <p:cNvGrpSpPr/>
            <p:nvPr/>
          </p:nvGrpSpPr>
          <p:grpSpPr>
            <a:xfrm rot="836896">
              <a:off x="4104427" y="2231814"/>
              <a:ext cx="838200" cy="190500"/>
              <a:chOff x="838200" y="4800600"/>
              <a:chExt cx="838200" cy="190500"/>
            </a:xfrm>
          </p:grpSpPr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55" name="Rectangle 54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56" name="Isosceles Triangle 55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17" name="Group 52"/>
            <p:cNvGrpSpPr/>
            <p:nvPr/>
          </p:nvGrpSpPr>
          <p:grpSpPr>
            <a:xfrm>
              <a:off x="4038600" y="2819400"/>
              <a:ext cx="838200" cy="190500"/>
              <a:chOff x="838200" y="4800600"/>
              <a:chExt cx="838200" cy="190500"/>
            </a:xfrm>
          </p:grpSpPr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8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60" name="Rectangle 59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61" name="Isosceles Triangle 60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19" name="Group 52"/>
            <p:cNvGrpSpPr/>
            <p:nvPr/>
          </p:nvGrpSpPr>
          <p:grpSpPr>
            <a:xfrm rot="20954452">
              <a:off x="4125111" y="3360514"/>
              <a:ext cx="838200" cy="190500"/>
              <a:chOff x="838200" y="4800600"/>
              <a:chExt cx="838200" cy="190500"/>
            </a:xfrm>
          </p:grpSpPr>
          <p:cxnSp>
            <p:nvCxnSpPr>
              <p:cNvPr id="63" name="Straight Arrow Connector 62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1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65" name="Rectangle 64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</p:grpSp>
      <p:grpSp>
        <p:nvGrpSpPr>
          <p:cNvPr id="54" name="Group 53"/>
          <p:cNvGrpSpPr/>
          <p:nvPr/>
        </p:nvGrpSpPr>
        <p:grpSpPr>
          <a:xfrm>
            <a:off x="2667000" y="2095500"/>
            <a:ext cx="3583315" cy="1905000"/>
            <a:chOff x="2667000" y="2095500"/>
            <a:chExt cx="3583315" cy="1905000"/>
          </a:xfrm>
        </p:grpSpPr>
        <p:cxnSp>
          <p:nvCxnSpPr>
            <p:cNvPr id="108" name="Straight Connector 107"/>
            <p:cNvCxnSpPr>
              <a:endCxn id="114" idx="1"/>
            </p:cNvCxnSpPr>
            <p:nvPr/>
          </p:nvCxnSpPr>
          <p:spPr>
            <a:xfrm>
              <a:off x="2667000" y="2095500"/>
              <a:ext cx="3583315" cy="802015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667000" y="3086100"/>
              <a:ext cx="3505200" cy="0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endCxn id="114" idx="3"/>
            </p:cNvCxnSpPr>
            <p:nvPr/>
          </p:nvCxnSpPr>
          <p:spPr>
            <a:xfrm flipV="1">
              <a:off x="2667000" y="3274685"/>
              <a:ext cx="3583315" cy="725815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2588885" y="2284085"/>
            <a:ext cx="3583315" cy="1527830"/>
            <a:chOff x="2586970" y="2282170"/>
            <a:chExt cx="3583315" cy="1527830"/>
          </a:xfrm>
        </p:grpSpPr>
        <p:cxnSp>
          <p:nvCxnSpPr>
            <p:cNvPr id="103" name="Straight Connector 102"/>
            <p:cNvCxnSpPr>
              <a:stCxn id="112" idx="5"/>
              <a:endCxn id="107" idx="1"/>
            </p:cNvCxnSpPr>
            <p:nvPr/>
          </p:nvCxnSpPr>
          <p:spPr>
            <a:xfrm>
              <a:off x="2586970" y="2282170"/>
              <a:ext cx="972111" cy="669226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11" idx="6"/>
              <a:endCxn id="107" idx="2"/>
            </p:cNvCxnSpPr>
            <p:nvPr/>
          </p:nvCxnSpPr>
          <p:spPr>
            <a:xfrm>
              <a:off x="2665085" y="3084185"/>
              <a:ext cx="838200" cy="1915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13" idx="7"/>
              <a:endCxn id="107" idx="3"/>
            </p:cNvCxnSpPr>
            <p:nvPr/>
          </p:nvCxnSpPr>
          <p:spPr>
            <a:xfrm flipV="1">
              <a:off x="2586970" y="3220804"/>
              <a:ext cx="972111" cy="589196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07" idx="6"/>
              <a:endCxn id="114" idx="2"/>
            </p:cNvCxnSpPr>
            <p:nvPr/>
          </p:nvCxnSpPr>
          <p:spPr>
            <a:xfrm flipV="1">
              <a:off x="3884285" y="3084185"/>
              <a:ext cx="2286000" cy="1915"/>
            </a:xfrm>
            <a:prstGeom prst="line">
              <a:avLst/>
            </a:prstGeom>
            <a:ln>
              <a:prstDash val="sysDash"/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3503285" y="2895600"/>
              <a:ext cx="381000" cy="381000"/>
            </a:xfrm>
            <a:prstGeom prst="ellipse">
              <a:avLst/>
            </a:prstGeom>
            <a:ln>
              <a:prstDash val="sysDash"/>
              <a:headEnd type="none"/>
              <a:tailEnd type="triangl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3200" dirty="0" smtClean="0"/>
                <a:t>+</a:t>
              </a:r>
              <a:endParaRPr lang="en-US" dirty="0"/>
            </a:p>
          </p:txBody>
        </p:sp>
      </p:grpSp>
      <p:sp>
        <p:nvSpPr>
          <p:cNvPr id="111" name="Oval 110"/>
          <p:cNvSpPr/>
          <p:nvPr/>
        </p:nvSpPr>
        <p:spPr>
          <a:xfrm>
            <a:off x="21336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12" name="Oval 111"/>
          <p:cNvSpPr/>
          <p:nvPr/>
        </p:nvSpPr>
        <p:spPr>
          <a:xfrm>
            <a:off x="2133600" y="1828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13" name="Oval 112"/>
          <p:cNvSpPr/>
          <p:nvPr/>
        </p:nvSpPr>
        <p:spPr>
          <a:xfrm>
            <a:off x="2133600" y="3733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14" name="Oval 113"/>
          <p:cNvSpPr/>
          <p:nvPr/>
        </p:nvSpPr>
        <p:spPr>
          <a:xfrm>
            <a:off x="61722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</a:t>
            </a:r>
            <a:endParaRPr lang="en-US" sz="2800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2614938" y="2427286"/>
            <a:ext cx="2635241" cy="1045950"/>
            <a:chOff x="2614938" y="2427286"/>
            <a:chExt cx="2635241" cy="1045950"/>
          </a:xfrm>
        </p:grpSpPr>
        <p:grpSp>
          <p:nvGrpSpPr>
            <p:cNvPr id="83" name="Group 53"/>
            <p:cNvGrpSpPr/>
            <p:nvPr/>
          </p:nvGrpSpPr>
          <p:grpSpPr>
            <a:xfrm rot="2210209">
              <a:off x="2852302" y="2427286"/>
              <a:ext cx="685800" cy="155448"/>
              <a:chOff x="838200" y="4800600"/>
              <a:chExt cx="838200" cy="190500"/>
            </a:xfrm>
          </p:grpSpPr>
          <p:cxnSp>
            <p:nvCxnSpPr>
              <p:cNvPr id="97" name="Straight Arrow Connector 96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8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99" name="Rectangle 98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00" name="Isosceles Triangle 99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85" name="Group 53"/>
            <p:cNvGrpSpPr/>
            <p:nvPr/>
          </p:nvGrpSpPr>
          <p:grpSpPr>
            <a:xfrm rot="19664771">
              <a:off x="2614938" y="3317788"/>
              <a:ext cx="685801" cy="155448"/>
              <a:chOff x="838198" y="4800575"/>
              <a:chExt cx="838200" cy="190499"/>
            </a:xfrm>
          </p:grpSpPr>
          <p:cxnSp>
            <p:nvCxnSpPr>
              <p:cNvPr id="89" name="Straight Arrow Connector 88"/>
              <p:cNvCxnSpPr/>
              <p:nvPr/>
            </p:nvCxnSpPr>
            <p:spPr bwMode="auto">
              <a:xfrm>
                <a:off x="1219198" y="4876769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0" name="Group 132"/>
              <p:cNvGrpSpPr/>
              <p:nvPr/>
            </p:nvGrpSpPr>
            <p:grpSpPr>
              <a:xfrm>
                <a:off x="838198" y="4800575"/>
                <a:ext cx="381001" cy="190499"/>
                <a:chOff x="761997" y="2971734"/>
                <a:chExt cx="838203" cy="380996"/>
              </a:xfrm>
            </p:grpSpPr>
            <p:sp>
              <p:nvSpPr>
                <p:cNvPr id="91" name="Rectangle 90"/>
                <p:cNvSpPr/>
                <p:nvPr/>
              </p:nvSpPr>
              <p:spPr bwMode="auto">
                <a:xfrm>
                  <a:off x="761997" y="2971734"/>
                  <a:ext cx="838197" cy="380996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92" name="Isosceles Triangle 91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86" name="Group 58"/>
            <p:cNvGrpSpPr/>
            <p:nvPr/>
          </p:nvGrpSpPr>
          <p:grpSpPr>
            <a:xfrm>
              <a:off x="4038600" y="2590800"/>
              <a:ext cx="1211579" cy="361949"/>
              <a:chOff x="838200" y="4800600"/>
              <a:chExt cx="637673" cy="190500"/>
            </a:xfrm>
          </p:grpSpPr>
          <p:cxnSp>
            <p:nvCxnSpPr>
              <p:cNvPr id="87" name="Straight Arrow Connector 86"/>
              <p:cNvCxnSpPr/>
              <p:nvPr/>
            </p:nvCxnSpPr>
            <p:spPr bwMode="auto">
              <a:xfrm>
                <a:off x="1034715" y="4870798"/>
                <a:ext cx="441158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Rectangle 87"/>
              <p:cNvSpPr/>
              <p:nvPr/>
            </p:nvSpPr>
            <p:spPr bwMode="auto">
              <a:xfrm>
                <a:off x="838200" y="4800600"/>
                <a:ext cx="381000" cy="1905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Tahoma" pitchFamily="-64" charset="0"/>
                  </a:rPr>
                  <a:t>Sum</a:t>
                </a:r>
                <a:endParaRPr lang="en-US" sz="2000" dirty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  <p:grpSp>
          <p:nvGrpSpPr>
            <p:cNvPr id="119" name="Group 53"/>
            <p:cNvGrpSpPr/>
            <p:nvPr/>
          </p:nvGrpSpPr>
          <p:grpSpPr>
            <a:xfrm>
              <a:off x="2743200" y="2855685"/>
              <a:ext cx="685800" cy="155448"/>
              <a:chOff x="838200" y="4800600"/>
              <a:chExt cx="838200" cy="190500"/>
            </a:xfrm>
          </p:grpSpPr>
          <p:cxnSp>
            <p:nvCxnSpPr>
              <p:cNvPr id="120" name="Straight Arrow Connector 119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1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122" name="Rectangle 121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23" name="Isosceles Triangle 122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</p:grpSp>
      <p:sp>
        <p:nvSpPr>
          <p:cNvPr id="125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371599"/>
          </a:xfrm>
        </p:spPr>
        <p:txBody>
          <a:bodyPr/>
          <a:lstStyle/>
          <a:p>
            <a:r>
              <a:rPr lang="en-US" dirty="0" smtClean="0"/>
              <a:t>User defined </a:t>
            </a:r>
            <a:r>
              <a:rPr lang="en-US" b="1" dirty="0" smtClean="0"/>
              <a:t>commutative</a:t>
            </a:r>
            <a:r>
              <a:rPr lang="en-US" dirty="0" smtClean="0"/>
              <a:t> </a:t>
            </a:r>
            <a:r>
              <a:rPr lang="en-US" b="1" dirty="0" smtClean="0"/>
              <a:t>associative</a:t>
            </a:r>
            <a:r>
              <a:rPr lang="en-US" dirty="0" smtClean="0"/>
              <a:t> (+) message operation: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3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Pregel</a:t>
            </a:r>
            <a:r>
              <a:rPr lang="en-US" dirty="0" smtClean="0"/>
              <a:t> Struggles with </a:t>
            </a:r>
            <a:r>
              <a:rPr lang="en-US" b="1" dirty="0" smtClean="0"/>
              <a:t>Fan-Out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295400" y="16002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1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029200" y="16002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2</a:t>
            </a:r>
            <a:endParaRPr lang="en-US" sz="32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667000" y="2095500"/>
            <a:ext cx="3505200" cy="1905000"/>
            <a:chOff x="2667000" y="2095500"/>
            <a:chExt cx="3505200" cy="190500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667000" y="2095500"/>
              <a:ext cx="3505200" cy="99060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667000" y="3086100"/>
              <a:ext cx="3505200" cy="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2667000" y="3086100"/>
              <a:ext cx="3505200" cy="91440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1" name="Oval 110"/>
          <p:cNvSpPr/>
          <p:nvPr/>
        </p:nvSpPr>
        <p:spPr>
          <a:xfrm>
            <a:off x="21336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12" name="Oval 111"/>
          <p:cNvSpPr/>
          <p:nvPr/>
        </p:nvSpPr>
        <p:spPr>
          <a:xfrm>
            <a:off x="2133600" y="1828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13" name="Oval 112"/>
          <p:cNvSpPr/>
          <p:nvPr/>
        </p:nvSpPr>
        <p:spPr>
          <a:xfrm>
            <a:off x="2133600" y="3733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14" name="Oval 113"/>
          <p:cNvSpPr/>
          <p:nvPr/>
        </p:nvSpPr>
        <p:spPr>
          <a:xfrm>
            <a:off x="61722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125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371599"/>
          </a:xfrm>
        </p:spPr>
        <p:txBody>
          <a:bodyPr/>
          <a:lstStyle/>
          <a:p>
            <a:r>
              <a:rPr lang="en-US" b="1" dirty="0" smtClean="0"/>
              <a:t>Broadcast</a:t>
            </a:r>
            <a:r>
              <a:rPr lang="en-US" dirty="0" smtClean="0"/>
              <a:t> sends many copies of the same message to the same machine!</a:t>
            </a:r>
            <a:endParaRPr lang="en-US" dirty="0"/>
          </a:p>
        </p:txBody>
      </p:sp>
      <p:grpSp>
        <p:nvGrpSpPr>
          <p:cNvPr id="57" name="Group 52"/>
          <p:cNvGrpSpPr/>
          <p:nvPr/>
        </p:nvGrpSpPr>
        <p:grpSpPr>
          <a:xfrm rot="935563" flipH="1">
            <a:off x="4028421" y="2318948"/>
            <a:ext cx="838200" cy="190500"/>
            <a:chOff x="838200" y="4800600"/>
            <a:chExt cx="838200" cy="190500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1219200" y="4876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2" name="Group 132"/>
            <p:cNvGrpSpPr/>
            <p:nvPr/>
          </p:nvGrpSpPr>
          <p:grpSpPr>
            <a:xfrm>
              <a:off x="838200" y="4800600"/>
              <a:ext cx="381000" cy="190500"/>
              <a:chOff x="762000" y="2971800"/>
              <a:chExt cx="838200" cy="381000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67" name="Isosceles Triangle 66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68" name="Group 52"/>
          <p:cNvGrpSpPr/>
          <p:nvPr/>
        </p:nvGrpSpPr>
        <p:grpSpPr>
          <a:xfrm flipH="1">
            <a:off x="4018049" y="2819400"/>
            <a:ext cx="838200" cy="190500"/>
            <a:chOff x="838200" y="4800600"/>
            <a:chExt cx="838200" cy="190500"/>
          </a:xfrm>
        </p:grpSpPr>
        <p:cxnSp>
          <p:nvCxnSpPr>
            <p:cNvPr id="69" name="Straight Arrow Connector 68"/>
            <p:cNvCxnSpPr/>
            <p:nvPr/>
          </p:nvCxnSpPr>
          <p:spPr bwMode="auto">
            <a:xfrm>
              <a:off x="1219200" y="4876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0" name="Group 132"/>
            <p:cNvGrpSpPr/>
            <p:nvPr/>
          </p:nvGrpSpPr>
          <p:grpSpPr>
            <a:xfrm>
              <a:off x="838200" y="4800600"/>
              <a:ext cx="381000" cy="190500"/>
              <a:chOff x="762000" y="2971800"/>
              <a:chExt cx="838200" cy="381000"/>
            </a:xfrm>
          </p:grpSpPr>
          <p:sp>
            <p:nvSpPr>
              <p:cNvPr id="71" name="Rectangle 70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72" name="Isosceles Triangle 71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73" name="Group 52"/>
          <p:cNvGrpSpPr/>
          <p:nvPr/>
        </p:nvGrpSpPr>
        <p:grpSpPr>
          <a:xfrm rot="20765775" flipH="1">
            <a:off x="4018049" y="3292984"/>
            <a:ext cx="838200" cy="190500"/>
            <a:chOff x="838200" y="4800600"/>
            <a:chExt cx="838200" cy="190500"/>
          </a:xfrm>
        </p:grpSpPr>
        <p:cxnSp>
          <p:nvCxnSpPr>
            <p:cNvPr id="74" name="Straight Arrow Connector 73"/>
            <p:cNvCxnSpPr/>
            <p:nvPr/>
          </p:nvCxnSpPr>
          <p:spPr bwMode="auto">
            <a:xfrm>
              <a:off x="1219200" y="4876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5" name="Group 132"/>
            <p:cNvGrpSpPr/>
            <p:nvPr/>
          </p:nvGrpSpPr>
          <p:grpSpPr>
            <a:xfrm>
              <a:off x="838200" y="4800600"/>
              <a:ext cx="381000" cy="190500"/>
              <a:chOff x="762000" y="2971800"/>
              <a:chExt cx="838200" cy="381000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77" name="Isosceles Triangle 76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3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Fan-In and Fan-Out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1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PageRank on synthetic Power-Law Graphs</a:t>
            </a:r>
          </a:p>
          <a:p>
            <a:pPr lvl="1"/>
            <a:r>
              <a:rPr lang="en-US" dirty="0" smtClean="0"/>
              <a:t>Piccolo was used to simulate </a:t>
            </a:r>
            <a:r>
              <a:rPr lang="en-US" dirty="0" err="1" smtClean="0"/>
              <a:t>Pregel</a:t>
            </a:r>
            <a:r>
              <a:rPr lang="en-US" dirty="0" smtClean="0"/>
              <a:t> with combiners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391047"/>
              </p:ext>
            </p:extLst>
          </p:nvPr>
        </p:nvGraphicFramePr>
        <p:xfrm>
          <a:off x="457200" y="2895600"/>
          <a:ext cx="8153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905000" y="6258580"/>
            <a:ext cx="5105400" cy="523220"/>
            <a:chOff x="1529918" y="6336268"/>
            <a:chExt cx="5105400" cy="52322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1529918" y="6630888"/>
              <a:ext cx="1066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2593602" y="6336268"/>
              <a:ext cx="4041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/>
                  </a:solidFill>
                </a:rPr>
                <a:t>More high-degree vertices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67102">
            <a:off x="1266282" y="3640645"/>
            <a:ext cx="2798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 Fan-Out Graphs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256544">
            <a:off x="1537635" y="4777191"/>
            <a:ext cx="2569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 Fan-In Graphs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334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 animBg="0"/>
        </p:bldSub>
      </p:bldGraphic>
      <p:bldP spid="8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GraphLab</a:t>
            </a:r>
            <a:r>
              <a:rPr lang="en-US" dirty="0" smtClean="0"/>
              <a:t> Ghosting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1"/>
            <a:ext cx="8229600" cy="1371599"/>
          </a:xfrm>
        </p:spPr>
        <p:txBody>
          <a:bodyPr/>
          <a:lstStyle/>
          <a:p>
            <a:r>
              <a:rPr lang="en-US" dirty="0" smtClean="0"/>
              <a:t>Changes to master are synced to ghosts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5240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1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676400" y="1828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16764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1676400" y="3733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724400" y="15240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2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66294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</a:t>
            </a:r>
            <a:endParaRPr lang="en-US" sz="2800" dirty="0"/>
          </a:p>
        </p:txBody>
      </p:sp>
      <p:grpSp>
        <p:nvGrpSpPr>
          <p:cNvPr id="5" name="Group 85"/>
          <p:cNvGrpSpPr/>
          <p:nvPr/>
        </p:nvGrpSpPr>
        <p:grpSpPr>
          <a:xfrm>
            <a:off x="2209800" y="2095500"/>
            <a:ext cx="4419600" cy="1905000"/>
            <a:chOff x="2209800" y="3695700"/>
            <a:chExt cx="4419600" cy="1905000"/>
          </a:xfrm>
        </p:grpSpPr>
        <p:cxnSp>
          <p:nvCxnSpPr>
            <p:cNvPr id="15" name="Straight Connector 14"/>
            <p:cNvCxnSpPr>
              <a:stCxn id="6" idx="6"/>
              <a:endCxn id="11" idx="2"/>
            </p:cNvCxnSpPr>
            <p:nvPr/>
          </p:nvCxnSpPr>
          <p:spPr>
            <a:xfrm>
              <a:off x="2209800" y="3695700"/>
              <a:ext cx="4419600" cy="990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" idx="6"/>
              <a:endCxn id="11" idx="2"/>
            </p:cNvCxnSpPr>
            <p:nvPr/>
          </p:nvCxnSpPr>
          <p:spPr>
            <a:xfrm>
              <a:off x="2209800" y="4686300"/>
              <a:ext cx="4419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6"/>
              <a:endCxn id="11" idx="2"/>
            </p:cNvCxnSpPr>
            <p:nvPr/>
          </p:nvCxnSpPr>
          <p:spPr>
            <a:xfrm flipV="1">
              <a:off x="2209800" y="4686300"/>
              <a:ext cx="4419600" cy="914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>
            <a:stCxn id="6" idx="6"/>
            <a:endCxn id="9" idx="1"/>
          </p:cNvCxnSpPr>
          <p:nvPr/>
        </p:nvCxnSpPr>
        <p:spPr>
          <a:xfrm>
            <a:off x="2209800" y="2095500"/>
            <a:ext cx="1198796" cy="8558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6"/>
            <a:endCxn id="9" idx="2"/>
          </p:cNvCxnSpPr>
          <p:nvPr/>
        </p:nvCxnSpPr>
        <p:spPr>
          <a:xfrm>
            <a:off x="2209800" y="3086100"/>
            <a:ext cx="1143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6"/>
            <a:endCxn id="9" idx="3"/>
          </p:cNvCxnSpPr>
          <p:nvPr/>
        </p:nvCxnSpPr>
        <p:spPr>
          <a:xfrm flipV="1">
            <a:off x="2209800" y="3220804"/>
            <a:ext cx="1198796" cy="7796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52800" y="28956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5181600" y="20574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5181600" y="28956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181600" y="37338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67" name="Straight Connector 66"/>
          <p:cNvCxnSpPr>
            <a:stCxn id="57" idx="6"/>
            <a:endCxn id="11" idx="2"/>
          </p:cNvCxnSpPr>
          <p:nvPr/>
        </p:nvCxnSpPr>
        <p:spPr>
          <a:xfrm>
            <a:off x="5562600" y="2247900"/>
            <a:ext cx="106680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1" idx="2"/>
            <a:endCxn id="59" idx="6"/>
          </p:cNvCxnSpPr>
          <p:nvPr/>
        </p:nvCxnSpPr>
        <p:spPr>
          <a:xfrm flipH="1">
            <a:off x="5562600" y="3086100"/>
            <a:ext cx="1066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2" idx="6"/>
            <a:endCxn id="11" idx="2"/>
          </p:cNvCxnSpPr>
          <p:nvPr/>
        </p:nvCxnSpPr>
        <p:spPr>
          <a:xfrm flipV="1">
            <a:off x="5562600" y="3086100"/>
            <a:ext cx="106680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89"/>
          <p:cNvGrpSpPr/>
          <p:nvPr/>
        </p:nvGrpSpPr>
        <p:grpSpPr>
          <a:xfrm>
            <a:off x="3581400" y="3352800"/>
            <a:ext cx="1351048" cy="980420"/>
            <a:chOff x="5506804" y="3352800"/>
            <a:chExt cx="1351048" cy="980420"/>
          </a:xfrm>
        </p:grpSpPr>
        <p:sp>
          <p:nvSpPr>
            <p:cNvPr id="87" name="TextBox 86"/>
            <p:cNvSpPr txBox="1"/>
            <p:nvPr/>
          </p:nvSpPr>
          <p:spPr>
            <a:xfrm>
              <a:off x="5811604" y="3810000"/>
              <a:ext cx="1046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Ghost</a:t>
              </a:r>
              <a:endParaRPr lang="en-US" sz="2800" dirty="0"/>
            </a:p>
          </p:txBody>
        </p:sp>
        <p:cxnSp>
          <p:nvCxnSpPr>
            <p:cNvPr id="89" name="Straight Arrow Connector 88"/>
            <p:cNvCxnSpPr>
              <a:stCxn id="87" idx="1"/>
            </p:cNvCxnSpPr>
            <p:nvPr/>
          </p:nvCxnSpPr>
          <p:spPr>
            <a:xfrm flipH="1" flipV="1">
              <a:off x="5506804" y="3352800"/>
              <a:ext cx="304800" cy="71881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5" name="Curved Connector 34"/>
          <p:cNvCxnSpPr/>
          <p:nvPr/>
        </p:nvCxnSpPr>
        <p:spPr>
          <a:xfrm rot="16200000" flipH="1" flipV="1">
            <a:off x="5219700" y="1181100"/>
            <a:ext cx="76200" cy="3352800"/>
          </a:xfrm>
          <a:prstGeom prst="curvedConnector3">
            <a:avLst>
              <a:gd name="adj1" fmla="val -1374628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3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57" grpId="0" animBg="1"/>
      <p:bldP spid="59" grpId="0" animBg="1"/>
      <p:bldP spid="6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GraphLab</a:t>
            </a:r>
            <a:r>
              <a:rPr lang="en-US" dirty="0" smtClean="0"/>
              <a:t> Ghosting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1"/>
            <a:ext cx="8229600" cy="1371599"/>
          </a:xfrm>
        </p:spPr>
        <p:txBody>
          <a:bodyPr/>
          <a:lstStyle/>
          <a:p>
            <a:r>
              <a:rPr lang="en-US" dirty="0" smtClean="0"/>
              <a:t>Changes to </a:t>
            </a:r>
            <a:r>
              <a:rPr lang="en-US" b="1" dirty="0" smtClean="0"/>
              <a:t>neighbors</a:t>
            </a:r>
            <a:r>
              <a:rPr lang="en-US" dirty="0" smtClean="0"/>
              <a:t> of </a:t>
            </a:r>
            <a:r>
              <a:rPr lang="en-US" b="1" dirty="0" smtClean="0"/>
              <a:t>high degree vertices </a:t>
            </a:r>
            <a:r>
              <a:rPr lang="en-US" dirty="0" smtClean="0"/>
              <a:t>creates substantial network traffic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5240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1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676400" y="1828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16764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1676400" y="3733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724400" y="15240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2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66294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</a:t>
            </a:r>
            <a:endParaRPr lang="en-US" sz="2800" dirty="0"/>
          </a:p>
        </p:txBody>
      </p:sp>
      <p:grpSp>
        <p:nvGrpSpPr>
          <p:cNvPr id="5" name="Group 85"/>
          <p:cNvGrpSpPr/>
          <p:nvPr/>
        </p:nvGrpSpPr>
        <p:grpSpPr>
          <a:xfrm>
            <a:off x="2209800" y="2095500"/>
            <a:ext cx="4419600" cy="1905000"/>
            <a:chOff x="2209800" y="3695700"/>
            <a:chExt cx="4419600" cy="1905000"/>
          </a:xfrm>
        </p:grpSpPr>
        <p:cxnSp>
          <p:nvCxnSpPr>
            <p:cNvPr id="15" name="Straight Connector 14"/>
            <p:cNvCxnSpPr>
              <a:stCxn id="6" idx="6"/>
              <a:endCxn id="11" idx="2"/>
            </p:cNvCxnSpPr>
            <p:nvPr/>
          </p:nvCxnSpPr>
          <p:spPr>
            <a:xfrm>
              <a:off x="2209800" y="3695700"/>
              <a:ext cx="4419600" cy="990600"/>
            </a:xfrm>
            <a:prstGeom prst="line">
              <a:avLst/>
            </a:prstGeom>
            <a:ln>
              <a:solidFill>
                <a:schemeClr val="dk1">
                  <a:alpha val="2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" idx="6"/>
              <a:endCxn id="11" idx="2"/>
            </p:cNvCxnSpPr>
            <p:nvPr/>
          </p:nvCxnSpPr>
          <p:spPr>
            <a:xfrm>
              <a:off x="2209800" y="4686300"/>
              <a:ext cx="4419600" cy="0"/>
            </a:xfrm>
            <a:prstGeom prst="line">
              <a:avLst/>
            </a:prstGeom>
            <a:ln>
              <a:solidFill>
                <a:schemeClr val="dk1">
                  <a:alpha val="2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6"/>
              <a:endCxn id="11" idx="2"/>
            </p:cNvCxnSpPr>
            <p:nvPr/>
          </p:nvCxnSpPr>
          <p:spPr>
            <a:xfrm flipV="1">
              <a:off x="2209800" y="4686300"/>
              <a:ext cx="4419600" cy="914400"/>
            </a:xfrm>
            <a:prstGeom prst="line">
              <a:avLst/>
            </a:prstGeom>
            <a:ln>
              <a:solidFill>
                <a:schemeClr val="dk1">
                  <a:alpha val="2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>
            <a:stCxn id="6" idx="6"/>
            <a:endCxn id="9" idx="1"/>
          </p:cNvCxnSpPr>
          <p:nvPr/>
        </p:nvCxnSpPr>
        <p:spPr>
          <a:xfrm>
            <a:off x="2209800" y="2095500"/>
            <a:ext cx="1198796" cy="8558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6"/>
            <a:endCxn id="9" idx="2"/>
          </p:cNvCxnSpPr>
          <p:nvPr/>
        </p:nvCxnSpPr>
        <p:spPr>
          <a:xfrm>
            <a:off x="2209800" y="3086100"/>
            <a:ext cx="1143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6"/>
            <a:endCxn id="9" idx="3"/>
          </p:cNvCxnSpPr>
          <p:nvPr/>
        </p:nvCxnSpPr>
        <p:spPr>
          <a:xfrm flipV="1">
            <a:off x="2209800" y="3220804"/>
            <a:ext cx="1198796" cy="7796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52800" y="28956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5181600" y="20574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5181600" y="28956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181600" y="37338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67" name="Straight Connector 66"/>
          <p:cNvCxnSpPr>
            <a:stCxn id="57" idx="6"/>
            <a:endCxn id="11" idx="2"/>
          </p:cNvCxnSpPr>
          <p:nvPr/>
        </p:nvCxnSpPr>
        <p:spPr>
          <a:xfrm>
            <a:off x="5562600" y="2247900"/>
            <a:ext cx="106680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1" idx="2"/>
            <a:endCxn id="59" idx="6"/>
          </p:cNvCxnSpPr>
          <p:nvPr/>
        </p:nvCxnSpPr>
        <p:spPr>
          <a:xfrm flipH="1">
            <a:off x="5562600" y="3086100"/>
            <a:ext cx="1066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2" idx="6"/>
            <a:endCxn id="11" idx="2"/>
          </p:cNvCxnSpPr>
          <p:nvPr/>
        </p:nvCxnSpPr>
        <p:spPr>
          <a:xfrm flipV="1">
            <a:off x="5562600" y="3086100"/>
            <a:ext cx="106680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89"/>
          <p:cNvGrpSpPr/>
          <p:nvPr/>
        </p:nvGrpSpPr>
        <p:grpSpPr>
          <a:xfrm>
            <a:off x="5638800" y="3810000"/>
            <a:ext cx="1427248" cy="523220"/>
            <a:chOff x="5659204" y="3200400"/>
            <a:chExt cx="1427248" cy="523220"/>
          </a:xfrm>
        </p:grpSpPr>
        <p:sp>
          <p:nvSpPr>
            <p:cNvPr id="87" name="TextBox 86"/>
            <p:cNvSpPr txBox="1"/>
            <p:nvPr/>
          </p:nvSpPr>
          <p:spPr>
            <a:xfrm>
              <a:off x="6040204" y="3200400"/>
              <a:ext cx="1046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Ghost</a:t>
              </a:r>
              <a:endParaRPr lang="en-US" sz="2800" dirty="0"/>
            </a:p>
          </p:txBody>
        </p:sp>
        <p:cxnSp>
          <p:nvCxnSpPr>
            <p:cNvPr id="89" name="Straight Arrow Connector 88"/>
            <p:cNvCxnSpPr>
              <a:stCxn id="87" idx="1"/>
            </p:cNvCxnSpPr>
            <p:nvPr/>
          </p:nvCxnSpPr>
          <p:spPr>
            <a:xfrm flipH="1" flipV="1">
              <a:off x="5659204" y="3352800"/>
              <a:ext cx="381000" cy="10921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9" name="Curved Connector 28"/>
          <p:cNvCxnSpPr>
            <a:stCxn id="6" idx="7"/>
            <a:endCxn id="57" idx="1"/>
          </p:cNvCxnSpPr>
          <p:nvPr/>
        </p:nvCxnSpPr>
        <p:spPr>
          <a:xfrm rot="16200000" flipH="1">
            <a:off x="3581399" y="457200"/>
            <a:ext cx="206281" cy="3105711"/>
          </a:xfrm>
          <a:prstGeom prst="curvedConnector3">
            <a:avLst>
              <a:gd name="adj1" fmla="val -265958"/>
            </a:avLst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urved Connector 25"/>
          <p:cNvCxnSpPr>
            <a:stCxn id="7" idx="7"/>
            <a:endCxn id="59" idx="1"/>
          </p:cNvCxnSpPr>
          <p:nvPr/>
        </p:nvCxnSpPr>
        <p:spPr>
          <a:xfrm rot="16200000" flipH="1">
            <a:off x="3657599" y="1371600"/>
            <a:ext cx="53881" cy="3105711"/>
          </a:xfrm>
          <a:prstGeom prst="curvedConnector3">
            <a:avLst>
              <a:gd name="adj1" fmla="val -1422271"/>
            </a:avLst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urved Connector 25"/>
          <p:cNvCxnSpPr>
            <a:stCxn id="8" idx="7"/>
            <a:endCxn id="62" idx="1"/>
          </p:cNvCxnSpPr>
          <p:nvPr/>
        </p:nvCxnSpPr>
        <p:spPr>
          <a:xfrm rot="5400000" flipH="1" flipV="1">
            <a:off x="3673381" y="2247901"/>
            <a:ext cx="22319" cy="3105711"/>
          </a:xfrm>
          <a:prstGeom prst="curvedConnector3">
            <a:avLst>
              <a:gd name="adj1" fmla="val 3000013"/>
            </a:avLst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2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Fan-In and Fan-Out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PageRank on synthetic Power-Law Graphs</a:t>
            </a:r>
          </a:p>
          <a:p>
            <a:r>
              <a:rPr lang="en-US" dirty="0" err="1" smtClean="0"/>
              <a:t>GraphLab</a:t>
            </a:r>
            <a:r>
              <a:rPr lang="en-US" dirty="0" smtClean="0"/>
              <a:t> is </a:t>
            </a:r>
            <a:r>
              <a:rPr lang="en-US" b="1" dirty="0" smtClean="0"/>
              <a:t>undirected</a:t>
            </a:r>
            <a:endParaRPr lang="en-US" b="1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636552"/>
              </p:ext>
            </p:extLst>
          </p:nvPr>
        </p:nvGraphicFramePr>
        <p:xfrm>
          <a:off x="457200" y="2895600"/>
          <a:ext cx="8153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1752600" y="64770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16284" y="6172200"/>
            <a:ext cx="4041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More high-degree vertices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67102">
            <a:off x="1538717" y="3640645"/>
            <a:ext cx="205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Pregel</a:t>
            </a:r>
            <a:r>
              <a:rPr lang="en-US" sz="2400" dirty="0" smtClean="0">
                <a:solidFill>
                  <a:schemeClr val="accent1"/>
                </a:solidFill>
              </a:rPr>
              <a:t> Fan-Out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56544">
            <a:off x="1767269" y="4804894"/>
            <a:ext cx="1826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Pregel</a:t>
            </a:r>
            <a:r>
              <a:rPr lang="en-US" sz="2400" dirty="0" smtClean="0">
                <a:solidFill>
                  <a:schemeClr val="accent1"/>
                </a:solidFill>
              </a:rPr>
              <a:t> Fan-In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492854">
            <a:off x="4543489" y="4168868"/>
            <a:ext cx="2836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GraphLab</a:t>
            </a:r>
            <a:r>
              <a:rPr lang="en-US" sz="2400" dirty="0" smtClean="0">
                <a:solidFill>
                  <a:schemeClr val="accent2"/>
                </a:solidFill>
              </a:rPr>
              <a:t> Fan-In/Out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7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 animBg="0"/>
        </p:bldSub>
      </p:bldGraphic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Graph parallel abstractions rely on partitioning:</a:t>
            </a:r>
          </a:p>
          <a:p>
            <a:pPr lvl="1"/>
            <a:r>
              <a:rPr lang="en-US" dirty="0" smtClean="0">
                <a:sym typeface="Wingdings"/>
              </a:rPr>
              <a:t>Minimize communication</a:t>
            </a:r>
          </a:p>
          <a:p>
            <a:pPr lvl="1"/>
            <a:r>
              <a:rPr lang="en-US" dirty="0" smtClean="0">
                <a:sym typeface="Wingdings"/>
              </a:rPr>
              <a:t>Balance computation and storage</a:t>
            </a:r>
            <a:endParaRPr lang="en-US" sz="3200" dirty="0">
              <a:sym typeface="Wingding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425986" y="3720813"/>
            <a:ext cx="1255520" cy="1607340"/>
            <a:chOff x="3348545" y="2078572"/>
            <a:chExt cx="1255520" cy="1607340"/>
          </a:xfrm>
        </p:grpSpPr>
        <p:cxnSp>
          <p:nvCxnSpPr>
            <p:cNvPr id="34" name="Straight Connector 33"/>
            <p:cNvCxnSpPr>
              <a:stCxn id="41" idx="5"/>
              <a:endCxn id="38" idx="1"/>
            </p:cNvCxnSpPr>
            <p:nvPr/>
          </p:nvCxnSpPr>
          <p:spPr>
            <a:xfrm>
              <a:off x="3957742" y="2316816"/>
              <a:ext cx="406401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0" idx="6"/>
              <a:endCxn id="38" idx="2"/>
            </p:cNvCxnSpPr>
            <p:nvPr/>
          </p:nvCxnSpPr>
          <p:spPr>
            <a:xfrm>
              <a:off x="3627665" y="2776175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8" idx="4"/>
              <a:endCxn id="39" idx="0"/>
            </p:cNvCxnSpPr>
            <p:nvPr/>
          </p:nvCxnSpPr>
          <p:spPr>
            <a:xfrm>
              <a:off x="4462828" y="2915734"/>
              <a:ext cx="1677" cy="4910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8" idx="3"/>
              <a:endCxn id="42" idx="7"/>
            </p:cNvCxnSpPr>
            <p:nvPr/>
          </p:nvCxnSpPr>
          <p:spPr>
            <a:xfrm flipH="1">
              <a:off x="3957742" y="2874858"/>
              <a:ext cx="406401" cy="3607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4323267" y="2636614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4324945" y="340679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348545" y="2636614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719498" y="207857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719498" y="3194683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386635" y="3482775"/>
            <a:ext cx="1252165" cy="1666287"/>
            <a:chOff x="4361474" y="1829382"/>
            <a:chExt cx="1252165" cy="1666287"/>
          </a:xfrm>
        </p:grpSpPr>
        <p:cxnSp>
          <p:nvCxnSpPr>
            <p:cNvPr id="44" name="Straight Connector 43"/>
            <p:cNvCxnSpPr>
              <a:endCxn id="51" idx="3"/>
            </p:cNvCxnSpPr>
            <p:nvPr/>
          </p:nvCxnSpPr>
          <p:spPr>
            <a:xfrm flipV="1">
              <a:off x="4598041" y="2305013"/>
              <a:ext cx="453575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8" idx="4"/>
            </p:cNvCxnSpPr>
            <p:nvPr/>
          </p:nvCxnSpPr>
          <p:spPr>
            <a:xfrm flipH="1">
              <a:off x="4499357" y="2108502"/>
              <a:ext cx="1677" cy="5163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50" idx="2"/>
            </p:cNvCxnSpPr>
            <p:nvPr/>
          </p:nvCxnSpPr>
          <p:spPr>
            <a:xfrm>
              <a:off x="4638917" y="2764372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49" idx="1"/>
            </p:cNvCxnSpPr>
            <p:nvPr/>
          </p:nvCxnSpPr>
          <p:spPr>
            <a:xfrm>
              <a:off x="4598041" y="2863055"/>
              <a:ext cx="453575" cy="394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4361474" y="182938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10740" y="3216549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334519" y="2624811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010740" y="2066769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62000" y="3329792"/>
            <a:ext cx="7543800" cy="3071008"/>
            <a:chOff x="685800" y="2133600"/>
            <a:chExt cx="7543800" cy="3071008"/>
          </a:xfrm>
        </p:grpSpPr>
        <p:sp>
          <p:nvSpPr>
            <p:cNvPr id="53" name="Freeform 52"/>
            <p:cNvSpPr/>
            <p:nvPr/>
          </p:nvSpPr>
          <p:spPr>
            <a:xfrm>
              <a:off x="4495800" y="2133600"/>
              <a:ext cx="89269" cy="2572417"/>
            </a:xfrm>
            <a:custGeom>
              <a:avLst/>
              <a:gdLst>
                <a:gd name="connsiteX0" fmla="*/ 269473 w 627348"/>
                <a:gd name="connsiteY0" fmla="*/ 0 h 3704980"/>
                <a:gd name="connsiteX1" fmla="*/ 607385 w 627348"/>
                <a:gd name="connsiteY1" fmla="*/ 535941 h 3704980"/>
                <a:gd name="connsiteX2" fmla="*/ 525820 w 627348"/>
                <a:gd name="connsiteY2" fmla="*/ 1071881 h 3704980"/>
                <a:gd name="connsiteX3" fmla="*/ 13127 w 627348"/>
                <a:gd name="connsiteY3" fmla="*/ 1875792 h 3704980"/>
                <a:gd name="connsiteX4" fmla="*/ 385995 w 627348"/>
                <a:gd name="connsiteY4" fmla="*/ 2959324 h 3704980"/>
                <a:gd name="connsiteX5" fmla="*/ 1475 w 627348"/>
                <a:gd name="connsiteY5" fmla="*/ 3704980 h 370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348" h="3704980">
                  <a:moveTo>
                    <a:pt x="269473" y="0"/>
                  </a:moveTo>
                  <a:cubicBezTo>
                    <a:pt x="417067" y="178647"/>
                    <a:pt x="564661" y="357294"/>
                    <a:pt x="607385" y="535941"/>
                  </a:cubicBezTo>
                  <a:cubicBezTo>
                    <a:pt x="650109" y="714588"/>
                    <a:pt x="624863" y="848573"/>
                    <a:pt x="525820" y="1071881"/>
                  </a:cubicBezTo>
                  <a:cubicBezTo>
                    <a:pt x="426777" y="1295189"/>
                    <a:pt x="36431" y="1561218"/>
                    <a:pt x="13127" y="1875792"/>
                  </a:cubicBezTo>
                  <a:cubicBezTo>
                    <a:pt x="-10177" y="2190366"/>
                    <a:pt x="387937" y="2654459"/>
                    <a:pt x="385995" y="2959324"/>
                  </a:cubicBezTo>
                  <a:cubicBezTo>
                    <a:pt x="384053" y="3264189"/>
                    <a:pt x="-27655" y="3503031"/>
                    <a:pt x="1475" y="3704980"/>
                  </a:cubicBezTo>
                </a:path>
              </a:pathLst>
            </a:custGeom>
            <a:ln>
              <a:solidFill>
                <a:schemeClr val="tx2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85800" y="4681388"/>
              <a:ext cx="1717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Machine 1</a:t>
              </a:r>
              <a:endParaRPr lang="en-US" sz="2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12563" y="4681388"/>
              <a:ext cx="1717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Machine 2</a:t>
              </a:r>
              <a:endParaRPr lang="en-US" sz="28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386635" y="3482192"/>
            <a:ext cx="1252165" cy="1666287"/>
            <a:chOff x="4361474" y="1829382"/>
            <a:chExt cx="1252165" cy="1666287"/>
          </a:xfrm>
        </p:grpSpPr>
        <p:sp>
          <p:nvSpPr>
            <p:cNvPr id="57" name="Oval 56"/>
            <p:cNvSpPr/>
            <p:nvPr/>
          </p:nvSpPr>
          <p:spPr>
            <a:xfrm>
              <a:off x="4361474" y="182938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010740" y="3216549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334519" y="2624811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010740" y="2066769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362200" y="3581400"/>
            <a:ext cx="4572000" cy="1371600"/>
            <a:chOff x="2362200" y="3581400"/>
            <a:chExt cx="4572000" cy="1371600"/>
          </a:xfrm>
        </p:grpSpPr>
        <p:cxnSp>
          <p:nvCxnSpPr>
            <p:cNvPr id="63" name="Straight Connector 62"/>
            <p:cNvCxnSpPr/>
            <p:nvPr/>
          </p:nvCxnSpPr>
          <p:spPr>
            <a:xfrm flipH="1">
              <a:off x="2362200" y="3886200"/>
              <a:ext cx="4343400" cy="609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2362200" y="3581400"/>
              <a:ext cx="3733800" cy="914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2362200" y="4419600"/>
              <a:ext cx="4572000" cy="76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2362200" y="4495800"/>
              <a:ext cx="4267200" cy="457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Left Arrow 60"/>
          <p:cNvSpPr/>
          <p:nvPr/>
        </p:nvSpPr>
        <p:spPr bwMode="auto">
          <a:xfrm>
            <a:off x="2895600" y="5181600"/>
            <a:ext cx="3200400" cy="1600200"/>
          </a:xfrm>
          <a:prstGeom prst="leftArrow">
            <a:avLst>
              <a:gd name="adj1" fmla="val 71843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Data</a:t>
            </a:r>
            <a:r>
              <a:rPr lang="en-US" sz="2000" dirty="0">
                <a:solidFill>
                  <a:schemeClr val="bg1"/>
                </a:solidFill>
                <a:latin typeface="Tahoma" pitchFamily="-6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ahoma" pitchFamily="-64" charset="0"/>
              </a:rPr>
              <a:t>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ransmitted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across network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solidFill>
                  <a:schemeClr val="bg1"/>
                </a:solidFill>
                <a:latin typeface="Tahoma" pitchFamily="-64" charset="0"/>
              </a:rPr>
              <a:t>O(# cut edges)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9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8025E-6 1.51515E-6 L -0.24314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6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7135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7135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Graphs are Essential to </a:t>
            </a:r>
            <a:br>
              <a:rPr lang="en-US" dirty="0" smtClean="0"/>
            </a:br>
            <a:r>
              <a:rPr lang="en-US" b="1" dirty="0" smtClean="0"/>
              <a:t>Data-Mining</a:t>
            </a:r>
            <a:r>
              <a:rPr lang="en-US" dirty="0" smtClean="0"/>
              <a:t> and </a:t>
            </a:r>
            <a:r>
              <a:rPr lang="en-US" b="1" dirty="0" smtClean="0"/>
              <a:t>Machine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7924800" cy="3382963"/>
          </a:xfrm>
        </p:spPr>
        <p:txBody>
          <a:bodyPr>
            <a:normAutofit/>
          </a:bodyPr>
          <a:lstStyle/>
          <a:p>
            <a:r>
              <a:rPr lang="en-US" dirty="0" smtClean="0"/>
              <a:t>Identify influential people and information</a:t>
            </a:r>
          </a:p>
          <a:p>
            <a:r>
              <a:rPr lang="en-US" dirty="0" smtClean="0"/>
              <a:t>Find communities</a:t>
            </a:r>
          </a:p>
          <a:p>
            <a:r>
              <a:rPr lang="en-US" dirty="0" smtClean="0"/>
              <a:t>Target ads and products </a:t>
            </a:r>
            <a:endParaRPr lang="en-US" dirty="0"/>
          </a:p>
          <a:p>
            <a:r>
              <a:rPr lang="en-US" dirty="0" smtClean="0"/>
              <a:t>Model complex data dependencies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3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0" y="3581400"/>
            <a:ext cx="2209800" cy="266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1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248400" y="3581400"/>
            <a:ext cx="2209800" cy="266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2</a:t>
            </a:r>
            <a:endParaRPr lang="en-US" sz="3200" dirty="0"/>
          </a:p>
        </p:txBody>
      </p:sp>
      <p:cxnSp>
        <p:nvCxnSpPr>
          <p:cNvPr id="13" name="Straight Connector 12"/>
          <p:cNvCxnSpPr>
            <a:stCxn id="64" idx="0"/>
            <a:endCxn id="59" idx="4"/>
          </p:cNvCxnSpPr>
          <p:nvPr/>
        </p:nvCxnSpPr>
        <p:spPr>
          <a:xfrm flipV="1">
            <a:off x="647700" y="4343400"/>
            <a:ext cx="0" cy="30480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4" name="Straight Connector 13"/>
          <p:cNvCxnSpPr>
            <a:stCxn id="61" idx="3"/>
            <a:endCxn id="29" idx="0"/>
          </p:cNvCxnSpPr>
          <p:nvPr/>
        </p:nvCxnSpPr>
        <p:spPr>
          <a:xfrm flipH="1">
            <a:off x="1511300" y="4309922"/>
            <a:ext cx="782778" cy="87167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5" name="Straight Connector 14"/>
          <p:cNvCxnSpPr>
            <a:stCxn id="20" idx="4"/>
            <a:endCxn id="30" idx="0"/>
          </p:cNvCxnSpPr>
          <p:nvPr/>
        </p:nvCxnSpPr>
        <p:spPr>
          <a:xfrm>
            <a:off x="2374900" y="4343400"/>
            <a:ext cx="0" cy="83820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6" name="Straight Connector 15"/>
          <p:cNvCxnSpPr>
            <a:stCxn id="66" idx="5"/>
            <a:endCxn id="31" idx="0"/>
          </p:cNvCxnSpPr>
          <p:nvPr/>
        </p:nvCxnSpPr>
        <p:spPr>
          <a:xfrm>
            <a:off x="2455722" y="4843322"/>
            <a:ext cx="782778" cy="33827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8" idx="6"/>
            <a:endCxn id="65" idx="1"/>
          </p:cNvCxnSpPr>
          <p:nvPr/>
        </p:nvCxnSpPr>
        <p:spPr>
          <a:xfrm>
            <a:off x="762000" y="4229100"/>
            <a:ext cx="668478" cy="45257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8" name="Oval 17"/>
          <p:cNvSpPr/>
          <p:nvPr/>
        </p:nvSpPr>
        <p:spPr>
          <a:xfrm>
            <a:off x="533400" y="4114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97000" y="4114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60600" y="4114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24200" y="4114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3" idx="6"/>
            <a:endCxn id="70" idx="1"/>
          </p:cNvCxnSpPr>
          <p:nvPr/>
        </p:nvCxnSpPr>
        <p:spPr>
          <a:xfrm>
            <a:off x="762000" y="4762500"/>
            <a:ext cx="668478" cy="45257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3" name="Oval 22"/>
          <p:cNvSpPr/>
          <p:nvPr/>
        </p:nvSpPr>
        <p:spPr>
          <a:xfrm>
            <a:off x="533400" y="4648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397000" y="4648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260600" y="4648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24200" y="4648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65" idx="5"/>
            <a:endCxn id="31" idx="2"/>
          </p:cNvCxnSpPr>
          <p:nvPr/>
        </p:nvCxnSpPr>
        <p:spPr>
          <a:xfrm>
            <a:off x="1592122" y="4843322"/>
            <a:ext cx="1532078" cy="45257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8" name="Oval 27"/>
          <p:cNvSpPr/>
          <p:nvPr/>
        </p:nvSpPr>
        <p:spPr>
          <a:xfrm>
            <a:off x="533400" y="5181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397000" y="5181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60600" y="5181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124200" y="5181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33400" y="4114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7000" y="4114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260600" y="4114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124200" y="4114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33400" y="4648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397000" y="4648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260600" y="4648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124200" y="4648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33400" y="5181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397000" y="5181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260600" y="5181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124200" y="5181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23" idx="7"/>
            <a:endCxn id="20" idx="2"/>
          </p:cNvCxnSpPr>
          <p:nvPr/>
        </p:nvCxnSpPr>
        <p:spPr>
          <a:xfrm flipV="1">
            <a:off x="728522" y="4229100"/>
            <a:ext cx="1532078" cy="45257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4" name="Straight Connector 73"/>
          <p:cNvCxnSpPr>
            <a:stCxn id="64" idx="6"/>
            <a:endCxn id="62" idx="2"/>
          </p:cNvCxnSpPr>
          <p:nvPr/>
        </p:nvCxnSpPr>
        <p:spPr>
          <a:xfrm flipV="1">
            <a:off x="762000" y="4229100"/>
            <a:ext cx="2362200" cy="53340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6" name="Straight Connector 75"/>
          <p:cNvCxnSpPr>
            <a:stCxn id="64" idx="5"/>
            <a:endCxn id="72" idx="1"/>
          </p:cNvCxnSpPr>
          <p:nvPr/>
        </p:nvCxnSpPr>
        <p:spPr>
          <a:xfrm>
            <a:off x="728522" y="4843322"/>
            <a:ext cx="2429156" cy="37175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9" name="Straight Connector 78"/>
          <p:cNvCxnSpPr>
            <a:stCxn id="66" idx="7"/>
            <a:endCxn id="62" idx="3"/>
          </p:cNvCxnSpPr>
          <p:nvPr/>
        </p:nvCxnSpPr>
        <p:spPr>
          <a:xfrm flipV="1">
            <a:off x="2455722" y="4309922"/>
            <a:ext cx="701956" cy="37175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2" name="Straight Connector 81"/>
          <p:cNvCxnSpPr>
            <a:stCxn id="70" idx="7"/>
            <a:endCxn id="66" idx="3"/>
          </p:cNvCxnSpPr>
          <p:nvPr/>
        </p:nvCxnSpPr>
        <p:spPr>
          <a:xfrm flipV="1">
            <a:off x="1592122" y="4843322"/>
            <a:ext cx="701956" cy="37175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5" name="Straight Connector 84"/>
          <p:cNvCxnSpPr>
            <a:stCxn id="65" idx="6"/>
            <a:endCxn id="66" idx="2"/>
          </p:cNvCxnSpPr>
          <p:nvPr/>
        </p:nvCxnSpPr>
        <p:spPr>
          <a:xfrm>
            <a:off x="1625600" y="4762500"/>
            <a:ext cx="635000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8" name="Straight Connector 87"/>
          <p:cNvCxnSpPr>
            <a:stCxn id="25" idx="6"/>
            <a:endCxn id="67" idx="2"/>
          </p:cNvCxnSpPr>
          <p:nvPr/>
        </p:nvCxnSpPr>
        <p:spPr>
          <a:xfrm>
            <a:off x="2489200" y="4762500"/>
            <a:ext cx="635000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91" name="Straight Connector 90"/>
          <p:cNvCxnSpPr>
            <a:stCxn id="69" idx="7"/>
            <a:endCxn id="60" idx="4"/>
          </p:cNvCxnSpPr>
          <p:nvPr/>
        </p:nvCxnSpPr>
        <p:spPr>
          <a:xfrm flipV="1">
            <a:off x="728522" y="4343400"/>
            <a:ext cx="782778" cy="87167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94" name="Straight Connector 93"/>
          <p:cNvCxnSpPr>
            <a:stCxn id="66" idx="1"/>
            <a:endCxn id="19" idx="5"/>
          </p:cNvCxnSpPr>
          <p:nvPr/>
        </p:nvCxnSpPr>
        <p:spPr>
          <a:xfrm flipH="1" flipV="1">
            <a:off x="1592122" y="4309922"/>
            <a:ext cx="701956" cy="37175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97" name="Straight Connector 96"/>
          <p:cNvCxnSpPr>
            <a:stCxn id="28" idx="7"/>
            <a:endCxn id="25" idx="3"/>
          </p:cNvCxnSpPr>
          <p:nvPr/>
        </p:nvCxnSpPr>
        <p:spPr>
          <a:xfrm flipV="1">
            <a:off x="728522" y="4843322"/>
            <a:ext cx="1565556" cy="37175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sz="3200" dirty="0" smtClean="0"/>
              <a:t>Both GraphLab and </a:t>
            </a:r>
            <a:r>
              <a:rPr lang="en-US" sz="3200" dirty="0" err="1" smtClean="0"/>
              <a:t>Pregel</a:t>
            </a:r>
            <a:r>
              <a:rPr lang="en-US" sz="3200" dirty="0" smtClean="0"/>
              <a:t> resort to </a:t>
            </a:r>
            <a:r>
              <a:rPr lang="en-US" b="1" dirty="0" smtClean="0">
                <a:sym typeface="Wingdings"/>
              </a:rPr>
              <a:t>r</a:t>
            </a:r>
            <a:r>
              <a:rPr lang="en-US" sz="3200" b="1" dirty="0" smtClean="0">
                <a:sym typeface="Wingdings"/>
              </a:rPr>
              <a:t>andom</a:t>
            </a:r>
            <a:r>
              <a:rPr lang="en-US" sz="3200" dirty="0" smtClean="0">
                <a:sym typeface="Wingdings"/>
              </a:rPr>
              <a:t> (hashed) partitioning </a:t>
            </a:r>
            <a:r>
              <a:rPr lang="en-US" dirty="0" smtClean="0">
                <a:sym typeface="Wingdings"/>
              </a:rPr>
              <a:t>on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b="1" dirty="0" smtClean="0">
                <a:sym typeface="Wingdings"/>
              </a:rPr>
              <a:t>natural </a:t>
            </a:r>
            <a:r>
              <a:rPr lang="en-US" b="1" dirty="0" smtClean="0">
                <a:sym typeface="Wingdings"/>
              </a:rPr>
              <a:t>g</a:t>
            </a:r>
            <a:r>
              <a:rPr lang="en-US" sz="3200" b="1" dirty="0" smtClean="0">
                <a:sym typeface="Wingdings"/>
              </a:rPr>
              <a:t>raphs</a:t>
            </a:r>
            <a:endParaRPr lang="en-US" sz="3200" b="1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4648200" y="3962400"/>
            <a:ext cx="2895600" cy="1333500"/>
            <a:chOff x="4648200" y="3505200"/>
            <a:chExt cx="2895600" cy="133350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4800600" y="3505200"/>
              <a:ext cx="2133600" cy="5334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724400" y="3505200"/>
              <a:ext cx="2209800" cy="5334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4724400" y="4038600"/>
              <a:ext cx="2743200" cy="762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4724400" y="4114800"/>
              <a:ext cx="2743200" cy="3810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84" name="Straight Connector 83"/>
            <p:cNvCxnSpPr>
              <a:stCxn id="49" idx="2"/>
            </p:cNvCxnSpPr>
            <p:nvPr/>
          </p:nvCxnSpPr>
          <p:spPr>
            <a:xfrm flipV="1">
              <a:off x="4724400" y="4724400"/>
              <a:ext cx="2209800" cy="1143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87" name="Straight Connector 86"/>
            <p:cNvCxnSpPr>
              <a:stCxn id="49" idx="2"/>
            </p:cNvCxnSpPr>
            <p:nvPr/>
          </p:nvCxnSpPr>
          <p:spPr>
            <a:xfrm flipV="1">
              <a:off x="4724400" y="4343400"/>
              <a:ext cx="2286000" cy="4953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7010400" y="3505200"/>
              <a:ext cx="533400" cy="8382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4724400" y="3505200"/>
              <a:ext cx="533400" cy="5334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4648200" y="4038600"/>
              <a:ext cx="609600" cy="7620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5181600" y="4038600"/>
              <a:ext cx="167640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4724400" y="4495800"/>
              <a:ext cx="2209800" cy="2286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4648200" y="3505200"/>
              <a:ext cx="2286000" cy="12954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934200" y="3505200"/>
              <a:ext cx="60960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5257800" y="3505200"/>
              <a:ext cx="167640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 flipV="1">
              <a:off x="5334000" y="3505200"/>
              <a:ext cx="1676400" cy="8382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4724400" y="3505200"/>
              <a:ext cx="2209800" cy="12192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1221873" y="2667000"/>
            <a:ext cx="7236327" cy="3505200"/>
            <a:chOff x="1066800" y="3048000"/>
            <a:chExt cx="7236327" cy="3505200"/>
          </a:xfrm>
        </p:grpSpPr>
        <p:sp>
          <p:nvSpPr>
            <p:cNvPr id="132" name="Rectangle 131"/>
            <p:cNvSpPr/>
            <p:nvPr/>
          </p:nvSpPr>
          <p:spPr>
            <a:xfrm>
              <a:off x="1066800" y="3048000"/>
              <a:ext cx="7086600" cy="35052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5"/>
            <p:cNvGrpSpPr/>
            <p:nvPr/>
          </p:nvGrpSpPr>
          <p:grpSpPr>
            <a:xfrm>
              <a:off x="1143000" y="3048000"/>
              <a:ext cx="7160127" cy="3151076"/>
              <a:chOff x="925989" y="2726742"/>
              <a:chExt cx="7160127" cy="3151076"/>
            </a:xfrm>
          </p:grpSpPr>
          <p:pic>
            <p:nvPicPr>
              <p:cNvPr id="134" name="Picture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25989" y="2726742"/>
                <a:ext cx="7160127" cy="2226258"/>
              </a:xfrm>
              <a:prstGeom prst="rect">
                <a:avLst/>
              </a:prstGeom>
            </p:spPr>
          </p:pic>
          <p:sp>
            <p:nvSpPr>
              <p:cNvPr id="135" name="TextBox 134"/>
              <p:cNvSpPr txBox="1"/>
              <p:nvPr/>
            </p:nvSpPr>
            <p:spPr>
              <a:xfrm>
                <a:off x="1371600" y="4800600"/>
                <a:ext cx="613681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10 Machines </a:t>
                </a:r>
                <a:r>
                  <a:rPr lang="en-US" sz="3200" b="1" dirty="0" smtClean="0">
                    <a:sym typeface="Wingdings"/>
                  </a:rPr>
                  <a:t> 90% of edges cut</a:t>
                </a:r>
              </a:p>
              <a:p>
                <a:r>
                  <a:rPr lang="en-US" sz="3200" b="1" dirty="0" smtClean="0">
                    <a:sym typeface="Wingdings"/>
                  </a:rPr>
                  <a:t>100 Machines  99% of edges cut!</a:t>
                </a:r>
                <a:endParaRPr lang="en-US" sz="3200" b="1" dirty="0"/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5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7 C 0.0382 -0.0451 0.07605 -0.09066 0.15122 -0.09806 C 0.22639 -0.10546 0.39271 -0.05597 0.45122 -0.0444 " pathEditMode="relative" ptsTypes="a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-1.68363E-6 C 0.09688 0.03215 0.19375 0.0643 0.29358 0.05713 C 0.3934 0.04996 0.49601 0.00324 0.59878 -0.04324 " pathEditMode="relative" ptsTypes="aaA">
                                      <p:cBhvr>
                                        <p:cTn id="8" dur="17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3469E-6 C 0.03038 -0.04463 0.06077 -0.08926 0.10261 -0.08302 C 0.14445 -0.07677 0.19757 -0.01942 0.2507 0.03816 " pathEditMode="relative" ptsTypes="aaA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7.22222E-6 -2.81221E-6 C 0.03749 0.07285 0.07517 0.1457 0.14288 0.15056 C 0.21058 0.15542 0.3085 0.09228 0.40659 0.02937 " pathEditMode="relative" ptsTypes="aaA"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462 C -0.00086 0.0777 -0.00416 0.15101 0.05191 0.14315 C 0.10782 0.13529 0.27379 -0.02313 0.33889 -0.04209 C 0.404 -0.06106 0.42327 -0.01619 0.44271 0.02891 " pathEditMode="relative" rAng="0" ptsTypes="aaaA">
                                      <p:cBhvr>
                                        <p:cTn id="14" dur="1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4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22222E-6 -3.9408E-6 C 0.00903 0.04926 0.01806 0.09875 0.05469 0.11772 C 0.09132 0.13668 0.12813 0.13298 0.21962 0.11425 C 0.31111 0.09551 0.45747 0.05019 0.60399 0.00509 " pathEditMode="relative" ptsTypes="aaaA">
                                      <p:cBhvr>
                                        <p:cTn id="16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11111E-6 -6.91027E-6 C -0.03889 -0.04302 -0.07778 -0.08604 -0.05729 -0.10731 C -0.0368 -0.12859 0.08195 -0.16074 0.12327 -0.12813 C 0.16458 -0.09552 0.16892 0.05411 0.1908 0.08834 C 0.21267 0.12257 0.23351 0.10013 0.25452 0.07793 " pathEditMode="relative" ptsTypes="aaaaA">
                                      <p:cBhvr>
                                        <p:cTn id="18" dur="19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79186E-6 C 0.01996 -0.0555 0.03993 -0.11101 0.09601 -0.08811 C 0.15208 -0.06522 0.28385 0.11101 0.33628 0.13668 C 0.38871 0.16235 0.39948 0.11402 0.41042 0.06591 " pathEditMode="relative" ptsTypes="aaaA">
                                      <p:cBhvr>
                                        <p:cTn id="20" dur="1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33333E-6 4.79186E-6 C 0.0224 0.06545 0.04497 0.13113 0.07674 0.14338 C 0.10851 0.15564 0.12778 0.09019 0.19097 0.07423 C 0.25399 0.05828 0.40278 0.09366 0.4559 0.04833 C 0.50903 0.003 0.50903 -0.09713 0.5092 -0.19727 " pathEditMode="relative" ptsTypes="aaaaA">
                                      <p:cBhvr>
                                        <p:cTn id="22" dur="1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94444E-6 4.79186E-6 C 0.03802 -0.02405 0.07604 -0.04787 0.13506 -0.04163 C 0.19409 -0.03539 0.27013 0.02474 0.35451 0.03793 C 0.43871 0.05111 0.59131 0.07724 0.64149 0.03793 C 0.69166 -0.00139 0.67378 -0.09945 0.6559 -0.19727 " pathEditMode="relative" ptsTypes="aaaaA">
                                      <p:cBhvr>
                                        <p:cTn id="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83333E-6 2.81221E-6 C 5.83333E-6 2.81221E-6 0.15973 -0.05805 0.31945 -0.1161 " pathEditMode="relative" ptsTypes="aA">
                                      <p:cBhvr>
                                        <p:cTn id="26" dur="1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9408E-6 C 0.03732 -0.06429 0.07482 -0.12859 0.11683 -0.15056 C 0.15885 -0.17253 0.20347 -0.16767 0.2519 -0.13136 C 0.30034 -0.09505 0.37222 0.06383 0.40781 0.06753 C 0.4434 0.07123 0.45416 -0.01896 0.46492 -0.10893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GraphLab</a:t>
            </a:r>
            <a:r>
              <a:rPr lang="en-US" sz="4000" dirty="0" smtClean="0"/>
              <a:t> and </a:t>
            </a:r>
            <a:r>
              <a:rPr lang="en-US" sz="4000" b="1" dirty="0" err="1" smtClean="0"/>
              <a:t>Pregel</a:t>
            </a:r>
            <a:r>
              <a:rPr lang="en-US" sz="4000" dirty="0" smtClean="0"/>
              <a:t> are not well suited for </a:t>
            </a:r>
            <a:r>
              <a:rPr lang="en-US" sz="4000" b="1" dirty="0" smtClean="0"/>
              <a:t>natural graphs</a:t>
            </a:r>
          </a:p>
          <a:p>
            <a:endParaRPr lang="en-US" sz="4000" b="1" dirty="0"/>
          </a:p>
          <a:p>
            <a:r>
              <a:rPr lang="en-US" sz="4000" dirty="0" smtClean="0"/>
              <a:t>Challenges of </a:t>
            </a:r>
            <a:r>
              <a:rPr lang="en-US" sz="4000" b="1" dirty="0" smtClean="0"/>
              <a:t>high-degree vertices</a:t>
            </a:r>
          </a:p>
          <a:p>
            <a:r>
              <a:rPr lang="en-US" sz="4000" dirty="0" smtClean="0"/>
              <a:t>Low </a:t>
            </a:r>
            <a:r>
              <a:rPr lang="en-US" sz="4000" dirty="0"/>
              <a:t>q</a:t>
            </a:r>
            <a:r>
              <a:rPr lang="en-US" sz="4000" dirty="0" smtClean="0"/>
              <a:t>uality </a:t>
            </a:r>
            <a:r>
              <a:rPr lang="en-US" sz="4000" b="1" dirty="0" smtClean="0"/>
              <a:t>partitioning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1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2766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GAS Decomposition</a:t>
            </a:r>
            <a:r>
              <a:rPr lang="en-US" dirty="0" smtClean="0"/>
              <a:t>: distribute vertex-programs </a:t>
            </a:r>
          </a:p>
          <a:p>
            <a:pPr lvl="1"/>
            <a:r>
              <a:rPr lang="en-US" dirty="0" smtClean="0"/>
              <a:t>Move computation to data</a:t>
            </a:r>
          </a:p>
          <a:p>
            <a:pPr lvl="1"/>
            <a:r>
              <a:rPr lang="en-US" dirty="0" smtClean="0"/>
              <a:t>Parallelize </a:t>
            </a:r>
            <a:r>
              <a:rPr lang="en-US" b="1" dirty="0" smtClean="0"/>
              <a:t>high-degree </a:t>
            </a:r>
            <a:r>
              <a:rPr lang="en-US" dirty="0" smtClean="0"/>
              <a:t>vertices</a:t>
            </a:r>
          </a:p>
          <a:p>
            <a:endParaRPr lang="en-US" dirty="0" smtClean="0"/>
          </a:p>
          <a:p>
            <a:r>
              <a:rPr lang="en-US" b="1" dirty="0" smtClean="0"/>
              <a:t>Vertex Partitioning:</a:t>
            </a:r>
          </a:p>
          <a:p>
            <a:pPr lvl="1"/>
            <a:r>
              <a:rPr lang="en-US" dirty="0" smtClean="0"/>
              <a:t>Effectively distribute large power-law graphs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990600"/>
            <a:ext cx="628459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914400"/>
            <a:r>
              <a:rPr lang="en-US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/>
                <a:cs typeface="Helvetica"/>
              </a:rPr>
              <a:t>PowerGraph</a:t>
            </a:r>
            <a:endParaRPr lang="en-US" sz="8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2505671"/>
            <a:ext cx="8534400" cy="1295400"/>
            <a:chOff x="381000" y="2505671"/>
            <a:chExt cx="8534400" cy="1295400"/>
          </a:xfrm>
        </p:grpSpPr>
        <p:sp>
          <p:nvSpPr>
            <p:cNvPr id="33" name="Rounded Rectangle 32"/>
            <p:cNvSpPr/>
            <p:nvPr/>
          </p:nvSpPr>
          <p:spPr>
            <a:xfrm>
              <a:off x="381000" y="2505671"/>
              <a:ext cx="8534400" cy="1295400"/>
            </a:xfrm>
            <a:prstGeom prst="roundRect">
              <a:avLst>
                <a:gd name="adj" fmla="val 1103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86400" y="2667000"/>
              <a:ext cx="333952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Gather Information</a:t>
              </a:r>
              <a:br>
                <a:rPr lang="en-US" sz="2800" b="1" dirty="0" smtClean="0"/>
              </a:br>
              <a:r>
                <a:rPr lang="en-US" sz="2800" b="1" dirty="0" smtClean="0"/>
                <a:t>About Neighborhood</a:t>
              </a:r>
              <a:endParaRPr lang="en-US" sz="28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1000" y="3953471"/>
            <a:ext cx="8534400" cy="762000"/>
            <a:chOff x="381000" y="3953471"/>
            <a:chExt cx="8534400" cy="762000"/>
          </a:xfrm>
        </p:grpSpPr>
        <p:sp>
          <p:nvSpPr>
            <p:cNvPr id="31" name="Rounded Rectangle 30"/>
            <p:cNvSpPr/>
            <p:nvPr/>
          </p:nvSpPr>
          <p:spPr>
            <a:xfrm>
              <a:off x="381000" y="3953471"/>
              <a:ext cx="8534400" cy="762000"/>
            </a:xfrm>
            <a:prstGeom prst="roundRect">
              <a:avLst>
                <a:gd name="adj" fmla="val 1103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73791" y="4082647"/>
              <a:ext cx="23647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Update Vertex</a:t>
              </a:r>
              <a:endParaRPr lang="en-US" sz="28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1000" y="4867870"/>
            <a:ext cx="8534400" cy="1380529"/>
            <a:chOff x="381000" y="4867870"/>
            <a:chExt cx="8534400" cy="1380529"/>
          </a:xfrm>
        </p:grpSpPr>
        <p:sp>
          <p:nvSpPr>
            <p:cNvPr id="32" name="Rounded Rectangle 31"/>
            <p:cNvSpPr/>
            <p:nvPr/>
          </p:nvSpPr>
          <p:spPr>
            <a:xfrm>
              <a:off x="381000" y="4867870"/>
              <a:ext cx="8534400" cy="1380529"/>
            </a:xfrm>
            <a:prstGeom prst="roundRect">
              <a:avLst>
                <a:gd name="adj" fmla="val 1103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72251" y="5065693"/>
              <a:ext cx="30113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Signal </a:t>
              </a:r>
              <a:r>
                <a:rPr lang="en-US" sz="2800" b="1" dirty="0" smtClean="0"/>
                <a:t>Neighbors &amp;</a:t>
              </a:r>
            </a:p>
            <a:p>
              <a:pPr algn="ctr"/>
              <a:r>
                <a:rPr lang="en-US" sz="2800" b="1" dirty="0" smtClean="0"/>
                <a:t>Modify Edge Data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524000"/>
          </a:xfrm>
        </p:spPr>
        <p:txBody>
          <a:bodyPr>
            <a:normAutofit/>
          </a:bodyPr>
          <a:lstStyle/>
          <a:p>
            <a:r>
              <a:rPr lang="en-US" sz="4900" dirty="0" smtClean="0"/>
              <a:t>A </a:t>
            </a:r>
            <a:r>
              <a:rPr lang="en-US" sz="4900" b="1" dirty="0" smtClean="0"/>
              <a:t>Common Pattern</a:t>
            </a:r>
            <a:r>
              <a:rPr lang="en-US" sz="4900" dirty="0" smtClean="0"/>
              <a:t> for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Vertex</a:t>
            </a:r>
            <a:r>
              <a:rPr lang="en-US" dirty="0"/>
              <a:t>-</a:t>
            </a:r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52400" y="2062639"/>
            <a:ext cx="5638800" cy="418576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182880" bIns="91440" rtlCol="0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  <a:latin typeface="Consolas"/>
                <a:cs typeface="Consolas"/>
              </a:rPr>
              <a:t>GraphLab_PageRank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) </a:t>
            </a:r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Compute sum over neighbors</a:t>
            </a:r>
            <a:endParaRPr lang="en-US" sz="2000" baseline="-25000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total =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0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solidFill>
                  <a:prstClr val="black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( j 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in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in_neighbors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)): 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total =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total + R[j] *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w</a:t>
            </a:r>
            <a:r>
              <a:rPr lang="en-US" sz="2000" baseline="-25000" dirty="0" err="1" smtClean="0">
                <a:solidFill>
                  <a:prstClr val="black"/>
                </a:solidFill>
                <a:latin typeface="Consolas"/>
                <a:cs typeface="Consolas"/>
              </a:rPr>
              <a:t>ji</a:t>
            </a:r>
            <a:endParaRPr lang="en-US" sz="2000" dirty="0">
              <a:solidFill>
                <a:srgbClr val="008000"/>
              </a:solidFill>
              <a:latin typeface="Consolas"/>
              <a:cs typeface="Consolas"/>
            </a:endParaRPr>
          </a:p>
          <a:p>
            <a:endParaRPr lang="en-US" sz="2000" dirty="0" smtClean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 // Update the PageRank</a:t>
            </a:r>
            <a:endParaRPr lang="en-US" sz="20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R[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] = 0.1 + total </a:t>
            </a:r>
            <a:endParaRPr lang="en-US" sz="2000" i="1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0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 /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Trigger neighbors to run again</a:t>
            </a:r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if R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]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not converged then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 </a:t>
            </a:r>
            <a:r>
              <a:rPr lang="en-US" sz="2000" b="1" dirty="0" err="1" smtClean="0">
                <a:solidFill>
                  <a:prstClr val="black"/>
                </a:solidFill>
                <a:latin typeface="Consolas"/>
                <a:cs typeface="Consolas"/>
              </a:rPr>
              <a:t>foreach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( j </a:t>
            </a:r>
            <a:r>
              <a:rPr lang="en-US" sz="2000" b="1" dirty="0">
                <a:solidFill>
                  <a:prstClr val="black"/>
                </a:solidFill>
                <a:latin typeface="Consolas"/>
                <a:cs typeface="Consolas"/>
              </a:rPr>
              <a:t>in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out_neighbors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)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) </a:t>
            </a:r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signal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vertex-program on j</a:t>
            </a:r>
            <a:endParaRPr lang="en-US" sz="2000" dirty="0">
              <a:solidFill>
                <a:srgbClr val="008000"/>
              </a:solidFill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1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GAS Decomposition</a:t>
            </a:r>
            <a:endParaRPr lang="en-US" dirty="0"/>
          </a:p>
        </p:txBody>
      </p:sp>
      <p:sp>
        <p:nvSpPr>
          <p:cNvPr id="188" name="Rounded Rectangle 187"/>
          <p:cNvSpPr/>
          <p:nvPr/>
        </p:nvSpPr>
        <p:spPr>
          <a:xfrm>
            <a:off x="205766" y="1447800"/>
            <a:ext cx="2814255" cy="5257800"/>
          </a:xfrm>
          <a:prstGeom prst="roundRect">
            <a:avLst>
              <a:gd name="adj" fmla="val 61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879118" y="5981802"/>
            <a:ext cx="206604" cy="647597"/>
            <a:chOff x="955318" y="5981802"/>
            <a:chExt cx="206604" cy="647597"/>
          </a:xfrm>
        </p:grpSpPr>
        <p:sp>
          <p:nvSpPr>
            <p:cNvPr id="82" name="Rounded Rectangle 81"/>
            <p:cNvSpPr/>
            <p:nvPr/>
          </p:nvSpPr>
          <p:spPr>
            <a:xfrm rot="16200000">
              <a:off x="734821" y="6202299"/>
              <a:ext cx="647597" cy="20660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83" name="Straight Connector 82"/>
            <p:cNvCxnSpPr>
              <a:stCxn id="84" idx="6"/>
              <a:endCxn id="85" idx="2"/>
            </p:cNvCxnSpPr>
            <p:nvPr/>
          </p:nvCxnSpPr>
          <p:spPr>
            <a:xfrm flipV="1">
              <a:off x="1058595" y="6159519"/>
              <a:ext cx="0" cy="2650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 rot="16200000">
              <a:off x="988831" y="6424577"/>
              <a:ext cx="139528" cy="1395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1000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sz="1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 rot="16200000">
              <a:off x="988831" y="6019991"/>
              <a:ext cx="139528" cy="1395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52400" y="5981802"/>
            <a:ext cx="2667000" cy="647597"/>
            <a:chOff x="228600" y="5981802"/>
            <a:chExt cx="2667000" cy="647597"/>
          </a:xfrm>
        </p:grpSpPr>
        <p:sp>
          <p:nvSpPr>
            <p:cNvPr id="6" name="TextBox 5"/>
            <p:cNvSpPr txBox="1"/>
            <p:nvPr/>
          </p:nvSpPr>
          <p:spPr>
            <a:xfrm>
              <a:off x="1524000" y="6099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+ … +     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sym typeface="Wingdings"/>
                </a:rPr>
                <a:t> 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2176948" y="5981802"/>
              <a:ext cx="206604" cy="647597"/>
              <a:chOff x="2176948" y="5981802"/>
              <a:chExt cx="206604" cy="647597"/>
            </a:xfrm>
          </p:grpSpPr>
          <p:sp>
            <p:nvSpPr>
              <p:cNvPr id="92" name="Rounded Rectangle 91"/>
              <p:cNvSpPr/>
              <p:nvPr/>
            </p:nvSpPr>
            <p:spPr>
              <a:xfrm rot="16200000">
                <a:off x="1956451" y="6202299"/>
                <a:ext cx="647597" cy="206604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3" name="Straight Connector 92"/>
              <p:cNvCxnSpPr>
                <a:stCxn id="94" idx="6"/>
                <a:endCxn id="95" idx="2"/>
              </p:cNvCxnSpPr>
              <p:nvPr/>
            </p:nvCxnSpPr>
            <p:spPr>
              <a:xfrm flipV="1">
                <a:off x="2280225" y="6159519"/>
                <a:ext cx="0" cy="26505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4" name="Oval 93"/>
              <p:cNvSpPr/>
              <p:nvPr/>
            </p:nvSpPr>
            <p:spPr>
              <a:xfrm rot="16200000">
                <a:off x="2210461" y="6424577"/>
                <a:ext cx="139528" cy="1395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r>
                  <a:rPr lang="en-US" sz="1000" dirty="0" smtClean="0">
                    <a:solidFill>
                      <a:prstClr val="white"/>
                    </a:solidFill>
                    <a:latin typeface="Calibri"/>
                  </a:rPr>
                  <a:t>Y</a:t>
                </a:r>
                <a:endParaRPr lang="en-US" sz="10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 rot="16200000">
                <a:off x="2210461" y="6019991"/>
                <a:ext cx="139528" cy="1395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228600" y="6055517"/>
              <a:ext cx="7333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00"/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Parallel</a:t>
              </a:r>
              <a:br>
                <a:rPr lang="en-US" sz="1400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Sum</a:t>
              </a: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228600" y="2754868"/>
            <a:ext cx="153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User Defined:</a:t>
            </a:r>
            <a:endParaRPr lang="en-US" b="1" i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22837" y="3074312"/>
            <a:ext cx="2428993" cy="400110"/>
            <a:chOff x="499037" y="3046512"/>
            <a:chExt cx="2428993" cy="400110"/>
          </a:xfrm>
        </p:grpSpPr>
        <p:sp>
          <p:nvSpPr>
            <p:cNvPr id="12" name="TextBox 11"/>
            <p:cNvSpPr txBox="1"/>
            <p:nvPr/>
          </p:nvSpPr>
          <p:spPr>
            <a:xfrm>
              <a:off x="626899" y="3046512"/>
              <a:ext cx="23011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2000" b="1" dirty="0" smtClean="0">
                  <a:solidFill>
                    <a:srgbClr val="FF0000"/>
                  </a:solidFill>
                  <a:latin typeface="Calibri"/>
                </a:rPr>
                <a:t>Gather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(             ) 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  <a:sym typeface="Wingdings"/>
                </a:rPr>
                <a:t> </a:t>
              </a:r>
              <a:r>
                <a:rPr lang="en-US" sz="2000" dirty="0" err="1" smtClean="0">
                  <a:solidFill>
                    <a:prstClr val="black"/>
                  </a:solidFill>
                  <a:latin typeface="Calibri"/>
                  <a:sym typeface="Wingdings"/>
                </a:rPr>
                <a:t>Σ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" name="Group 176"/>
            <p:cNvGrpSpPr/>
            <p:nvPr/>
          </p:nvGrpSpPr>
          <p:grpSpPr>
            <a:xfrm>
              <a:off x="1508833" y="3133572"/>
              <a:ext cx="777167" cy="262626"/>
              <a:chOff x="1452363" y="5293294"/>
              <a:chExt cx="611386" cy="206604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1452363" y="5293294"/>
                <a:ext cx="611386" cy="206604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1" name="Straight Connector 100"/>
              <p:cNvCxnSpPr>
                <a:stCxn id="102" idx="6"/>
                <a:endCxn id="103" idx="2"/>
              </p:cNvCxnSpPr>
              <p:nvPr/>
            </p:nvCxnSpPr>
            <p:spPr>
              <a:xfrm>
                <a:off x="1640698" y="5396572"/>
                <a:ext cx="212453" cy="1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2" name="Oval 101"/>
              <p:cNvSpPr/>
              <p:nvPr/>
            </p:nvSpPr>
            <p:spPr>
              <a:xfrm>
                <a:off x="1501169" y="5326807"/>
                <a:ext cx="139528" cy="1395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r>
                  <a:rPr lang="en-US" sz="900" dirty="0" smtClean="0">
                    <a:solidFill>
                      <a:prstClr val="white"/>
                    </a:solidFill>
                    <a:latin typeface="Calibri"/>
                  </a:rPr>
                  <a:t>Y</a:t>
                </a:r>
                <a:endParaRPr lang="en-US" sz="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853150" y="5326825"/>
                <a:ext cx="139528" cy="1395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0" name="Isosceles Triangle 119"/>
            <p:cNvSpPr/>
            <p:nvPr/>
          </p:nvSpPr>
          <p:spPr>
            <a:xfrm rot="5400000">
              <a:off x="489653" y="3212059"/>
              <a:ext cx="136067" cy="117299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2837" y="3409890"/>
            <a:ext cx="1991770" cy="461665"/>
            <a:chOff x="499037" y="3409890"/>
            <a:chExt cx="1991770" cy="461665"/>
          </a:xfrm>
        </p:grpSpPr>
        <p:grpSp>
          <p:nvGrpSpPr>
            <p:cNvPr id="9" name="Group 118"/>
            <p:cNvGrpSpPr/>
            <p:nvPr/>
          </p:nvGrpSpPr>
          <p:grpSpPr>
            <a:xfrm>
              <a:off x="628999" y="3409890"/>
              <a:ext cx="1861808" cy="461665"/>
              <a:chOff x="748068" y="5584483"/>
              <a:chExt cx="1861808" cy="461665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748068" y="5584483"/>
                <a:ext cx="18618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  <a:sym typeface="Wingdings"/>
                  </a:rPr>
                  <a:t>Σ</a:t>
                </a:r>
                <a:r>
                  <a:rPr lang="en-US" sz="2400" baseline="-25000" dirty="0" smtClean="0">
                    <a:solidFill>
                      <a:prstClr val="black"/>
                    </a:solidFill>
                    <a:latin typeface="Calibri"/>
                  </a:rPr>
                  <a:t>1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libri"/>
                  </a:rPr>
                  <a:t>+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  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Σ</a:t>
                </a:r>
                <a:r>
                  <a:rPr lang="en-US" sz="2400" baseline="-25000" dirty="0" smtClean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 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  <a:sym typeface="Wingdings"/>
                  </a:rPr>
                  <a:t> 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Σ</a:t>
                </a:r>
                <a:r>
                  <a:rPr lang="en-US" sz="2400" baseline="-25000" dirty="0" smtClean="0">
                    <a:solidFill>
                      <a:prstClr val="black"/>
                    </a:solidFill>
                    <a:latin typeface="Calibri"/>
                  </a:rPr>
                  <a:t>3</a:t>
                </a:r>
                <a:endParaRPr lang="en-US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181183" y="5736025"/>
                <a:ext cx="227503" cy="227503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1" name="Isosceles Triangle 120"/>
            <p:cNvSpPr/>
            <p:nvPr/>
          </p:nvSpPr>
          <p:spPr>
            <a:xfrm rot="5400000">
              <a:off x="489653" y="3607117"/>
              <a:ext cx="136067" cy="117299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4897" y="3945790"/>
            <a:ext cx="2305182" cy="1937890"/>
            <a:chOff x="474897" y="3945790"/>
            <a:chExt cx="2305182" cy="1937890"/>
          </a:xfrm>
        </p:grpSpPr>
        <p:grpSp>
          <p:nvGrpSpPr>
            <p:cNvPr id="7" name="Group 6"/>
            <p:cNvGrpSpPr/>
            <p:nvPr/>
          </p:nvGrpSpPr>
          <p:grpSpPr>
            <a:xfrm>
              <a:off x="474897" y="3945790"/>
              <a:ext cx="2106183" cy="1937890"/>
              <a:chOff x="457200" y="3929510"/>
              <a:chExt cx="2106183" cy="1937890"/>
            </a:xfrm>
          </p:grpSpPr>
          <p:sp>
            <p:nvSpPr>
              <p:cNvPr id="140" name="Rounded Rectangle 139"/>
              <p:cNvSpPr/>
              <p:nvPr/>
            </p:nvSpPr>
            <p:spPr>
              <a:xfrm rot="19061999">
                <a:off x="1326517" y="4434622"/>
                <a:ext cx="1209762" cy="400469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457200" y="3929510"/>
                <a:ext cx="2106183" cy="1937890"/>
                <a:chOff x="533400" y="3929510"/>
                <a:chExt cx="2106183" cy="1937890"/>
              </a:xfrm>
            </p:grpSpPr>
            <p:sp>
              <p:nvSpPr>
                <p:cNvPr id="141" name="Rounded Rectangle 140"/>
                <p:cNvSpPr/>
                <p:nvPr/>
              </p:nvSpPr>
              <p:spPr>
                <a:xfrm rot="16200000">
                  <a:off x="1082662" y="4334156"/>
                  <a:ext cx="1209762" cy="400469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2" name="Rounded Rectangle 141"/>
                <p:cNvSpPr/>
                <p:nvPr/>
              </p:nvSpPr>
              <p:spPr>
                <a:xfrm rot="13374097">
                  <a:off x="786910" y="4455605"/>
                  <a:ext cx="1209762" cy="400469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3" name="Rounded Rectangle 142"/>
                <p:cNvSpPr/>
                <p:nvPr/>
              </p:nvSpPr>
              <p:spPr>
                <a:xfrm rot="10800000">
                  <a:off x="533400" y="4717110"/>
                  <a:ext cx="1347096" cy="400469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4" name="Rounded Rectangle 143"/>
                <p:cNvSpPr/>
                <p:nvPr/>
              </p:nvSpPr>
              <p:spPr>
                <a:xfrm rot="8221805">
                  <a:off x="801335" y="4982929"/>
                  <a:ext cx="1193468" cy="400469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5" name="Rounded Rectangle 144"/>
                <p:cNvSpPr/>
                <p:nvPr/>
              </p:nvSpPr>
              <p:spPr>
                <a:xfrm rot="5400000">
                  <a:off x="1108758" y="5095661"/>
                  <a:ext cx="1143008" cy="400469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6" name="Rounded Rectangle 145"/>
                <p:cNvSpPr/>
                <p:nvPr/>
              </p:nvSpPr>
              <p:spPr>
                <a:xfrm rot="2506115">
                  <a:off x="1378392" y="5006353"/>
                  <a:ext cx="1261191" cy="400469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47" name="Rounded Rectangle 146"/>
            <p:cNvSpPr/>
            <p:nvPr/>
          </p:nvSpPr>
          <p:spPr>
            <a:xfrm>
              <a:off x="1396546" y="4716958"/>
              <a:ext cx="1383533" cy="400469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40196" y="4020187"/>
            <a:ext cx="2159366" cy="1787447"/>
            <a:chOff x="598699" y="4003907"/>
            <a:chExt cx="2159366" cy="1787447"/>
          </a:xfrm>
        </p:grpSpPr>
        <p:cxnSp>
          <p:nvCxnSpPr>
            <p:cNvPr id="149" name="Straight Connector 148"/>
            <p:cNvCxnSpPr>
              <a:stCxn id="161" idx="5"/>
              <a:endCxn id="157" idx="1"/>
            </p:cNvCxnSpPr>
            <p:nvPr/>
          </p:nvCxnSpPr>
          <p:spPr>
            <a:xfrm>
              <a:off x="1188980" y="4464769"/>
              <a:ext cx="393782" cy="3494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7" idx="7"/>
              <a:endCxn id="165" idx="3"/>
            </p:cNvCxnSpPr>
            <p:nvPr/>
          </p:nvCxnSpPr>
          <p:spPr>
            <a:xfrm flipV="1">
              <a:off x="1774003" y="4464769"/>
              <a:ext cx="439491" cy="3494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8" idx="4"/>
              <a:endCxn id="157" idx="0"/>
            </p:cNvCxnSpPr>
            <p:nvPr/>
          </p:nvCxnSpPr>
          <p:spPr>
            <a:xfrm flipH="1">
              <a:off x="1678383" y="4274360"/>
              <a:ext cx="1625" cy="50027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7" idx="6"/>
              <a:endCxn id="164" idx="2"/>
            </p:cNvCxnSpPr>
            <p:nvPr/>
          </p:nvCxnSpPr>
          <p:spPr>
            <a:xfrm>
              <a:off x="1813609" y="4909865"/>
              <a:ext cx="67400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60" idx="6"/>
              <a:endCxn id="157" idx="2"/>
            </p:cNvCxnSpPr>
            <p:nvPr/>
          </p:nvCxnSpPr>
          <p:spPr>
            <a:xfrm>
              <a:off x="869152" y="4909865"/>
              <a:ext cx="67400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57" idx="4"/>
              <a:endCxn id="159" idx="0"/>
            </p:cNvCxnSpPr>
            <p:nvPr/>
          </p:nvCxnSpPr>
          <p:spPr>
            <a:xfrm>
              <a:off x="1678383" y="5045090"/>
              <a:ext cx="1625" cy="4758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57" idx="3"/>
              <a:endCxn id="162" idx="7"/>
            </p:cNvCxnSpPr>
            <p:nvPr/>
          </p:nvCxnSpPr>
          <p:spPr>
            <a:xfrm flipH="1">
              <a:off x="1188980" y="5005484"/>
              <a:ext cx="393782" cy="3495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57" idx="5"/>
              <a:endCxn id="163" idx="1"/>
            </p:cNvCxnSpPr>
            <p:nvPr/>
          </p:nvCxnSpPr>
          <p:spPr>
            <a:xfrm>
              <a:off x="1774003" y="5005484"/>
              <a:ext cx="439491" cy="3821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Oval 156"/>
            <p:cNvSpPr/>
            <p:nvPr/>
          </p:nvSpPr>
          <p:spPr>
            <a:xfrm>
              <a:off x="1543155" y="4774637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1544781" y="4003907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544781" y="5520901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598699" y="4774637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958134" y="4233923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958134" y="5315378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2173887" y="5348001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2487612" y="4774637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2173887" y="4233923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458599" y="1531323"/>
            <a:ext cx="23019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G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ather (Reduce)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Rounded Rectangle 188"/>
          <p:cNvSpPr/>
          <p:nvPr/>
        </p:nvSpPr>
        <p:spPr>
          <a:xfrm>
            <a:off x="3211048" y="1447800"/>
            <a:ext cx="2814255" cy="5257800"/>
          </a:xfrm>
          <a:prstGeom prst="roundRect">
            <a:avLst>
              <a:gd name="adj" fmla="val 61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200400" y="202877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Apply the accumulated </a:t>
            </a:r>
            <a:br>
              <a:rPr lang="en-US" sz="2000" dirty="0" smtClean="0">
                <a:solidFill>
                  <a:prstClr val="black"/>
                </a:solidFill>
                <a:latin typeface="Calibri"/>
              </a:rPr>
            </a:b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value to center vertex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106876" y="1524000"/>
            <a:ext cx="9669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pply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6177345" y="1447800"/>
            <a:ext cx="2814255" cy="5257800"/>
          </a:xfrm>
          <a:prstGeom prst="roundRect">
            <a:avLst>
              <a:gd name="adj" fmla="val 61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2" name="Group 171"/>
          <p:cNvGrpSpPr/>
          <p:nvPr/>
        </p:nvGrpSpPr>
        <p:grpSpPr>
          <a:xfrm>
            <a:off x="6375538" y="3581400"/>
            <a:ext cx="2397318" cy="1999991"/>
            <a:chOff x="6323579" y="3581400"/>
            <a:chExt cx="2397318" cy="1999991"/>
          </a:xfrm>
        </p:grpSpPr>
        <p:sp>
          <p:nvSpPr>
            <p:cNvPr id="81" name="Rounded Rectangle 80"/>
            <p:cNvSpPr/>
            <p:nvPr/>
          </p:nvSpPr>
          <p:spPr>
            <a:xfrm rot="19061999">
              <a:off x="7220754" y="4102700"/>
              <a:ext cx="1248530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 rot="16200000">
              <a:off x="6890443" y="3999014"/>
              <a:ext cx="1248530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 rot="13374097">
              <a:off x="6585213" y="4124355"/>
              <a:ext cx="1248530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 rot="10800000">
              <a:off x="6323579" y="4394240"/>
              <a:ext cx="1390265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 rot="8221805">
              <a:off x="6600100" y="4668578"/>
              <a:ext cx="1231714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 rot="5400000">
              <a:off x="6917375" y="4784922"/>
              <a:ext cx="1179636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 rot="2506115">
              <a:off x="7195650" y="4692752"/>
              <a:ext cx="1301607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293027" y="4394083"/>
              <a:ext cx="1427870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4" name="TextBox 173"/>
          <p:cNvSpPr txBox="1"/>
          <p:nvPr/>
        </p:nvSpPr>
        <p:spPr>
          <a:xfrm>
            <a:off x="6224159" y="202877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Update adjacent edges</a:t>
            </a:r>
            <a:br>
              <a:rPr lang="en-US" sz="2000" dirty="0" smtClean="0">
                <a:solidFill>
                  <a:prstClr val="black"/>
                </a:solidFill>
                <a:latin typeface="Calibri"/>
              </a:rPr>
            </a:b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and vertices.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001287" y="1531323"/>
            <a:ext cx="11118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catter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234" y="6137013"/>
            <a:ext cx="279400" cy="317500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228600" y="202877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Accumulate information about neighborhood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033610" y="5981802"/>
            <a:ext cx="444992" cy="647597"/>
            <a:chOff x="1109810" y="5981802"/>
            <a:chExt cx="444992" cy="647597"/>
          </a:xfrm>
        </p:grpSpPr>
        <p:grpSp>
          <p:nvGrpSpPr>
            <p:cNvPr id="3" name="Group 131"/>
            <p:cNvGrpSpPr/>
            <p:nvPr/>
          </p:nvGrpSpPr>
          <p:grpSpPr>
            <a:xfrm>
              <a:off x="1348198" y="5981802"/>
              <a:ext cx="206604" cy="647597"/>
              <a:chOff x="1401564" y="4086589"/>
              <a:chExt cx="206604" cy="647597"/>
            </a:xfrm>
          </p:grpSpPr>
          <p:sp>
            <p:nvSpPr>
              <p:cNvPr id="87" name="Rounded Rectangle 86"/>
              <p:cNvSpPr/>
              <p:nvPr/>
            </p:nvSpPr>
            <p:spPr>
              <a:xfrm rot="16200000">
                <a:off x="1181067" y="4307086"/>
                <a:ext cx="647597" cy="206604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8" name="Straight Connector 87"/>
              <p:cNvCxnSpPr>
                <a:stCxn id="89" idx="6"/>
                <a:endCxn id="90" idx="2"/>
              </p:cNvCxnSpPr>
              <p:nvPr/>
            </p:nvCxnSpPr>
            <p:spPr>
              <a:xfrm flipV="1">
                <a:off x="1504841" y="4264306"/>
                <a:ext cx="0" cy="26505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9" name="Oval 88"/>
              <p:cNvSpPr/>
              <p:nvPr/>
            </p:nvSpPr>
            <p:spPr>
              <a:xfrm rot="16200000">
                <a:off x="1435077" y="4529364"/>
                <a:ext cx="139528" cy="1395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r>
                  <a:rPr lang="en-US" sz="1000" dirty="0" smtClean="0">
                    <a:solidFill>
                      <a:prstClr val="white"/>
                    </a:solidFill>
                    <a:latin typeface="Calibri"/>
                  </a:rPr>
                  <a:t>Y</a:t>
                </a:r>
                <a:endParaRPr lang="en-US" sz="10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 rot="16200000">
                <a:off x="1435077" y="4124778"/>
                <a:ext cx="139528" cy="1395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1109810" y="609600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+ </a:t>
              </a:r>
              <a:endParaRPr lang="en-US" dirty="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352800" y="2754868"/>
            <a:ext cx="2514600" cy="2899859"/>
            <a:chOff x="3352800" y="2754868"/>
            <a:chExt cx="2514600" cy="2899859"/>
          </a:xfrm>
        </p:grpSpPr>
        <p:sp>
          <p:nvSpPr>
            <p:cNvPr id="138" name="TextBox 137"/>
            <p:cNvSpPr txBox="1"/>
            <p:nvPr/>
          </p:nvSpPr>
          <p:spPr>
            <a:xfrm>
              <a:off x="3352800" y="2754868"/>
              <a:ext cx="1537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b="1" i="1" dirty="0" smtClean="0">
                  <a:solidFill>
                    <a:prstClr val="black"/>
                  </a:solidFill>
                  <a:latin typeface="Calibri"/>
                </a:rPr>
                <a:t>User Defined:</a:t>
              </a:r>
              <a:endParaRPr lang="en-US" b="1" i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530744" y="3043535"/>
              <a:ext cx="2336656" cy="461665"/>
              <a:chOff x="3530744" y="2971800"/>
              <a:chExt cx="2336656" cy="461665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3657600" y="2971800"/>
                <a:ext cx="19463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2000" b="1" dirty="0" smtClean="0">
                    <a:solidFill>
                      <a:srgbClr val="FF0000"/>
                    </a:solidFill>
                    <a:latin typeface="Calibri"/>
                  </a:rPr>
                  <a:t>Apply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(       , </a:t>
                </a:r>
                <a:r>
                  <a:rPr lang="en-US" sz="2400" dirty="0" err="1">
                    <a:solidFill>
                      <a:prstClr val="black"/>
                    </a:solidFill>
                    <a:latin typeface="Calibri"/>
                    <a:sym typeface="Wingdings"/>
                  </a:rPr>
                  <a:t>Σ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)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  <a:sym typeface="Wingdings"/>
                  </a:rPr>
                  <a:t>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Isosceles Triangle 138"/>
              <p:cNvSpPr/>
              <p:nvPr/>
            </p:nvSpPr>
            <p:spPr>
              <a:xfrm rot="5400000">
                <a:off x="3521360" y="3190365"/>
                <a:ext cx="136067" cy="117299"/>
              </a:xfrm>
              <a:prstGeom prst="triangl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67" name="Group 125"/>
              <p:cNvGrpSpPr/>
              <p:nvPr/>
            </p:nvGrpSpPr>
            <p:grpSpPr>
              <a:xfrm>
                <a:off x="5512988" y="3074588"/>
                <a:ext cx="354412" cy="354412"/>
                <a:chOff x="4616371" y="3022971"/>
                <a:chExt cx="473451" cy="473451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4616371" y="3022971"/>
                  <a:ext cx="473451" cy="473451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4692332" y="3104118"/>
                  <a:ext cx="317587" cy="31758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914400"/>
                  <a:r>
                    <a:rPr lang="en-US" dirty="0" smtClean="0">
                      <a:solidFill>
                        <a:prstClr val="white"/>
                      </a:solidFill>
                      <a:latin typeface="Calibri"/>
                    </a:rPr>
                    <a:t>Y’</a:t>
                  </a:r>
                  <a:endParaRPr lang="en-US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3" name="Group 125"/>
              <p:cNvGrpSpPr/>
              <p:nvPr/>
            </p:nvGrpSpPr>
            <p:grpSpPr>
              <a:xfrm>
                <a:off x="4446188" y="3074588"/>
                <a:ext cx="354412" cy="354412"/>
                <a:chOff x="4616371" y="3022971"/>
                <a:chExt cx="473451" cy="473451"/>
              </a:xfrm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4616371" y="3022971"/>
                  <a:ext cx="473451" cy="473451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4692332" y="3104118"/>
                  <a:ext cx="317587" cy="317587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914400"/>
                  <a:r>
                    <a:rPr lang="en-US" dirty="0" smtClean="0">
                      <a:solidFill>
                        <a:prstClr val="white"/>
                      </a:solidFill>
                      <a:latin typeface="Calibri"/>
                    </a:rPr>
                    <a:t>Y</a:t>
                  </a:r>
                  <a:endParaRPr lang="en-US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19" name="Group 118"/>
            <p:cNvGrpSpPr/>
            <p:nvPr/>
          </p:nvGrpSpPr>
          <p:grpSpPr>
            <a:xfrm>
              <a:off x="3505200" y="3810000"/>
              <a:ext cx="2228565" cy="1844727"/>
              <a:chOff x="3505200" y="3810000"/>
              <a:chExt cx="2228565" cy="1844727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334014" y="4459508"/>
                <a:ext cx="569692" cy="569692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40" name="Straight Connector 39"/>
              <p:cNvCxnSpPr>
                <a:stCxn id="52" idx="5"/>
              </p:cNvCxnSpPr>
              <p:nvPr/>
            </p:nvCxnSpPr>
            <p:spPr>
              <a:xfrm>
                <a:off x="4114397" y="4285631"/>
                <a:ext cx="406401" cy="36067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endCxn id="56" idx="3"/>
              </p:cNvCxnSpPr>
              <p:nvPr/>
            </p:nvCxnSpPr>
            <p:spPr>
              <a:xfrm flipV="1">
                <a:off x="4718167" y="4285631"/>
                <a:ext cx="453575" cy="36067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51" idx="6"/>
                <a:endCxn id="55" idx="2"/>
              </p:cNvCxnSpPr>
              <p:nvPr/>
            </p:nvCxnSpPr>
            <p:spPr>
              <a:xfrm>
                <a:off x="3784320" y="4744989"/>
                <a:ext cx="1670325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9" idx="4"/>
                <a:endCxn id="50" idx="0"/>
              </p:cNvCxnSpPr>
              <p:nvPr/>
            </p:nvCxnSpPr>
            <p:spPr>
              <a:xfrm>
                <a:off x="4621160" y="4089120"/>
                <a:ext cx="0" cy="12864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endCxn id="53" idx="7"/>
              </p:cNvCxnSpPr>
              <p:nvPr/>
            </p:nvCxnSpPr>
            <p:spPr>
              <a:xfrm flipH="1">
                <a:off x="4114397" y="4843673"/>
                <a:ext cx="406401" cy="36070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endCxn id="54" idx="1"/>
              </p:cNvCxnSpPr>
              <p:nvPr/>
            </p:nvCxnSpPr>
            <p:spPr>
              <a:xfrm>
                <a:off x="4718167" y="4843673"/>
                <a:ext cx="453575" cy="39437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4481600" y="3810000"/>
                <a:ext cx="279120" cy="2791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81600" y="5375607"/>
                <a:ext cx="279120" cy="2791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505200" y="4605429"/>
                <a:ext cx="279120" cy="2791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876153" y="4047387"/>
                <a:ext cx="279120" cy="2791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876153" y="5163498"/>
                <a:ext cx="279120" cy="2791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130866" y="5197167"/>
                <a:ext cx="279120" cy="2791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454645" y="4605429"/>
                <a:ext cx="279120" cy="2791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130866" y="4047387"/>
                <a:ext cx="279120" cy="2791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4424981" y="4553489"/>
                <a:ext cx="388749" cy="388749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white"/>
                    </a:solidFill>
                    <a:latin typeface="Calibri"/>
                  </a:rPr>
                  <a:t>Y</a:t>
                </a: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123" name="Right Arrow 122"/>
          <p:cNvSpPr/>
          <p:nvPr/>
        </p:nvSpPr>
        <p:spPr>
          <a:xfrm>
            <a:off x="2971800" y="3657600"/>
            <a:ext cx="609600" cy="838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3200" dirty="0" err="1" smtClean="0">
                <a:latin typeface="Times"/>
                <a:cs typeface="Times"/>
              </a:rPr>
              <a:t>Σ</a:t>
            </a:r>
            <a:endParaRPr lang="en-US" sz="3200" dirty="0">
              <a:latin typeface="Times"/>
              <a:cs typeface="Times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5887895" y="3657600"/>
            <a:ext cx="609600" cy="838200"/>
            <a:chOff x="5943600" y="3657600"/>
            <a:chExt cx="609600" cy="838200"/>
          </a:xfrm>
        </p:grpSpPr>
        <p:sp>
          <p:nvSpPr>
            <p:cNvPr id="192" name="Right Arrow 191"/>
            <p:cNvSpPr/>
            <p:nvPr/>
          </p:nvSpPr>
          <p:spPr>
            <a:xfrm>
              <a:off x="5943600" y="3657600"/>
              <a:ext cx="609600" cy="838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endParaRPr lang="en-US" sz="3200" dirty="0">
                <a:latin typeface="Times"/>
                <a:cs typeface="Times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6046388" y="3886200"/>
              <a:ext cx="354412" cy="354412"/>
              <a:chOff x="5665388" y="3298723"/>
              <a:chExt cx="354412" cy="354412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5665388" y="3298723"/>
                <a:ext cx="354412" cy="354412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5722250" y="3359467"/>
                <a:ext cx="237737" cy="2377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white"/>
                    </a:solidFill>
                    <a:latin typeface="Calibri"/>
                  </a:rPr>
                  <a:t>Y’</a:t>
                </a: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195" name="TextBox 194"/>
          <p:cNvSpPr txBox="1"/>
          <p:nvPr/>
        </p:nvSpPr>
        <p:spPr>
          <a:xfrm>
            <a:off x="6224159" y="58453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Update Edge Data &amp;</a:t>
            </a:r>
          </a:p>
          <a:p>
            <a:pPr algn="ctr" defTabSz="9144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Activate Neighbors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6300359" y="2754868"/>
            <a:ext cx="2514600" cy="704910"/>
            <a:chOff x="6248400" y="2754868"/>
            <a:chExt cx="2514600" cy="704910"/>
          </a:xfrm>
        </p:grpSpPr>
        <p:sp>
          <p:nvSpPr>
            <p:cNvPr id="175" name="TextBox 174"/>
            <p:cNvSpPr txBox="1"/>
            <p:nvPr/>
          </p:nvSpPr>
          <p:spPr>
            <a:xfrm>
              <a:off x="6248400" y="2754868"/>
              <a:ext cx="1537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b="1" i="1" dirty="0" smtClean="0">
                  <a:solidFill>
                    <a:prstClr val="black"/>
                  </a:solidFill>
                  <a:latin typeface="Calibri"/>
                </a:rPr>
                <a:t>User Defined:</a:t>
              </a:r>
              <a:endParaRPr lang="en-US" b="1" i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6400800" y="3059668"/>
              <a:ext cx="2362200" cy="400110"/>
              <a:chOff x="6400800" y="3059668"/>
              <a:chExt cx="2362200" cy="400110"/>
            </a:xfrm>
          </p:grpSpPr>
          <p:sp>
            <p:nvSpPr>
              <p:cNvPr id="170" name="TextBox 169"/>
              <p:cNvSpPr txBox="1"/>
              <p:nvPr/>
            </p:nvSpPr>
            <p:spPr>
              <a:xfrm>
                <a:off x="6525859" y="3059668"/>
                <a:ext cx="2088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2000" b="1" dirty="0" smtClean="0">
                    <a:solidFill>
                      <a:srgbClr val="FF0000"/>
                    </a:solidFill>
                    <a:latin typeface="Calibri"/>
                  </a:rPr>
                  <a:t>Scatter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(           )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  <a:sym typeface="Wingdings"/>
                  </a:rPr>
                  <a:t>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Isosceles Triangle 175"/>
              <p:cNvSpPr/>
              <p:nvPr/>
            </p:nvSpPr>
            <p:spPr>
              <a:xfrm rot="5400000">
                <a:off x="6391416" y="3209314"/>
                <a:ext cx="136067" cy="117299"/>
              </a:xfrm>
              <a:prstGeom prst="triangl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83" name="Straight Connector 182"/>
              <p:cNvCxnSpPr/>
              <p:nvPr/>
            </p:nvCxnSpPr>
            <p:spPr>
              <a:xfrm>
                <a:off x="8550547" y="3276600"/>
                <a:ext cx="212453" cy="1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31" name="Group 130"/>
              <p:cNvGrpSpPr/>
              <p:nvPr/>
            </p:nvGrpSpPr>
            <p:grpSpPr>
              <a:xfrm>
                <a:off x="7414309" y="3157620"/>
                <a:ext cx="662891" cy="271380"/>
                <a:chOff x="1661233" y="3313772"/>
                <a:chExt cx="662891" cy="271380"/>
              </a:xfrm>
            </p:grpSpPr>
            <p:sp>
              <p:nvSpPr>
                <p:cNvPr id="197" name="Rounded Rectangle 196"/>
                <p:cNvSpPr/>
                <p:nvPr/>
              </p:nvSpPr>
              <p:spPr>
                <a:xfrm>
                  <a:off x="1661233" y="3313772"/>
                  <a:ext cx="662891" cy="271380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6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198" name="Straight Connector 197"/>
                <p:cNvCxnSpPr>
                  <a:stCxn id="199" idx="6"/>
                  <a:endCxn id="200" idx="2"/>
                </p:cNvCxnSpPr>
                <p:nvPr/>
              </p:nvCxnSpPr>
              <p:spPr>
                <a:xfrm>
                  <a:off x="1900635" y="3445053"/>
                  <a:ext cx="169927" cy="23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9" name="Oval 198"/>
                <p:cNvSpPr/>
                <p:nvPr/>
              </p:nvSpPr>
              <p:spPr>
                <a:xfrm>
                  <a:off x="1723273" y="3356372"/>
                  <a:ext cx="177362" cy="17736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/>
                  <a:r>
                    <a:rPr lang="en-US" sz="900" dirty="0" smtClean="0">
                      <a:solidFill>
                        <a:prstClr val="white"/>
                      </a:solidFill>
                      <a:latin typeface="Calibri"/>
                    </a:rPr>
                    <a:t>Y’</a:t>
                  </a:r>
                  <a:endParaRPr lang="en-US" sz="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2070562" y="3356395"/>
                  <a:ext cx="177362" cy="17736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6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206" name="Group 14"/>
          <p:cNvGrpSpPr/>
          <p:nvPr/>
        </p:nvGrpSpPr>
        <p:grpSpPr>
          <a:xfrm>
            <a:off x="6442930" y="3658182"/>
            <a:ext cx="2228565" cy="1844727"/>
            <a:chOff x="548131" y="3676332"/>
            <a:chExt cx="1769669" cy="1464869"/>
          </a:xfrm>
        </p:grpSpPr>
        <p:cxnSp>
          <p:nvCxnSpPr>
            <p:cNvPr id="207" name="Straight Connector 206"/>
            <p:cNvCxnSpPr>
              <a:stCxn id="219" idx="5"/>
              <a:endCxn id="215" idx="1"/>
            </p:cNvCxnSpPr>
            <p:nvPr/>
          </p:nvCxnSpPr>
          <p:spPr>
            <a:xfrm>
              <a:off x="1031885" y="4054023"/>
              <a:ext cx="322717" cy="2864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15" idx="7"/>
              <a:endCxn id="223" idx="3"/>
            </p:cNvCxnSpPr>
            <p:nvPr/>
          </p:nvCxnSpPr>
          <p:spPr>
            <a:xfrm flipV="1">
              <a:off x="1511329" y="4054023"/>
              <a:ext cx="360177" cy="2864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216" idx="4"/>
              <a:endCxn id="215" idx="0"/>
            </p:cNvCxnSpPr>
            <p:nvPr/>
          </p:nvCxnSpPr>
          <p:spPr>
            <a:xfrm flipH="1">
              <a:off x="1432966" y="3897977"/>
              <a:ext cx="1332" cy="40999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215" idx="6"/>
              <a:endCxn id="222" idx="2"/>
            </p:cNvCxnSpPr>
            <p:nvPr/>
          </p:nvCxnSpPr>
          <p:spPr>
            <a:xfrm>
              <a:off x="1543788" y="4418793"/>
              <a:ext cx="55236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218" idx="6"/>
              <a:endCxn id="215" idx="2"/>
            </p:cNvCxnSpPr>
            <p:nvPr/>
          </p:nvCxnSpPr>
          <p:spPr>
            <a:xfrm>
              <a:off x="769776" y="4418793"/>
              <a:ext cx="55236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15" idx="4"/>
              <a:endCxn id="217" idx="0"/>
            </p:cNvCxnSpPr>
            <p:nvPr/>
          </p:nvCxnSpPr>
          <p:spPr>
            <a:xfrm>
              <a:off x="1432966" y="4529615"/>
              <a:ext cx="1332" cy="38994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15" idx="3"/>
              <a:endCxn id="220" idx="7"/>
            </p:cNvCxnSpPr>
            <p:nvPr/>
          </p:nvCxnSpPr>
          <p:spPr>
            <a:xfrm flipH="1">
              <a:off x="1031885" y="4497156"/>
              <a:ext cx="322717" cy="28642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5" idx="5"/>
              <a:endCxn id="221" idx="1"/>
            </p:cNvCxnSpPr>
            <p:nvPr/>
          </p:nvCxnSpPr>
          <p:spPr>
            <a:xfrm>
              <a:off x="1511329" y="4497156"/>
              <a:ext cx="360177" cy="3131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5" name="Oval 214"/>
            <p:cNvSpPr/>
            <p:nvPr/>
          </p:nvSpPr>
          <p:spPr>
            <a:xfrm>
              <a:off x="1322143" y="4307970"/>
              <a:ext cx="221645" cy="22164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Y’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1323475" y="3676332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1323475" y="4919556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548131" y="4307970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842699" y="3864837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842699" y="4751124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839047" y="4777860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2096155" y="4307970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1839047" y="3864837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6725923" y="3937894"/>
            <a:ext cx="1670325" cy="1286486"/>
            <a:chOff x="6668898" y="3937894"/>
            <a:chExt cx="1670325" cy="1286486"/>
          </a:xfrm>
        </p:grpSpPr>
        <p:cxnSp>
          <p:nvCxnSpPr>
            <p:cNvPr id="224" name="Straight Connector 223"/>
            <p:cNvCxnSpPr/>
            <p:nvPr/>
          </p:nvCxnSpPr>
          <p:spPr>
            <a:xfrm>
              <a:off x="6998975" y="4134405"/>
              <a:ext cx="406401" cy="36067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V="1">
              <a:off x="7602745" y="4134405"/>
              <a:ext cx="453575" cy="36067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H="1">
              <a:off x="7504061" y="3937894"/>
              <a:ext cx="1677" cy="516309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7643621" y="4593764"/>
              <a:ext cx="695602" cy="0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6668898" y="4593764"/>
              <a:ext cx="695602" cy="0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7504061" y="4733323"/>
              <a:ext cx="1677" cy="491057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>
              <a:off x="6998975" y="4692447"/>
              <a:ext cx="406401" cy="360701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7602745" y="4692447"/>
              <a:ext cx="453575" cy="394370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3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23" grpId="0" animBg="1"/>
      <p:bldP spid="19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496300" cy="381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/>
              <a:t>PowerGraph_PageRank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</a:p>
          <a:p>
            <a:pPr marL="0" indent="0">
              <a:buNone/>
            </a:pPr>
            <a:endParaRPr lang="en-US" sz="1100" b="1" dirty="0" smtClean="0"/>
          </a:p>
          <a:p>
            <a:pPr marL="623888" indent="-333375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Gather</a:t>
            </a:r>
            <a:r>
              <a:rPr lang="en-US" sz="2800" dirty="0" smtClean="0"/>
              <a:t>( </a:t>
            </a:r>
            <a:r>
              <a:rPr lang="en-US" sz="2800" dirty="0" smtClean="0">
                <a:latin typeface="Times"/>
                <a:cs typeface="Times"/>
              </a:rPr>
              <a:t>j </a:t>
            </a:r>
            <a:r>
              <a:rPr lang="en-US" sz="2800" dirty="0" smtClean="0">
                <a:latin typeface="Times"/>
                <a:cs typeface="Times"/>
                <a:sym typeface="Wingdings"/>
              </a:rPr>
              <a:t> </a:t>
            </a:r>
            <a:r>
              <a:rPr lang="en-US" sz="2800" dirty="0" err="1" smtClean="0">
                <a:latin typeface="Times"/>
                <a:cs typeface="Times"/>
              </a:rPr>
              <a:t>i</a:t>
            </a:r>
            <a:r>
              <a:rPr lang="en-US" sz="2800" dirty="0" smtClean="0"/>
              <a:t> ) </a:t>
            </a:r>
            <a:r>
              <a:rPr lang="en-US" sz="2800" b="1" dirty="0" smtClean="0"/>
              <a:t>:</a:t>
            </a:r>
            <a:r>
              <a:rPr lang="en-US" sz="2800" dirty="0" smtClean="0"/>
              <a:t> return  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w</a:t>
            </a:r>
            <a:r>
              <a:rPr lang="en-US" sz="2800" baseline="-25000" dirty="0" err="1" smtClean="0">
                <a:latin typeface="Times" pitchFamily="18" charset="0"/>
                <a:cs typeface="Times" pitchFamily="18" charset="0"/>
              </a:rPr>
              <a:t>ji</a:t>
            </a:r>
            <a:r>
              <a:rPr lang="en-US" sz="2800" baseline="-25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* R[j]</a:t>
            </a:r>
            <a:endParaRPr lang="en-US" sz="2800" baseline="-25000" dirty="0" smtClean="0">
              <a:latin typeface="Times" pitchFamily="18" charset="0"/>
              <a:cs typeface="Times" pitchFamily="18" charset="0"/>
            </a:endParaRPr>
          </a:p>
          <a:p>
            <a:pPr marL="623888" indent="-333375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sum</a:t>
            </a:r>
            <a:r>
              <a:rPr lang="en-US" sz="2800" dirty="0" smtClean="0"/>
              <a:t>(a, b)</a:t>
            </a:r>
            <a:r>
              <a:rPr lang="en-US" sz="2800" b="1" dirty="0" smtClean="0"/>
              <a:t> :  </a:t>
            </a:r>
            <a:r>
              <a:rPr lang="en-US" sz="2800" dirty="0" smtClean="0"/>
              <a:t>return a + b;</a:t>
            </a:r>
          </a:p>
          <a:p>
            <a:pPr marL="623888" indent="-333375">
              <a:buNone/>
            </a:pPr>
            <a:endParaRPr lang="en-US" sz="1600" dirty="0" smtClean="0"/>
          </a:p>
          <a:p>
            <a:pPr marL="623888" indent="-333375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"/>
              </a:rPr>
              <a:t>Apply</a:t>
            </a:r>
            <a:r>
              <a:rPr lang="en-US" sz="2800" b="1" dirty="0" smtClean="0">
                <a:latin typeface="Times"/>
                <a:cs typeface="Times"/>
              </a:rPr>
              <a:t>(</a:t>
            </a:r>
            <a:r>
              <a:rPr lang="en-US" sz="2800" dirty="0">
                <a:latin typeface="Times"/>
                <a:cs typeface="Times"/>
              </a:rPr>
              <a:t>i</a:t>
            </a:r>
            <a:r>
              <a:rPr lang="en-US" sz="2800" dirty="0" smtClean="0">
                <a:latin typeface="Times"/>
                <a:cs typeface="Times"/>
              </a:rPr>
              <a:t>, Σ) </a:t>
            </a:r>
            <a:r>
              <a:rPr lang="en-US" sz="2800" b="1" dirty="0" smtClean="0">
                <a:latin typeface="Times"/>
                <a:cs typeface="Times"/>
              </a:rPr>
              <a:t>:</a:t>
            </a:r>
            <a:r>
              <a:rPr lang="en-US" sz="2800" dirty="0" smtClean="0">
                <a:latin typeface="Times"/>
                <a:cs typeface="Times"/>
              </a:rPr>
              <a:t> R[</a:t>
            </a:r>
            <a:r>
              <a:rPr lang="en-US" sz="2800" dirty="0" err="1" smtClean="0">
                <a:latin typeface="Times"/>
                <a:cs typeface="Times"/>
              </a:rPr>
              <a:t>i</a:t>
            </a:r>
            <a:r>
              <a:rPr lang="en-US" sz="2800" dirty="0" smtClean="0">
                <a:latin typeface="Times"/>
                <a:cs typeface="Times"/>
              </a:rPr>
              <a:t>] = 0.15 + </a:t>
            </a:r>
            <a:r>
              <a:rPr lang="en-US" sz="2800" dirty="0" err="1" smtClean="0">
                <a:latin typeface="Times"/>
                <a:cs typeface="Times"/>
              </a:rPr>
              <a:t>Σ</a:t>
            </a:r>
            <a:r>
              <a:rPr lang="en-US" sz="2800" dirty="0" smtClean="0">
                <a:latin typeface="Times"/>
                <a:cs typeface="Times"/>
              </a:rPr>
              <a:t> </a:t>
            </a:r>
          </a:p>
          <a:p>
            <a:pPr marL="623888" indent="-333375">
              <a:buNone/>
            </a:pPr>
            <a:endParaRPr lang="en-US" sz="1600" dirty="0" smtClean="0">
              <a:latin typeface="Times"/>
              <a:cs typeface="Times"/>
            </a:endParaRPr>
          </a:p>
          <a:p>
            <a:pPr marL="623888" indent="-333375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"/>
              </a:rPr>
              <a:t>Scatter</a:t>
            </a:r>
            <a:r>
              <a:rPr lang="en-US" sz="2800" b="1" dirty="0" smtClean="0">
                <a:latin typeface="Times"/>
                <a:cs typeface="Times"/>
              </a:rPr>
              <a:t>( </a:t>
            </a:r>
            <a:r>
              <a:rPr lang="en-US" sz="2800" dirty="0" err="1" smtClean="0">
                <a:latin typeface="Times"/>
                <a:cs typeface="Times"/>
              </a:rPr>
              <a:t>i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smtClean="0">
                <a:latin typeface="Times"/>
                <a:cs typeface="Times"/>
                <a:sym typeface="Wingdings"/>
              </a:rPr>
              <a:t>j </a:t>
            </a:r>
            <a:r>
              <a:rPr lang="en-US" sz="2800" dirty="0" smtClean="0">
                <a:latin typeface="Times"/>
                <a:cs typeface="Times"/>
              </a:rPr>
              <a:t>) </a:t>
            </a:r>
            <a:r>
              <a:rPr lang="en-US" sz="2800" b="1" dirty="0" smtClean="0">
                <a:latin typeface="Times"/>
                <a:cs typeface="Times"/>
              </a:rPr>
              <a:t>:</a:t>
            </a:r>
            <a:r>
              <a:rPr lang="en-US" sz="2800" dirty="0" smtClean="0">
                <a:latin typeface="Times"/>
                <a:cs typeface="Times"/>
              </a:rPr>
              <a:t/>
            </a:r>
            <a:br>
              <a:rPr lang="en-US" sz="2800" dirty="0" smtClean="0">
                <a:latin typeface="Times"/>
                <a:cs typeface="Times"/>
              </a:rPr>
            </a:br>
            <a:r>
              <a:rPr lang="en-US" sz="2800" dirty="0" smtClean="0">
                <a:latin typeface="Calibri"/>
                <a:cs typeface="Calibri"/>
              </a:rPr>
              <a:t>if </a:t>
            </a:r>
            <a:r>
              <a:rPr lang="en-US" sz="2800" i="1" dirty="0" smtClean="0">
                <a:latin typeface="Times"/>
                <a:cs typeface="Times"/>
              </a:rPr>
              <a:t>R[</a:t>
            </a:r>
            <a:r>
              <a:rPr lang="en-US" sz="2800" i="1" dirty="0" err="1" smtClean="0">
                <a:latin typeface="Times"/>
                <a:cs typeface="Times"/>
              </a:rPr>
              <a:t>i</a:t>
            </a:r>
            <a:r>
              <a:rPr lang="en-US" sz="2800" i="1" dirty="0" smtClean="0">
                <a:latin typeface="Times"/>
                <a:cs typeface="Times"/>
              </a:rPr>
              <a:t>]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dirty="0" smtClean="0">
                <a:latin typeface="+mj-lt"/>
                <a:cs typeface="Times"/>
              </a:rPr>
              <a:t>changed then trigger </a:t>
            </a:r>
            <a:r>
              <a:rPr lang="en-US" sz="2800" i="1" dirty="0" smtClean="0">
                <a:latin typeface="Times"/>
                <a:cs typeface="Times"/>
              </a:rPr>
              <a:t>j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dirty="0" smtClean="0">
                <a:latin typeface="+mj-lt"/>
                <a:cs typeface="Times"/>
              </a:rPr>
              <a:t>to be </a:t>
            </a:r>
            <a:r>
              <a:rPr lang="en-US" sz="2800" b="1" dirty="0" smtClean="0">
                <a:latin typeface="+mj-lt"/>
                <a:cs typeface="Times"/>
              </a:rPr>
              <a:t>recomputed</a:t>
            </a:r>
            <a:endParaRPr lang="en-US" sz="2800" b="1" dirty="0" smtClean="0">
              <a:latin typeface="+mj-lt"/>
            </a:endParaRPr>
          </a:p>
          <a:p>
            <a:pPr marL="512763" indent="-222250">
              <a:buNone/>
            </a:pPr>
            <a:endParaRPr lang="en-US" sz="2800" dirty="0" smtClean="0"/>
          </a:p>
        </p:txBody>
      </p:sp>
      <p:grpSp>
        <p:nvGrpSpPr>
          <p:cNvPr id="40" name="Group 39"/>
          <p:cNvGrpSpPr/>
          <p:nvPr/>
        </p:nvGrpSpPr>
        <p:grpSpPr>
          <a:xfrm>
            <a:off x="609600" y="1295400"/>
            <a:ext cx="7239000" cy="3124200"/>
            <a:chOff x="609600" y="1295400"/>
            <a:chExt cx="7239000" cy="3124200"/>
          </a:xfrm>
        </p:grpSpPr>
        <p:sp>
          <p:nvSpPr>
            <p:cNvPr id="33" name="Rectangle 32"/>
            <p:cNvSpPr/>
            <p:nvPr/>
          </p:nvSpPr>
          <p:spPr>
            <a:xfrm>
              <a:off x="609600" y="3276600"/>
              <a:ext cx="6172200" cy="11430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19600" y="1295400"/>
              <a:ext cx="3429000" cy="1219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Elbow Connector 34"/>
            <p:cNvCxnSpPr>
              <a:stCxn id="22" idx="3"/>
              <a:endCxn id="33" idx="3"/>
            </p:cNvCxnSpPr>
            <p:nvPr/>
          </p:nvCxnSpPr>
          <p:spPr>
            <a:xfrm flipH="1">
              <a:off x="6781800" y="1905000"/>
              <a:ext cx="1066800" cy="1943100"/>
            </a:xfrm>
            <a:prstGeom prst="bentConnector3">
              <a:avLst>
                <a:gd name="adj1" fmla="val -21429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PageRank in PowerGraph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791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791200" y="1524000"/>
            <a:ext cx="28956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/>
              <a:t>Machine 2</a:t>
            </a:r>
            <a:endParaRPr lang="en-US" sz="3200" dirty="0"/>
          </a:p>
        </p:txBody>
      </p:sp>
      <p:sp>
        <p:nvSpPr>
          <p:cNvPr id="40" name="Rectangle 39"/>
          <p:cNvSpPr/>
          <p:nvPr/>
        </p:nvSpPr>
        <p:spPr>
          <a:xfrm>
            <a:off x="2438400" y="1524000"/>
            <a:ext cx="28956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/>
              <a:t>Machine 1</a:t>
            </a:r>
            <a:endParaRPr lang="en-US" sz="3200" dirty="0"/>
          </a:p>
        </p:txBody>
      </p:sp>
      <p:sp>
        <p:nvSpPr>
          <p:cNvPr id="41" name="Rectangle 40"/>
          <p:cNvSpPr/>
          <p:nvPr/>
        </p:nvSpPr>
        <p:spPr>
          <a:xfrm>
            <a:off x="5791200" y="4267200"/>
            <a:ext cx="28956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4</a:t>
            </a:r>
            <a:endParaRPr lang="en-US" sz="3200" dirty="0"/>
          </a:p>
        </p:txBody>
      </p:sp>
      <p:sp>
        <p:nvSpPr>
          <p:cNvPr id="42" name="Rectangle 41"/>
          <p:cNvSpPr/>
          <p:nvPr/>
        </p:nvSpPr>
        <p:spPr>
          <a:xfrm>
            <a:off x="2438400" y="4267200"/>
            <a:ext cx="28956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3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Distributed</a:t>
            </a:r>
            <a:r>
              <a:rPr lang="en-US" dirty="0" smtClean="0"/>
              <a:t> Execution </a:t>
            </a:r>
            <a:r>
              <a:rPr lang="en-US" dirty="0"/>
              <a:t>of a PowerGraph Vertex-Program</a:t>
            </a:r>
          </a:p>
        </p:txBody>
      </p:sp>
      <p:sp>
        <p:nvSpPr>
          <p:cNvPr id="43" name="Rounded Rectangle 42"/>
          <p:cNvSpPr/>
          <p:nvPr/>
        </p:nvSpPr>
        <p:spPr>
          <a:xfrm rot="13374097">
            <a:off x="3081035" y="2385975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10800000">
            <a:off x="2819401" y="2655860"/>
            <a:ext cx="1390265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 rot="8221805">
            <a:off x="3212256" y="4936335"/>
            <a:ext cx="1231714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rot="5400000">
            <a:off x="3529531" y="5052679"/>
            <a:ext cx="1179636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rot="16200000">
            <a:off x="6374111" y="2545679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rot="19272643">
            <a:off x="6704422" y="2649365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6649330" y="4654325"/>
            <a:ext cx="142787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 rot="2506115">
            <a:off x="6551953" y="4952994"/>
            <a:ext cx="1301607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590800" y="3272135"/>
            <a:ext cx="42992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Σ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6054345" y="3276600"/>
            <a:ext cx="42977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Σ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2590800" y="4415135"/>
            <a:ext cx="42992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Σ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6047074" y="4415135"/>
            <a:ext cx="42992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Σ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2971800" y="33528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           +            +  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3733800" y="2612202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419600" y="3370302"/>
            <a:ext cx="1253842" cy="837162"/>
            <a:chOff x="3352800" y="2590800"/>
            <a:chExt cx="1253842" cy="837162"/>
          </a:xfrm>
        </p:grpSpPr>
        <p:cxnSp>
          <p:nvCxnSpPr>
            <p:cNvPr id="5" name="Straight Connector 4"/>
            <p:cNvCxnSpPr>
              <a:stCxn id="12" idx="5"/>
              <a:endCxn id="9" idx="1"/>
            </p:cNvCxnSpPr>
            <p:nvPr/>
          </p:nvCxnSpPr>
          <p:spPr>
            <a:xfrm>
              <a:off x="3961997" y="2829044"/>
              <a:ext cx="406401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11" idx="6"/>
              <a:endCxn id="9" idx="2"/>
            </p:cNvCxnSpPr>
            <p:nvPr/>
          </p:nvCxnSpPr>
          <p:spPr>
            <a:xfrm>
              <a:off x="3631920" y="3288403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327522" y="314884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352800" y="314884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23753" y="259080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10200" y="3133953"/>
            <a:ext cx="930064" cy="1074549"/>
            <a:chOff x="5489414" y="1971179"/>
            <a:chExt cx="930064" cy="1074549"/>
          </a:xfrm>
        </p:grpSpPr>
        <p:cxnSp>
          <p:nvCxnSpPr>
            <p:cNvPr id="15" name="Straight Connector 14"/>
            <p:cNvCxnSpPr>
              <a:stCxn id="19" idx="7"/>
              <a:endCxn id="23" idx="3"/>
            </p:cNvCxnSpPr>
            <p:nvPr/>
          </p:nvCxnSpPr>
          <p:spPr>
            <a:xfrm flipV="1">
              <a:off x="5727659" y="2446810"/>
              <a:ext cx="453575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0" idx="4"/>
              <a:endCxn id="19" idx="0"/>
            </p:cNvCxnSpPr>
            <p:nvPr/>
          </p:nvCxnSpPr>
          <p:spPr>
            <a:xfrm flipH="1">
              <a:off x="5628975" y="2250299"/>
              <a:ext cx="1677" cy="5163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491092" y="1971179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89414" y="2766608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140358" y="2208566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00600" y="3903702"/>
            <a:ext cx="884567" cy="1049298"/>
            <a:chOff x="3876153" y="3301242"/>
            <a:chExt cx="884567" cy="1049298"/>
          </a:xfrm>
        </p:grpSpPr>
        <p:cxnSp>
          <p:nvCxnSpPr>
            <p:cNvPr id="24" name="Straight Connector 23"/>
            <p:cNvCxnSpPr>
              <a:stCxn id="26" idx="4"/>
              <a:endCxn id="27" idx="0"/>
            </p:cNvCxnSpPr>
            <p:nvPr/>
          </p:nvCxnSpPr>
          <p:spPr>
            <a:xfrm>
              <a:off x="4619483" y="3580362"/>
              <a:ext cx="1677" cy="4910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6" idx="3"/>
              <a:endCxn id="28" idx="7"/>
            </p:cNvCxnSpPr>
            <p:nvPr/>
          </p:nvCxnSpPr>
          <p:spPr>
            <a:xfrm flipH="1">
              <a:off x="4114397" y="3539486"/>
              <a:ext cx="406401" cy="3607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479922" y="330124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481600" y="407142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876153" y="3859311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10200" y="3903702"/>
            <a:ext cx="1253843" cy="870858"/>
            <a:chOff x="5489414" y="2766608"/>
            <a:chExt cx="1253843" cy="870858"/>
          </a:xfrm>
        </p:grpSpPr>
        <p:cxnSp>
          <p:nvCxnSpPr>
            <p:cNvPr id="33" name="Straight Connector 32"/>
            <p:cNvCxnSpPr>
              <a:stCxn id="35" idx="6"/>
              <a:endCxn id="37" idx="2"/>
            </p:cNvCxnSpPr>
            <p:nvPr/>
          </p:nvCxnSpPr>
          <p:spPr>
            <a:xfrm>
              <a:off x="5768535" y="2906169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5" idx="5"/>
              <a:endCxn id="36" idx="1"/>
            </p:cNvCxnSpPr>
            <p:nvPr/>
          </p:nvCxnSpPr>
          <p:spPr>
            <a:xfrm>
              <a:off x="5727659" y="3004852"/>
              <a:ext cx="453575" cy="394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5489414" y="2766608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6140358" y="3358346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464137" y="2766608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Oval 58"/>
          <p:cNvSpPr/>
          <p:nvPr/>
        </p:nvSpPr>
        <p:spPr>
          <a:xfrm>
            <a:off x="3845642" y="2724926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657600" y="3200400"/>
            <a:ext cx="533400" cy="569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91440" rtlCol="0" anchor="ctr">
            <a:noAutofit/>
          </a:bodyPr>
          <a:lstStyle/>
          <a:p>
            <a:pPr algn="ctr"/>
            <a:r>
              <a:rPr lang="el-GR" sz="3600" dirty="0" smtClean="0"/>
              <a:t>Σ</a:t>
            </a:r>
            <a:endParaRPr lang="en-US" sz="3600" baseline="-25000" dirty="0"/>
          </a:p>
        </p:txBody>
      </p:sp>
      <p:sp>
        <p:nvSpPr>
          <p:cNvPr id="61" name="Oval 60"/>
          <p:cNvSpPr/>
          <p:nvPr/>
        </p:nvSpPr>
        <p:spPr>
          <a:xfrm>
            <a:off x="3886200" y="27432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3962400" y="28194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826336" y="279898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1964" y="2543890"/>
            <a:ext cx="17738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</a:t>
            </a:r>
            <a:r>
              <a:rPr lang="en-US" sz="4400" dirty="0" smtClean="0"/>
              <a:t>ather</a:t>
            </a:r>
            <a:endParaRPr lang="en-US" sz="4400" dirty="0"/>
          </a:p>
        </p:txBody>
      </p:sp>
      <p:sp>
        <p:nvSpPr>
          <p:cNvPr id="57" name="TextBox 56"/>
          <p:cNvSpPr txBox="1"/>
          <p:nvPr/>
        </p:nvSpPr>
        <p:spPr>
          <a:xfrm>
            <a:off x="452527" y="3497759"/>
            <a:ext cx="14927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</a:t>
            </a:r>
            <a:r>
              <a:rPr lang="en-US" sz="4400" dirty="0" smtClean="0"/>
              <a:t>pply</a:t>
            </a:r>
            <a:endParaRPr lang="en-US" sz="4400" dirty="0"/>
          </a:p>
        </p:txBody>
      </p:sp>
      <p:sp>
        <p:nvSpPr>
          <p:cNvPr id="58" name="TextBox 57"/>
          <p:cNvSpPr txBox="1"/>
          <p:nvPr/>
        </p:nvSpPr>
        <p:spPr>
          <a:xfrm>
            <a:off x="304800" y="4488359"/>
            <a:ext cx="1788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</a:t>
            </a:r>
            <a:r>
              <a:rPr lang="en-US" sz="4400" dirty="0" smtClean="0"/>
              <a:t>catter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89085" y="2209800"/>
            <a:ext cx="1086038" cy="480517"/>
            <a:chOff x="-1221115" y="1447800"/>
            <a:chExt cx="1086038" cy="480517"/>
          </a:xfrm>
        </p:grpSpPr>
        <p:sp>
          <p:nvSpPr>
            <p:cNvPr id="7" name="TextBox 6"/>
            <p:cNvSpPr txBox="1"/>
            <p:nvPr/>
          </p:nvSpPr>
          <p:spPr>
            <a:xfrm>
              <a:off x="-990600" y="1447800"/>
              <a:ext cx="855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7" idx="1"/>
              <a:endCxn id="60" idx="7"/>
            </p:cNvCxnSpPr>
            <p:nvPr/>
          </p:nvCxnSpPr>
          <p:spPr>
            <a:xfrm flipH="1">
              <a:off x="-1221115" y="1632466"/>
              <a:ext cx="230515" cy="2958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122666" y="3364468"/>
            <a:ext cx="1030734" cy="369332"/>
            <a:chOff x="-1221115" y="1447800"/>
            <a:chExt cx="1030734" cy="369332"/>
          </a:xfrm>
        </p:grpSpPr>
        <p:sp>
          <p:nvSpPr>
            <p:cNvPr id="63" name="TextBox 62"/>
            <p:cNvSpPr txBox="1"/>
            <p:nvPr/>
          </p:nvSpPr>
          <p:spPr>
            <a:xfrm>
              <a:off x="-990600" y="144780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Mirror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6" name="Straight Arrow Connector 65"/>
            <p:cNvCxnSpPr>
              <a:stCxn id="63" idx="1"/>
            </p:cNvCxnSpPr>
            <p:nvPr/>
          </p:nvCxnSpPr>
          <p:spPr>
            <a:xfrm flipH="1" flipV="1">
              <a:off x="-1221115" y="1447800"/>
              <a:ext cx="230515" cy="18466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6174115" y="5105400"/>
            <a:ext cx="800219" cy="685800"/>
            <a:chOff x="-990600" y="1131332"/>
            <a:chExt cx="800219" cy="685800"/>
          </a:xfrm>
        </p:grpSpPr>
        <p:sp>
          <p:nvSpPr>
            <p:cNvPr id="68" name="TextBox 67"/>
            <p:cNvSpPr txBox="1"/>
            <p:nvPr/>
          </p:nvSpPr>
          <p:spPr>
            <a:xfrm>
              <a:off x="-990600" y="144780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Mirror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68" idx="0"/>
            </p:cNvCxnSpPr>
            <p:nvPr/>
          </p:nvCxnSpPr>
          <p:spPr>
            <a:xfrm flipV="1">
              <a:off x="-590490" y="1131332"/>
              <a:ext cx="131375" cy="31646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419600" y="4953000"/>
            <a:ext cx="876419" cy="609600"/>
            <a:chOff x="-1066800" y="1207532"/>
            <a:chExt cx="876419" cy="609600"/>
          </a:xfrm>
        </p:grpSpPr>
        <p:sp>
          <p:nvSpPr>
            <p:cNvPr id="71" name="TextBox 70"/>
            <p:cNvSpPr txBox="1"/>
            <p:nvPr/>
          </p:nvSpPr>
          <p:spPr>
            <a:xfrm>
              <a:off x="-990600" y="144780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Mirror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 flipV="1">
              <a:off x="-1066800" y="1207532"/>
              <a:ext cx="323910" cy="24026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660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8195E-6 -1.52903E-6 L -0.16852 -0.174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5" y="-87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493E-6 7.16632E-6 L 0.15828 -0.13323 " pathEditMode="relative" ptsTypes="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6345E-6 -3.82836E-6 L -0.15654 0.12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7" y="603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74E-6 1.38793E-7 L 0.14804 0.1228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3" y="6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547E-6 2.26E-6 L -0.30597 -0.0002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7" y="-2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765E-6 7.35832E-6 L 0.15828 -0.16654 " pathEditMode="relative" ptsTypes="AA">
                                      <p:cBhvr>
                                        <p:cTn id="10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32E-6 7.35832E-6 L -0.14162 -0.16654 " pathEditMode="relative" ptsTypes="AA">
                                      <p:cBhvr>
                                        <p:cTn id="10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B4B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486 -0.07873 " pathEditMode="relative" ptsTypes="AA">
                                      <p:cBhvr>
                                        <p:cTn id="1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-0.00393 L 0.30439 0.279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10" y="14147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8191E-6 2.43112E-6 L 0.32436 0.03727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8" y="1852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8191E-6 2.43112E-6 L 0.01597 0.28178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140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B4B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/>
      <p:bldP spid="55" grpId="1"/>
      <p:bldP spid="60" grpId="0" animBg="1"/>
      <p:bldP spid="60" grpId="1" animBg="1"/>
      <p:bldP spid="59" grpId="0" animBg="1"/>
      <p:bldP spid="56" grpId="0" animBg="1"/>
      <p:bldP spid="56" grpId="1" animBg="1"/>
      <p:bldP spid="56" grpId="2" animBg="1"/>
      <p:bldP spid="61" grpId="0" animBg="1"/>
      <p:bldP spid="61" grpId="1" animBg="1"/>
      <p:bldP spid="64" grpId="0" animBg="1"/>
      <p:bldP spid="64" grpId="1" animBg="1"/>
      <p:bldP spid="65" grpId="0" animBg="1"/>
      <p:bldP spid="65" grpId="1" animBg="1"/>
      <p:bldP spid="3" grpId="0"/>
      <p:bldP spid="3" grpId="1"/>
      <p:bldP spid="57" grpId="0"/>
      <p:bldP spid="57" grpId="1"/>
      <p:bldP spid="5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Dynamically Maintain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257799"/>
          </a:xfrm>
        </p:spPr>
        <p:txBody>
          <a:bodyPr/>
          <a:lstStyle/>
          <a:p>
            <a:r>
              <a:rPr lang="en-US" dirty="0" smtClean="0"/>
              <a:t>Repeated calls to gather wastes computation: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Solution: </a:t>
            </a:r>
            <a:r>
              <a:rPr lang="en-US" dirty="0" smtClean="0"/>
              <a:t>Cache previous gather and update incrementally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 rot="5400000">
            <a:off x="1186821" y="3105116"/>
            <a:ext cx="963454" cy="293914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521591" y="2763178"/>
            <a:ext cx="1175657" cy="293914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 rot="20177579">
            <a:off x="1491040" y="2637891"/>
            <a:ext cx="963454" cy="293914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 rot="18551875">
            <a:off x="1397899" y="2501706"/>
            <a:ext cx="963454" cy="293914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 rot="16200000">
            <a:off x="1172484" y="2419316"/>
            <a:ext cx="963454" cy="293914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 rot="13982277">
            <a:off x="957086" y="2501672"/>
            <a:ext cx="963454" cy="293914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 rot="12132740">
            <a:off x="863893" y="2636681"/>
            <a:ext cx="963454" cy="293914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 rot="9314949">
            <a:off x="853065" y="2902377"/>
            <a:ext cx="963454" cy="293914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 rot="7636008">
            <a:off x="958658" y="3039592"/>
            <a:ext cx="963454" cy="293914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 rot="3403534">
            <a:off x="1407893" y="3043176"/>
            <a:ext cx="963454" cy="293914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 rot="1343238">
            <a:off x="1501102" y="2912019"/>
            <a:ext cx="963454" cy="293914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39848" y="2770346"/>
            <a:ext cx="1175657" cy="293914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8062" y="2659763"/>
            <a:ext cx="620486" cy="2585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68548" y="2659763"/>
            <a:ext cx="620486" cy="2585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68548" y="2918299"/>
            <a:ext cx="620486" cy="2585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048062" y="2918299"/>
            <a:ext cx="620486" cy="2585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4" idx="5"/>
            <a:endCxn id="30" idx="1"/>
          </p:cNvCxnSpPr>
          <p:nvPr/>
        </p:nvCxnSpPr>
        <p:spPr>
          <a:xfrm>
            <a:off x="1300242" y="2465442"/>
            <a:ext cx="292629" cy="384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0" idx="7"/>
            <a:endCxn id="38" idx="3"/>
          </p:cNvCxnSpPr>
          <p:nvPr/>
        </p:nvCxnSpPr>
        <p:spPr>
          <a:xfrm flipV="1">
            <a:off x="1726799" y="2465442"/>
            <a:ext cx="290928" cy="384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1" idx="4"/>
            <a:endCxn id="30" idx="0"/>
          </p:cNvCxnSpPr>
          <p:nvPr/>
        </p:nvCxnSpPr>
        <p:spPr>
          <a:xfrm>
            <a:off x="1659835" y="2332095"/>
            <a:ext cx="0" cy="4903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0" idx="6"/>
            <a:endCxn id="37" idx="2"/>
          </p:cNvCxnSpPr>
          <p:nvPr/>
        </p:nvCxnSpPr>
        <p:spPr>
          <a:xfrm>
            <a:off x="1754536" y="2917107"/>
            <a:ext cx="7026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3" idx="6"/>
            <a:endCxn id="30" idx="2"/>
          </p:cNvCxnSpPr>
          <p:nvPr/>
        </p:nvCxnSpPr>
        <p:spPr>
          <a:xfrm>
            <a:off x="879871" y="2917107"/>
            <a:ext cx="6852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0" idx="4"/>
            <a:endCxn id="32" idx="0"/>
          </p:cNvCxnSpPr>
          <p:nvPr/>
        </p:nvCxnSpPr>
        <p:spPr>
          <a:xfrm>
            <a:off x="1659835" y="3011808"/>
            <a:ext cx="0" cy="4926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0" idx="3"/>
            <a:endCxn id="35" idx="7"/>
          </p:cNvCxnSpPr>
          <p:nvPr/>
        </p:nvCxnSpPr>
        <p:spPr>
          <a:xfrm flipH="1">
            <a:off x="1300242" y="2984070"/>
            <a:ext cx="292629" cy="4042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0" idx="5"/>
            <a:endCxn id="36" idx="1"/>
          </p:cNvCxnSpPr>
          <p:nvPr/>
        </p:nvCxnSpPr>
        <p:spPr>
          <a:xfrm>
            <a:off x="1726799" y="2984070"/>
            <a:ext cx="290928" cy="4270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565133" y="2822405"/>
            <a:ext cx="189403" cy="1894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Y</a:t>
            </a:r>
          </a:p>
        </p:txBody>
      </p:sp>
      <p:sp>
        <p:nvSpPr>
          <p:cNvPr id="31" name="Oval 30"/>
          <p:cNvSpPr/>
          <p:nvPr/>
        </p:nvSpPr>
        <p:spPr>
          <a:xfrm>
            <a:off x="1565133" y="2142692"/>
            <a:ext cx="189403" cy="1894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565133" y="3504503"/>
            <a:ext cx="189403" cy="1894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90468" y="2822405"/>
            <a:ext cx="189403" cy="1894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38577" y="2303776"/>
            <a:ext cx="189403" cy="1894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38577" y="3360572"/>
            <a:ext cx="189403" cy="1894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989989" y="3383419"/>
            <a:ext cx="189403" cy="1894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457224" y="2822405"/>
            <a:ext cx="189403" cy="1894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989989" y="2303776"/>
            <a:ext cx="189403" cy="1894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85619" y="2556349"/>
            <a:ext cx="189403" cy="1894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185619" y="3090846"/>
            <a:ext cx="189403" cy="1894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44647" y="2556349"/>
            <a:ext cx="189403" cy="1894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44647" y="3090846"/>
            <a:ext cx="189403" cy="1894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048000" y="1981202"/>
            <a:ext cx="5890497" cy="1828801"/>
            <a:chOff x="30297352" y="16608969"/>
            <a:chExt cx="5890497" cy="2136230"/>
          </a:xfrm>
        </p:grpSpPr>
        <p:grpSp>
          <p:nvGrpSpPr>
            <p:cNvPr id="44" name="Group 1131"/>
            <p:cNvGrpSpPr/>
            <p:nvPr/>
          </p:nvGrpSpPr>
          <p:grpSpPr>
            <a:xfrm>
              <a:off x="30847627" y="17285422"/>
              <a:ext cx="417079" cy="1367189"/>
              <a:chOff x="762000" y="4572000"/>
              <a:chExt cx="457200" cy="1498706"/>
            </a:xfrm>
          </p:grpSpPr>
          <p:sp>
            <p:nvSpPr>
              <p:cNvPr id="63" name="Rounded Rectangle 62"/>
              <p:cNvSpPr/>
              <p:nvPr/>
            </p:nvSpPr>
            <p:spPr bwMode="auto">
              <a:xfrm rot="16200000">
                <a:off x="241247" y="5092753"/>
                <a:ext cx="1498706" cy="457200"/>
              </a:xfrm>
              <a:prstGeom prst="roundRect">
                <a:avLst>
                  <a:gd name="adj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64" name="Straight Connector 63"/>
              <p:cNvCxnSpPr>
                <a:stCxn id="65" idx="4"/>
                <a:endCxn id="66" idx="0"/>
              </p:cNvCxnSpPr>
              <p:nvPr/>
            </p:nvCxnSpPr>
            <p:spPr>
              <a:xfrm>
                <a:off x="990601" y="4953000"/>
                <a:ext cx="0" cy="72942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843287" y="4658373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843287" y="5682429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Y</a:t>
                </a:r>
                <a:endParaRPr lang="en-US" dirty="0"/>
              </a:p>
            </p:txBody>
          </p:sp>
        </p:grpSp>
        <p:grpSp>
          <p:nvGrpSpPr>
            <p:cNvPr id="45" name="Group 1132"/>
            <p:cNvGrpSpPr/>
            <p:nvPr/>
          </p:nvGrpSpPr>
          <p:grpSpPr>
            <a:xfrm>
              <a:off x="31681785" y="17285422"/>
              <a:ext cx="417079" cy="1367189"/>
              <a:chOff x="762000" y="4572000"/>
              <a:chExt cx="457200" cy="1498706"/>
            </a:xfrm>
          </p:grpSpPr>
          <p:sp>
            <p:nvSpPr>
              <p:cNvPr id="59" name="Rounded Rectangle 58"/>
              <p:cNvSpPr/>
              <p:nvPr/>
            </p:nvSpPr>
            <p:spPr bwMode="auto">
              <a:xfrm rot="16200000">
                <a:off x="241247" y="5092753"/>
                <a:ext cx="1498706" cy="457200"/>
              </a:xfrm>
              <a:prstGeom prst="roundRect">
                <a:avLst>
                  <a:gd name="adj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60" name="Straight Connector 59"/>
              <p:cNvCxnSpPr>
                <a:stCxn id="61" idx="4"/>
                <a:endCxn id="62" idx="0"/>
              </p:cNvCxnSpPr>
              <p:nvPr/>
            </p:nvCxnSpPr>
            <p:spPr>
              <a:xfrm>
                <a:off x="990601" y="4953000"/>
                <a:ext cx="0" cy="72942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843287" y="4658373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843287" y="5682429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Y</a:t>
                </a:r>
                <a:endParaRPr lang="en-US" dirty="0"/>
              </a:p>
            </p:txBody>
          </p:sp>
        </p:grpSp>
        <p:grpSp>
          <p:nvGrpSpPr>
            <p:cNvPr id="46" name="Group 1134"/>
            <p:cNvGrpSpPr/>
            <p:nvPr/>
          </p:nvGrpSpPr>
          <p:grpSpPr>
            <a:xfrm>
              <a:off x="34406321" y="17285422"/>
              <a:ext cx="417079" cy="1367189"/>
              <a:chOff x="2895599" y="4572000"/>
              <a:chExt cx="457200" cy="1498706"/>
            </a:xfrm>
          </p:grpSpPr>
          <p:sp>
            <p:nvSpPr>
              <p:cNvPr id="55" name="Rounded Rectangle 54"/>
              <p:cNvSpPr/>
              <p:nvPr/>
            </p:nvSpPr>
            <p:spPr bwMode="auto">
              <a:xfrm rot="16200000">
                <a:off x="2374846" y="5092753"/>
                <a:ext cx="1498706" cy="457200"/>
              </a:xfrm>
              <a:prstGeom prst="roundRect">
                <a:avLst>
                  <a:gd name="adj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56" name="Straight Connector 55"/>
              <p:cNvCxnSpPr>
                <a:stCxn id="57" idx="4"/>
                <a:endCxn id="58" idx="0"/>
              </p:cNvCxnSpPr>
              <p:nvPr/>
            </p:nvCxnSpPr>
            <p:spPr>
              <a:xfrm>
                <a:off x="3124200" y="4953000"/>
                <a:ext cx="0" cy="72942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2976886" y="4658373"/>
                <a:ext cx="294627" cy="294627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976886" y="5682429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Y</a:t>
                </a:r>
                <a:endParaRPr lang="en-US" dirty="0"/>
              </a:p>
            </p:txBody>
          </p:sp>
        </p:grpSp>
        <p:grpSp>
          <p:nvGrpSpPr>
            <p:cNvPr id="47" name="Group 1135"/>
            <p:cNvGrpSpPr/>
            <p:nvPr/>
          </p:nvGrpSpPr>
          <p:grpSpPr>
            <a:xfrm>
              <a:off x="33350101" y="17285422"/>
              <a:ext cx="417079" cy="1367189"/>
              <a:chOff x="304800" y="4572000"/>
              <a:chExt cx="457200" cy="1498706"/>
            </a:xfrm>
          </p:grpSpPr>
          <p:sp>
            <p:nvSpPr>
              <p:cNvPr id="51" name="Rounded Rectangle 50"/>
              <p:cNvSpPr/>
              <p:nvPr/>
            </p:nvSpPr>
            <p:spPr bwMode="auto">
              <a:xfrm rot="16200000">
                <a:off x="-215953" y="5092753"/>
                <a:ext cx="1498706" cy="457200"/>
              </a:xfrm>
              <a:prstGeom prst="roundRect">
                <a:avLst>
                  <a:gd name="adj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52" name="Straight Connector 51"/>
              <p:cNvCxnSpPr>
                <a:stCxn id="53" idx="4"/>
                <a:endCxn id="54" idx="0"/>
              </p:cNvCxnSpPr>
              <p:nvPr/>
            </p:nvCxnSpPr>
            <p:spPr>
              <a:xfrm>
                <a:off x="533401" y="4953000"/>
                <a:ext cx="0" cy="72942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386087" y="4658373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86087" y="5682429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Y</a:t>
                </a:r>
                <a:endParaRPr lang="en-US" dirty="0"/>
              </a:p>
            </p:txBody>
          </p:sp>
        </p:grpSp>
        <p:sp>
          <p:nvSpPr>
            <p:cNvPr id="48" name="TextBox 115"/>
            <p:cNvSpPr txBox="1"/>
            <p:nvPr/>
          </p:nvSpPr>
          <p:spPr>
            <a:xfrm>
              <a:off x="31264706" y="17632988"/>
              <a:ext cx="49231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 smtClean="0"/>
                <a:t>+     + … +       +      </a:t>
              </a:r>
              <a:r>
                <a:rPr lang="en-US" sz="4000" dirty="0" smtClean="0">
                  <a:sym typeface="Wingdings" pitchFamily="2" charset="2"/>
                </a:rPr>
                <a:t></a:t>
              </a:r>
              <a:r>
                <a:rPr lang="el-GR" sz="4000" dirty="0" smtClean="0">
                  <a:latin typeface="Times" pitchFamily="18" charset="0"/>
                  <a:cs typeface="Times" pitchFamily="18" charset="0"/>
                  <a:sym typeface="Wingdings" pitchFamily="2" charset="2"/>
                </a:rPr>
                <a:t> Σ</a:t>
              </a:r>
              <a:r>
                <a:rPr lang="en-US" sz="4000" dirty="0" smtClean="0">
                  <a:sym typeface="Wingdings" pitchFamily="2" charset="2"/>
                </a:rPr>
                <a:t>’</a:t>
              </a:r>
              <a:endParaRPr lang="en-US" sz="4000" dirty="0"/>
            </a:p>
          </p:txBody>
        </p:sp>
        <p:sp>
          <p:nvSpPr>
            <p:cNvPr id="49" name="Double Bracket 48"/>
            <p:cNvSpPr/>
            <p:nvPr/>
          </p:nvSpPr>
          <p:spPr bwMode="auto">
            <a:xfrm>
              <a:off x="30708601" y="17146396"/>
              <a:ext cx="3197606" cy="1598803"/>
            </a:xfrm>
            <a:prstGeom prst="bracketPai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0297352" y="16608969"/>
              <a:ext cx="4038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Wasted computation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191000" y="4800600"/>
            <a:ext cx="4770352" cy="1600200"/>
            <a:chOff x="31242000" y="19583400"/>
            <a:chExt cx="4770352" cy="1600200"/>
          </a:xfrm>
        </p:grpSpPr>
        <p:grpSp>
          <p:nvGrpSpPr>
            <p:cNvPr id="83" name="Group 1236"/>
            <p:cNvGrpSpPr/>
            <p:nvPr/>
          </p:nvGrpSpPr>
          <p:grpSpPr>
            <a:xfrm>
              <a:off x="31304947" y="19722547"/>
              <a:ext cx="417443" cy="1368384"/>
              <a:chOff x="762000" y="4572000"/>
              <a:chExt cx="457200" cy="1498706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 rot="16200000">
                <a:off x="241247" y="5092753"/>
                <a:ext cx="1498706" cy="457200"/>
              </a:xfrm>
              <a:prstGeom prst="roundRect">
                <a:avLst>
                  <a:gd name="adj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98" name="Straight Connector 97"/>
              <p:cNvCxnSpPr>
                <a:stCxn id="99" idx="4"/>
                <a:endCxn id="100" idx="0"/>
              </p:cNvCxnSpPr>
              <p:nvPr/>
            </p:nvCxnSpPr>
            <p:spPr>
              <a:xfrm>
                <a:off x="990601" y="4953000"/>
                <a:ext cx="0" cy="762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843287" y="4658373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843287" y="5715000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Y</a:t>
                </a:r>
                <a:endParaRPr lang="en-US" sz="1400" dirty="0"/>
              </a:p>
            </p:txBody>
          </p:sp>
        </p:grpSp>
        <p:grpSp>
          <p:nvGrpSpPr>
            <p:cNvPr id="84" name="Group 1237"/>
            <p:cNvGrpSpPr/>
            <p:nvPr/>
          </p:nvGrpSpPr>
          <p:grpSpPr>
            <a:xfrm>
              <a:off x="32139834" y="19722547"/>
              <a:ext cx="417443" cy="1368384"/>
              <a:chOff x="762000" y="4572000"/>
              <a:chExt cx="457200" cy="1498706"/>
            </a:xfrm>
          </p:grpSpPr>
          <p:sp>
            <p:nvSpPr>
              <p:cNvPr id="93" name="Rounded Rectangle 92"/>
              <p:cNvSpPr/>
              <p:nvPr/>
            </p:nvSpPr>
            <p:spPr bwMode="auto">
              <a:xfrm rot="16200000">
                <a:off x="241247" y="5092753"/>
                <a:ext cx="1498706" cy="457200"/>
              </a:xfrm>
              <a:prstGeom prst="roundRect">
                <a:avLst>
                  <a:gd name="adj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94" name="Straight Connector 93"/>
              <p:cNvCxnSpPr>
                <a:stCxn id="95" idx="4"/>
                <a:endCxn id="96" idx="0"/>
              </p:cNvCxnSpPr>
              <p:nvPr/>
            </p:nvCxnSpPr>
            <p:spPr>
              <a:xfrm>
                <a:off x="990601" y="4953000"/>
                <a:ext cx="0" cy="762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843287" y="4658373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843287" y="5715000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Y</a:t>
                </a:r>
                <a:endParaRPr lang="en-US" sz="1400" dirty="0"/>
              </a:p>
            </p:txBody>
          </p:sp>
        </p:grpSp>
        <p:grpSp>
          <p:nvGrpSpPr>
            <p:cNvPr id="85" name="Group 1239"/>
            <p:cNvGrpSpPr/>
            <p:nvPr/>
          </p:nvGrpSpPr>
          <p:grpSpPr>
            <a:xfrm>
              <a:off x="33528000" y="19722547"/>
              <a:ext cx="417443" cy="1368384"/>
              <a:chOff x="304800" y="4572000"/>
              <a:chExt cx="457200" cy="1498706"/>
            </a:xfrm>
          </p:grpSpPr>
          <p:sp>
            <p:nvSpPr>
              <p:cNvPr id="89" name="Rounded Rectangle 88"/>
              <p:cNvSpPr/>
              <p:nvPr/>
            </p:nvSpPr>
            <p:spPr bwMode="auto">
              <a:xfrm rot="16200000">
                <a:off x="-215953" y="5092753"/>
                <a:ext cx="1498706" cy="457200"/>
              </a:xfrm>
              <a:prstGeom prst="roundRect">
                <a:avLst>
                  <a:gd name="adj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90" name="Straight Connector 89"/>
              <p:cNvCxnSpPr>
                <a:stCxn id="91" idx="4"/>
                <a:endCxn id="92" idx="0"/>
              </p:cNvCxnSpPr>
              <p:nvPr/>
            </p:nvCxnSpPr>
            <p:spPr>
              <a:xfrm>
                <a:off x="533401" y="4953000"/>
                <a:ext cx="0" cy="762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386087" y="4658373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86087" y="5715000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/>
                  <a:t>Y</a:t>
                </a:r>
                <a:endParaRPr lang="en-US" sz="1400" dirty="0"/>
              </a:p>
            </p:txBody>
          </p:sp>
        </p:grpSp>
        <p:sp>
          <p:nvSpPr>
            <p:cNvPr id="86" name="TextBox 115"/>
            <p:cNvSpPr txBox="1"/>
            <p:nvPr/>
          </p:nvSpPr>
          <p:spPr>
            <a:xfrm>
              <a:off x="31722395" y="20070417"/>
              <a:ext cx="42899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 smtClean="0"/>
                <a:t>+     +…+     + </a:t>
              </a:r>
              <a:r>
                <a:rPr lang="el-GR" sz="4000" dirty="0" smtClean="0"/>
                <a:t>Δ</a:t>
              </a:r>
              <a:r>
                <a:rPr lang="en-US" sz="4000" dirty="0" smtClean="0"/>
                <a:t> </a:t>
              </a:r>
              <a:r>
                <a:rPr lang="en-US" sz="4000" dirty="0" smtClean="0">
                  <a:sym typeface="Wingdings" pitchFamily="2" charset="2"/>
                </a:rPr>
                <a:t></a:t>
              </a:r>
              <a:r>
                <a:rPr lang="el-GR" sz="4000" dirty="0" smtClean="0">
                  <a:latin typeface="Times" pitchFamily="18" charset="0"/>
                  <a:cs typeface="Times" pitchFamily="18" charset="0"/>
                  <a:sym typeface="Wingdings" pitchFamily="2" charset="2"/>
                </a:rPr>
                <a:t> Σ</a:t>
              </a:r>
              <a:r>
                <a:rPr lang="en-US" sz="4000" dirty="0" smtClean="0">
                  <a:sym typeface="Wingdings" pitchFamily="2" charset="2"/>
                </a:rPr>
                <a:t>’</a:t>
              </a:r>
              <a:endParaRPr lang="en-US" sz="4000" dirty="0"/>
            </a:p>
          </p:txBody>
        </p:sp>
        <p:sp>
          <p:nvSpPr>
            <p:cNvPr id="87" name="Double Bracket 86"/>
            <p:cNvSpPr/>
            <p:nvPr/>
          </p:nvSpPr>
          <p:spPr bwMode="auto">
            <a:xfrm>
              <a:off x="31242000" y="19583400"/>
              <a:ext cx="2743200" cy="1600200"/>
            </a:xfrm>
            <a:prstGeom prst="bracketPai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88" name="TextBox 86"/>
            <p:cNvSpPr txBox="1"/>
            <p:nvPr/>
          </p:nvSpPr>
          <p:spPr>
            <a:xfrm>
              <a:off x="31318200" y="19812000"/>
              <a:ext cx="2590800" cy="1138773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smtClean="0"/>
                <a:t>Cached</a:t>
              </a:r>
              <a:r>
                <a:rPr lang="en-US" sz="3200" dirty="0" smtClean="0"/>
                <a:t> Gather </a:t>
              </a:r>
              <a:r>
                <a:rPr lang="en-US" sz="3600" dirty="0" smtClean="0">
                  <a:latin typeface="Times" pitchFamily="18" charset="0"/>
                  <a:cs typeface="Times" pitchFamily="18" charset="0"/>
                  <a:sym typeface="Wingdings" pitchFamily="2" charset="2"/>
                </a:rPr>
                <a:t>(</a:t>
              </a:r>
              <a:r>
                <a:rPr lang="el-GR" sz="3600" dirty="0" smtClean="0">
                  <a:latin typeface="Times" pitchFamily="18" charset="0"/>
                  <a:cs typeface="Times" pitchFamily="18" charset="0"/>
                  <a:sym typeface="Wingdings" pitchFamily="2" charset="2"/>
                </a:rPr>
                <a:t>Σ</a:t>
              </a:r>
              <a:r>
                <a:rPr lang="en-US" sz="3600" dirty="0" smtClean="0">
                  <a:latin typeface="Times" pitchFamily="18" charset="0"/>
                  <a:cs typeface="Times" pitchFamily="18" charset="0"/>
                  <a:sym typeface="Wingdings" pitchFamily="2" charset="2"/>
                </a:rPr>
                <a:t>)</a:t>
              </a:r>
              <a:endParaRPr lang="en-US" sz="3600" dirty="0"/>
            </a:p>
          </p:txBody>
        </p:sp>
      </p:grpSp>
      <p:sp>
        <p:nvSpPr>
          <p:cNvPr id="101" name="Right Arrow 100"/>
          <p:cNvSpPr/>
          <p:nvPr/>
        </p:nvSpPr>
        <p:spPr>
          <a:xfrm>
            <a:off x="3505200" y="5257800"/>
            <a:ext cx="533400" cy="609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88975" y="2822575"/>
            <a:ext cx="189403" cy="18940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6" name="Group 115"/>
          <p:cNvGrpSpPr/>
          <p:nvPr/>
        </p:nvGrpSpPr>
        <p:grpSpPr>
          <a:xfrm>
            <a:off x="152400" y="4800600"/>
            <a:ext cx="3159942" cy="1600201"/>
            <a:chOff x="533400" y="4952999"/>
            <a:chExt cx="3159942" cy="1600201"/>
          </a:xfrm>
        </p:grpSpPr>
        <p:grpSp>
          <p:nvGrpSpPr>
            <p:cNvPr id="68" name="Group 1260"/>
            <p:cNvGrpSpPr/>
            <p:nvPr/>
          </p:nvGrpSpPr>
          <p:grpSpPr>
            <a:xfrm>
              <a:off x="3290603" y="5060852"/>
              <a:ext cx="402739" cy="1320182"/>
              <a:chOff x="762000" y="4572000"/>
              <a:chExt cx="457200" cy="1498706"/>
            </a:xfrm>
          </p:grpSpPr>
          <p:sp>
            <p:nvSpPr>
              <p:cNvPr id="78" name="Rounded Rectangle 77"/>
              <p:cNvSpPr/>
              <p:nvPr/>
            </p:nvSpPr>
            <p:spPr bwMode="auto">
              <a:xfrm rot="16200000">
                <a:off x="241247" y="5092753"/>
                <a:ext cx="1498706" cy="457200"/>
              </a:xfrm>
              <a:prstGeom prst="roundRect">
                <a:avLst>
                  <a:gd name="adj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79" name="Straight Connector 78"/>
              <p:cNvCxnSpPr>
                <a:stCxn id="80" idx="4"/>
                <a:endCxn id="81" idx="0"/>
              </p:cNvCxnSpPr>
              <p:nvPr/>
            </p:nvCxnSpPr>
            <p:spPr>
              <a:xfrm>
                <a:off x="990601" y="4953000"/>
                <a:ext cx="0" cy="762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Oval 79"/>
              <p:cNvSpPr/>
              <p:nvPr/>
            </p:nvSpPr>
            <p:spPr>
              <a:xfrm>
                <a:off x="843287" y="4658373"/>
                <a:ext cx="294627" cy="294627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843287" y="5715000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Y</a:t>
                </a:r>
                <a:endParaRPr lang="en-US" dirty="0"/>
              </a:p>
            </p:txBody>
          </p:sp>
        </p:grpSp>
        <p:sp>
          <p:nvSpPr>
            <p:cNvPr id="69" name="Equal 68"/>
            <p:cNvSpPr/>
            <p:nvPr/>
          </p:nvSpPr>
          <p:spPr bwMode="auto">
            <a:xfrm>
              <a:off x="1169428" y="5530715"/>
              <a:ext cx="536985" cy="402739"/>
            </a:xfrm>
            <a:prstGeom prst="mathEqual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0" name="TextBox 212"/>
            <p:cNvSpPr txBox="1"/>
            <p:nvPr/>
          </p:nvSpPr>
          <p:spPr>
            <a:xfrm>
              <a:off x="533400" y="5181600"/>
              <a:ext cx="533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6000" dirty="0" smtClean="0"/>
                <a:t>Δ</a:t>
              </a:r>
              <a:endParaRPr lang="en-US" sz="6000" dirty="0"/>
            </a:p>
          </p:txBody>
        </p:sp>
        <p:grpSp>
          <p:nvGrpSpPr>
            <p:cNvPr id="71" name="Group 1263"/>
            <p:cNvGrpSpPr/>
            <p:nvPr/>
          </p:nvGrpSpPr>
          <p:grpSpPr>
            <a:xfrm>
              <a:off x="2052899" y="5083133"/>
              <a:ext cx="402739" cy="1320182"/>
              <a:chOff x="762000" y="4572000"/>
              <a:chExt cx="457200" cy="1498706"/>
            </a:xfrm>
          </p:grpSpPr>
          <p:sp>
            <p:nvSpPr>
              <p:cNvPr id="74" name="Rounded Rectangle 73"/>
              <p:cNvSpPr/>
              <p:nvPr/>
            </p:nvSpPr>
            <p:spPr bwMode="auto">
              <a:xfrm rot="16200000">
                <a:off x="241247" y="5092753"/>
                <a:ext cx="1498706" cy="457200"/>
              </a:xfrm>
              <a:prstGeom prst="roundRect">
                <a:avLst>
                  <a:gd name="adj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cxnSp>
            <p:nvCxnSpPr>
              <p:cNvPr id="75" name="Straight Connector 74"/>
              <p:cNvCxnSpPr>
                <a:stCxn id="76" idx="4"/>
                <a:endCxn id="77" idx="0"/>
              </p:cNvCxnSpPr>
              <p:nvPr/>
            </p:nvCxnSpPr>
            <p:spPr>
              <a:xfrm>
                <a:off x="990601" y="4953000"/>
                <a:ext cx="0" cy="762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843287" y="4658373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843287" y="5715000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Y</a:t>
                </a:r>
                <a:endParaRPr lang="en-US" dirty="0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 rot="16200000">
              <a:off x="2326332" y="5522267"/>
              <a:ext cx="1600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New Value</a:t>
              </a:r>
              <a:endParaRPr lang="en-US" sz="2400" dirty="0"/>
            </a:p>
          </p:txBody>
        </p:sp>
        <p:sp>
          <p:nvSpPr>
            <p:cNvPr id="73" name="TextBox 72"/>
            <p:cNvSpPr txBox="1"/>
            <p:nvPr/>
          </p:nvSpPr>
          <p:spPr>
            <a:xfrm rot="16200000">
              <a:off x="1057360" y="5522267"/>
              <a:ext cx="1600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Old Value</a:t>
              </a:r>
              <a:endParaRPr lang="en-US" sz="24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590800" y="5715000"/>
              <a:ext cx="381000" cy="7620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964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0" grpId="0" animBg="1"/>
      <p:bldP spid="101" grpId="0" animBg="1"/>
      <p:bldP spid="10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90600" y="5867400"/>
            <a:ext cx="5029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4963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/>
              <a:t>PowerGraph_PageRank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</a:p>
          <a:p>
            <a:pPr marL="0" indent="0">
              <a:buNone/>
            </a:pPr>
            <a:endParaRPr lang="en-US" sz="1100" b="1" dirty="0" smtClean="0"/>
          </a:p>
          <a:p>
            <a:pPr marL="623888" indent="-333375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Gather</a:t>
            </a:r>
            <a:r>
              <a:rPr lang="en-US" sz="2800" dirty="0" smtClean="0"/>
              <a:t>( </a:t>
            </a:r>
            <a:r>
              <a:rPr lang="en-US" sz="2800" dirty="0" smtClean="0">
                <a:latin typeface="Times"/>
                <a:cs typeface="Times"/>
              </a:rPr>
              <a:t>j </a:t>
            </a:r>
            <a:r>
              <a:rPr lang="en-US" sz="2800" dirty="0" smtClean="0">
                <a:latin typeface="Times"/>
                <a:cs typeface="Times"/>
                <a:sym typeface="Wingdings"/>
              </a:rPr>
              <a:t> </a:t>
            </a:r>
            <a:r>
              <a:rPr lang="en-US" sz="2800" dirty="0" err="1" smtClean="0">
                <a:latin typeface="Times"/>
                <a:cs typeface="Times"/>
              </a:rPr>
              <a:t>i</a:t>
            </a:r>
            <a:r>
              <a:rPr lang="en-US" sz="2800" dirty="0" smtClean="0"/>
              <a:t> ) </a:t>
            </a:r>
            <a:r>
              <a:rPr lang="en-US" sz="2800" b="1" dirty="0" smtClean="0"/>
              <a:t>:</a:t>
            </a:r>
            <a:r>
              <a:rPr lang="en-US" sz="2800" dirty="0" smtClean="0"/>
              <a:t> return  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w</a:t>
            </a:r>
            <a:r>
              <a:rPr lang="en-US" sz="2800" baseline="-25000" dirty="0" err="1" smtClean="0">
                <a:latin typeface="Times" pitchFamily="18" charset="0"/>
                <a:cs typeface="Times" pitchFamily="18" charset="0"/>
              </a:rPr>
              <a:t>ji</a:t>
            </a:r>
            <a:r>
              <a:rPr lang="en-US" sz="2800" baseline="-25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* R[j]</a:t>
            </a:r>
            <a:endParaRPr lang="en-US" sz="2800" baseline="-25000" dirty="0" smtClean="0">
              <a:latin typeface="Times" pitchFamily="18" charset="0"/>
              <a:cs typeface="Times" pitchFamily="18" charset="0"/>
            </a:endParaRPr>
          </a:p>
          <a:p>
            <a:pPr marL="623888" indent="-333375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sum</a:t>
            </a:r>
            <a:r>
              <a:rPr lang="en-US" sz="2800" dirty="0" smtClean="0"/>
              <a:t>(a, b)</a:t>
            </a:r>
            <a:r>
              <a:rPr lang="en-US" sz="2800" b="1" dirty="0" smtClean="0"/>
              <a:t> :  </a:t>
            </a:r>
            <a:r>
              <a:rPr lang="en-US" sz="2800" dirty="0" smtClean="0"/>
              <a:t>return a + b;</a:t>
            </a:r>
          </a:p>
          <a:p>
            <a:pPr marL="623888" indent="-333375">
              <a:buNone/>
            </a:pPr>
            <a:endParaRPr lang="en-US" sz="1600" dirty="0" smtClean="0"/>
          </a:p>
          <a:p>
            <a:pPr marL="623888" indent="-333375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"/>
              </a:rPr>
              <a:t>Apply</a:t>
            </a:r>
            <a:r>
              <a:rPr lang="en-US" sz="2800" b="1" dirty="0" smtClean="0">
                <a:latin typeface="Times"/>
                <a:cs typeface="Times"/>
              </a:rPr>
              <a:t>(</a:t>
            </a:r>
            <a:r>
              <a:rPr lang="en-US" sz="2800" dirty="0">
                <a:latin typeface="Times"/>
                <a:cs typeface="Times"/>
              </a:rPr>
              <a:t>i</a:t>
            </a:r>
            <a:r>
              <a:rPr lang="en-US" sz="2800" dirty="0" smtClean="0">
                <a:latin typeface="Times"/>
                <a:cs typeface="Times"/>
              </a:rPr>
              <a:t>, Σ) </a:t>
            </a:r>
            <a:r>
              <a:rPr lang="en-US" sz="2800" b="1" dirty="0" smtClean="0">
                <a:latin typeface="Times"/>
                <a:cs typeface="Times"/>
              </a:rPr>
              <a:t>:</a:t>
            </a:r>
            <a:r>
              <a:rPr lang="en-US" sz="2800" dirty="0" smtClean="0">
                <a:latin typeface="Times"/>
                <a:cs typeface="Times"/>
              </a:rPr>
              <a:t> R[</a:t>
            </a:r>
            <a:r>
              <a:rPr lang="en-US" sz="2800" dirty="0" err="1" smtClean="0">
                <a:latin typeface="Times"/>
                <a:cs typeface="Times"/>
              </a:rPr>
              <a:t>i</a:t>
            </a:r>
            <a:r>
              <a:rPr lang="en-US" sz="2800" dirty="0" smtClean="0">
                <a:latin typeface="Times"/>
                <a:cs typeface="Times"/>
              </a:rPr>
              <a:t>] = 0.15 + </a:t>
            </a:r>
            <a:r>
              <a:rPr lang="en-US" sz="2800" dirty="0" err="1" smtClean="0">
                <a:latin typeface="Times"/>
                <a:cs typeface="Times"/>
              </a:rPr>
              <a:t>Σ</a:t>
            </a:r>
            <a:r>
              <a:rPr lang="en-US" sz="2800" dirty="0" smtClean="0">
                <a:latin typeface="Times"/>
                <a:cs typeface="Times"/>
              </a:rPr>
              <a:t> </a:t>
            </a:r>
          </a:p>
          <a:p>
            <a:pPr marL="623888" indent="-333375">
              <a:buNone/>
            </a:pPr>
            <a:endParaRPr lang="en-US" sz="1600" dirty="0" smtClean="0">
              <a:latin typeface="Times"/>
              <a:cs typeface="Times"/>
            </a:endParaRPr>
          </a:p>
          <a:p>
            <a:pPr marL="623888" indent="-333375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"/>
              </a:rPr>
              <a:t>Scatter</a:t>
            </a:r>
            <a:r>
              <a:rPr lang="en-US" sz="2800" b="1" dirty="0" smtClean="0">
                <a:latin typeface="Times"/>
                <a:cs typeface="Times"/>
              </a:rPr>
              <a:t>( </a:t>
            </a:r>
            <a:r>
              <a:rPr lang="en-US" sz="2800" dirty="0" err="1" smtClean="0">
                <a:latin typeface="Times"/>
                <a:cs typeface="Times"/>
              </a:rPr>
              <a:t>i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smtClean="0">
                <a:latin typeface="Times"/>
                <a:cs typeface="Times"/>
                <a:sym typeface="Wingdings"/>
              </a:rPr>
              <a:t>j </a:t>
            </a:r>
            <a:r>
              <a:rPr lang="en-US" sz="2800" dirty="0" smtClean="0">
                <a:latin typeface="Times"/>
                <a:cs typeface="Times"/>
              </a:rPr>
              <a:t>) </a:t>
            </a:r>
            <a:r>
              <a:rPr lang="en-US" sz="2800" b="1" dirty="0" smtClean="0">
                <a:latin typeface="Times"/>
                <a:cs typeface="Times"/>
              </a:rPr>
              <a:t>:</a:t>
            </a:r>
            <a:r>
              <a:rPr lang="en-US" sz="2800" dirty="0" smtClean="0">
                <a:latin typeface="Times"/>
                <a:cs typeface="Times"/>
              </a:rPr>
              <a:t/>
            </a:r>
            <a:br>
              <a:rPr lang="en-US" sz="2800" dirty="0" smtClean="0">
                <a:latin typeface="Times"/>
                <a:cs typeface="Times"/>
              </a:rPr>
            </a:br>
            <a:r>
              <a:rPr lang="en-US" sz="2800" dirty="0" smtClean="0">
                <a:latin typeface="Calibri"/>
                <a:cs typeface="Calibri"/>
              </a:rPr>
              <a:t>if </a:t>
            </a:r>
            <a:r>
              <a:rPr lang="en-US" sz="2800" i="1" dirty="0" smtClean="0">
                <a:latin typeface="Times"/>
                <a:cs typeface="Times"/>
              </a:rPr>
              <a:t>R[</a:t>
            </a:r>
            <a:r>
              <a:rPr lang="en-US" sz="2800" i="1" dirty="0" err="1" smtClean="0">
                <a:latin typeface="Times"/>
                <a:cs typeface="Times"/>
              </a:rPr>
              <a:t>i</a:t>
            </a:r>
            <a:r>
              <a:rPr lang="en-US" sz="2800" i="1" dirty="0" smtClean="0">
                <a:latin typeface="Times"/>
                <a:cs typeface="Times"/>
              </a:rPr>
              <a:t>]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dirty="0" smtClean="0">
                <a:latin typeface="+mj-lt"/>
                <a:cs typeface="Times"/>
              </a:rPr>
              <a:t>changed then trigger </a:t>
            </a:r>
            <a:r>
              <a:rPr lang="en-US" sz="2800" i="1" dirty="0" smtClean="0">
                <a:latin typeface="Times"/>
                <a:cs typeface="Times"/>
              </a:rPr>
              <a:t>j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dirty="0" smtClean="0">
                <a:latin typeface="+mj-lt"/>
                <a:cs typeface="Times"/>
              </a:rPr>
              <a:t>to be </a:t>
            </a:r>
            <a:r>
              <a:rPr lang="en-US" sz="2800" b="1" dirty="0" smtClean="0">
                <a:latin typeface="+mj-lt"/>
                <a:cs typeface="Times"/>
              </a:rPr>
              <a:t>recomputed</a:t>
            </a:r>
          </a:p>
          <a:p>
            <a:pPr marL="623888" indent="-333375">
              <a:buNone/>
            </a:pPr>
            <a:r>
              <a:rPr lang="en-US" sz="2800" b="1" dirty="0">
                <a:latin typeface="+mj-lt"/>
                <a:cs typeface="Times"/>
              </a:rPr>
              <a:t> </a:t>
            </a:r>
            <a:r>
              <a:rPr lang="en-US" sz="2800" b="1" dirty="0" smtClean="0">
                <a:latin typeface="+mj-lt"/>
                <a:cs typeface="Times"/>
              </a:rPr>
              <a:t>  </a:t>
            </a:r>
            <a:r>
              <a:rPr lang="en-US" sz="2800" dirty="0">
                <a:latin typeface="Times"/>
                <a:cs typeface="Times"/>
              </a:rPr>
              <a:t> Post  </a:t>
            </a:r>
            <a:r>
              <a:rPr lang="el-GR" sz="2800" dirty="0">
                <a:latin typeface="Times" pitchFamily="18" charset="0"/>
                <a:cs typeface="Times" pitchFamily="18" charset="0"/>
              </a:rPr>
              <a:t>Δ</a:t>
            </a:r>
            <a:r>
              <a:rPr lang="en-US" sz="2800" baseline="-25000" dirty="0">
                <a:latin typeface="Times" pitchFamily="18" charset="0"/>
                <a:cs typeface="Times" pitchFamily="18" charset="0"/>
              </a:rPr>
              <a:t>j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= </a:t>
            </a:r>
            <a:r>
              <a:rPr lang="en-US" sz="2800" dirty="0" err="1" smtClean="0">
                <a:solidFill>
                  <a:prstClr val="black"/>
                </a:solidFill>
                <a:latin typeface="Consolas"/>
                <a:cs typeface="Consolas"/>
              </a:rPr>
              <a:t>w</a:t>
            </a:r>
            <a:r>
              <a:rPr lang="en-US" sz="2800" baseline="-25000" dirty="0" err="1" smtClean="0">
                <a:solidFill>
                  <a:prstClr val="black"/>
                </a:solidFill>
                <a:latin typeface="Consolas"/>
                <a:cs typeface="Consolas"/>
              </a:rPr>
              <a:t>ij</a:t>
            </a:r>
            <a:r>
              <a:rPr lang="en-US" sz="2800" baseline="-250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* (R[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]</a:t>
            </a:r>
            <a:r>
              <a:rPr lang="en-US" sz="2800" baseline="30000" dirty="0" smtClean="0">
                <a:latin typeface="Times" pitchFamily="18" charset="0"/>
                <a:cs typeface="Times" pitchFamily="18" charset="0"/>
              </a:rPr>
              <a:t>new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-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R[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i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]</a:t>
            </a:r>
            <a:r>
              <a:rPr lang="en-US" sz="2800" baseline="30000" dirty="0">
                <a:latin typeface="Times" pitchFamily="18" charset="0"/>
                <a:cs typeface="Times" pitchFamily="18" charset="0"/>
              </a:rPr>
              <a:t>old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)</a:t>
            </a:r>
            <a:endParaRPr lang="en-US" sz="28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609600" y="1295400"/>
            <a:ext cx="7239000" cy="2667000"/>
            <a:chOff x="609600" y="1295400"/>
            <a:chExt cx="7239000" cy="2667000"/>
          </a:xfrm>
        </p:grpSpPr>
        <p:sp>
          <p:nvSpPr>
            <p:cNvPr id="33" name="Rectangle 32"/>
            <p:cNvSpPr/>
            <p:nvPr/>
          </p:nvSpPr>
          <p:spPr>
            <a:xfrm>
              <a:off x="609600" y="2819400"/>
              <a:ext cx="6172200" cy="11430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19600" y="1295400"/>
              <a:ext cx="3429000" cy="1219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Elbow Connector 34"/>
            <p:cNvCxnSpPr>
              <a:stCxn id="22" idx="3"/>
              <a:endCxn id="33" idx="3"/>
            </p:cNvCxnSpPr>
            <p:nvPr/>
          </p:nvCxnSpPr>
          <p:spPr>
            <a:xfrm flipH="1">
              <a:off x="6781800" y="1905000"/>
              <a:ext cx="1066800" cy="1485900"/>
            </a:xfrm>
            <a:prstGeom prst="bentConnector3">
              <a:avLst>
                <a:gd name="adj1" fmla="val -21429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PageRank in PowerGraph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791200" cy="1092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2667000"/>
            <a:ext cx="8229600" cy="1524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Reduces Runtime of </a:t>
            </a:r>
            <a:r>
              <a:rPr lang="en-US" sz="3600" dirty="0" err="1" smtClean="0"/>
              <a:t>PageRank</a:t>
            </a:r>
            <a:r>
              <a:rPr lang="en-US" sz="3600" dirty="0" smtClean="0"/>
              <a:t> by 50%!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937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791200" y="1524000"/>
            <a:ext cx="28956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/>
              <a:t>Machine 2</a:t>
            </a:r>
            <a:endParaRPr lang="en-US" sz="3200" dirty="0"/>
          </a:p>
        </p:txBody>
      </p:sp>
      <p:sp>
        <p:nvSpPr>
          <p:cNvPr id="40" name="Rectangle 39"/>
          <p:cNvSpPr/>
          <p:nvPr/>
        </p:nvSpPr>
        <p:spPr>
          <a:xfrm>
            <a:off x="2438400" y="1524000"/>
            <a:ext cx="28956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/>
              <a:t>Machine 1</a:t>
            </a:r>
            <a:endParaRPr lang="en-US" sz="3200" dirty="0"/>
          </a:p>
        </p:txBody>
      </p:sp>
      <p:sp>
        <p:nvSpPr>
          <p:cNvPr id="41" name="Rectangle 40"/>
          <p:cNvSpPr/>
          <p:nvPr/>
        </p:nvSpPr>
        <p:spPr>
          <a:xfrm>
            <a:off x="5791200" y="4267200"/>
            <a:ext cx="28956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4</a:t>
            </a:r>
            <a:endParaRPr lang="en-US" sz="3200" dirty="0"/>
          </a:p>
        </p:txBody>
      </p:sp>
      <p:sp>
        <p:nvSpPr>
          <p:cNvPr id="42" name="Rectangle 41"/>
          <p:cNvSpPr/>
          <p:nvPr/>
        </p:nvSpPr>
        <p:spPr>
          <a:xfrm>
            <a:off x="2438400" y="4267200"/>
            <a:ext cx="28956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3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Caching</a:t>
            </a:r>
            <a:r>
              <a:rPr lang="en-US" dirty="0" smtClean="0"/>
              <a:t> to </a:t>
            </a:r>
            <a:r>
              <a:rPr lang="en-US" b="1" dirty="0" smtClean="0"/>
              <a:t>Accelerate</a:t>
            </a:r>
            <a:r>
              <a:rPr lang="en-US" dirty="0" smtClean="0"/>
              <a:t> Gather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 rot="13374097">
            <a:off x="3081035" y="2385975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10800000">
            <a:off x="2819401" y="2655860"/>
            <a:ext cx="1390265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 rot="8221805">
            <a:off x="3212256" y="4936335"/>
            <a:ext cx="1231714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rot="5400000">
            <a:off x="3529531" y="5052679"/>
            <a:ext cx="1179636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6649330" y="4654325"/>
            <a:ext cx="142787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 rot="2506115">
            <a:off x="6551953" y="4952994"/>
            <a:ext cx="1301607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590800" y="3272135"/>
            <a:ext cx="42992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Σ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6054345" y="3276600"/>
            <a:ext cx="42977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Σ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2590800" y="4415135"/>
            <a:ext cx="42992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Σ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6047074" y="4415135"/>
            <a:ext cx="42992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Σ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2971800" y="33528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           +            +  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895600" y="2209800"/>
            <a:ext cx="1253842" cy="837162"/>
            <a:chOff x="3352800" y="2590800"/>
            <a:chExt cx="1253842" cy="837162"/>
          </a:xfrm>
        </p:grpSpPr>
        <p:cxnSp>
          <p:nvCxnSpPr>
            <p:cNvPr id="5" name="Straight Connector 4"/>
            <p:cNvCxnSpPr>
              <a:stCxn id="12" idx="5"/>
              <a:endCxn id="9" idx="1"/>
            </p:cNvCxnSpPr>
            <p:nvPr/>
          </p:nvCxnSpPr>
          <p:spPr>
            <a:xfrm>
              <a:off x="3961997" y="2829044"/>
              <a:ext cx="406401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11" idx="6"/>
              <a:endCxn id="9" idx="2"/>
            </p:cNvCxnSpPr>
            <p:nvPr/>
          </p:nvCxnSpPr>
          <p:spPr>
            <a:xfrm>
              <a:off x="3631920" y="3288403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327522" y="314884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352800" y="314884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23753" y="259080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58000" y="2209800"/>
            <a:ext cx="930064" cy="1074549"/>
            <a:chOff x="5489414" y="1971179"/>
            <a:chExt cx="930064" cy="1074549"/>
          </a:xfrm>
        </p:grpSpPr>
        <p:cxnSp>
          <p:nvCxnSpPr>
            <p:cNvPr id="15" name="Straight Connector 14"/>
            <p:cNvCxnSpPr>
              <a:stCxn id="19" idx="7"/>
              <a:endCxn id="23" idx="3"/>
            </p:cNvCxnSpPr>
            <p:nvPr/>
          </p:nvCxnSpPr>
          <p:spPr>
            <a:xfrm flipV="1">
              <a:off x="5727659" y="2446810"/>
              <a:ext cx="453575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0" idx="4"/>
              <a:endCxn id="19" idx="0"/>
            </p:cNvCxnSpPr>
            <p:nvPr/>
          </p:nvCxnSpPr>
          <p:spPr>
            <a:xfrm flipH="1">
              <a:off x="5628975" y="2250299"/>
              <a:ext cx="1677" cy="5163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491092" y="1971179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89414" y="2766608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140358" y="2208566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29000" y="4724400"/>
            <a:ext cx="884567" cy="1049298"/>
            <a:chOff x="3876153" y="3301242"/>
            <a:chExt cx="884567" cy="1049298"/>
          </a:xfrm>
        </p:grpSpPr>
        <p:cxnSp>
          <p:nvCxnSpPr>
            <p:cNvPr id="24" name="Straight Connector 23"/>
            <p:cNvCxnSpPr>
              <a:stCxn id="26" idx="4"/>
              <a:endCxn id="27" idx="0"/>
            </p:cNvCxnSpPr>
            <p:nvPr/>
          </p:nvCxnSpPr>
          <p:spPr>
            <a:xfrm>
              <a:off x="4619483" y="3580362"/>
              <a:ext cx="1677" cy="4910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6" idx="3"/>
              <a:endCxn id="28" idx="7"/>
            </p:cNvCxnSpPr>
            <p:nvPr/>
          </p:nvCxnSpPr>
          <p:spPr>
            <a:xfrm flipH="1">
              <a:off x="4114397" y="3539486"/>
              <a:ext cx="406401" cy="3607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479922" y="330124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481600" y="407142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876153" y="3859311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05600" y="4724400"/>
            <a:ext cx="1253843" cy="870858"/>
            <a:chOff x="5489414" y="2766608"/>
            <a:chExt cx="1253843" cy="870858"/>
          </a:xfrm>
        </p:grpSpPr>
        <p:cxnSp>
          <p:nvCxnSpPr>
            <p:cNvPr id="33" name="Straight Connector 32"/>
            <p:cNvCxnSpPr>
              <a:stCxn id="35" idx="6"/>
              <a:endCxn id="37" idx="2"/>
            </p:cNvCxnSpPr>
            <p:nvPr/>
          </p:nvCxnSpPr>
          <p:spPr>
            <a:xfrm>
              <a:off x="5768535" y="2906169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5" idx="5"/>
              <a:endCxn id="36" idx="1"/>
            </p:cNvCxnSpPr>
            <p:nvPr/>
          </p:nvCxnSpPr>
          <p:spPr>
            <a:xfrm>
              <a:off x="5727659" y="3004852"/>
              <a:ext cx="453575" cy="394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5489414" y="2766608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6140358" y="3358346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464137" y="2766608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657600" y="3200400"/>
            <a:ext cx="533400" cy="569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91440" rtlCol="0" anchor="ctr">
            <a:noAutofit/>
          </a:bodyPr>
          <a:lstStyle/>
          <a:p>
            <a:pPr algn="ctr"/>
            <a:r>
              <a:rPr lang="el-GR" sz="3600" dirty="0" smtClean="0"/>
              <a:t>Σ</a:t>
            </a:r>
            <a:endParaRPr lang="en-US" sz="36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311964" y="2543890"/>
            <a:ext cx="17738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</a:t>
            </a:r>
            <a:r>
              <a:rPr lang="en-US" sz="4400" dirty="0" smtClean="0"/>
              <a:t>ather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89085" y="2209800"/>
            <a:ext cx="1086038" cy="480517"/>
            <a:chOff x="-1221115" y="1447800"/>
            <a:chExt cx="1086038" cy="480517"/>
          </a:xfrm>
        </p:grpSpPr>
        <p:sp>
          <p:nvSpPr>
            <p:cNvPr id="7" name="TextBox 6"/>
            <p:cNvSpPr txBox="1"/>
            <p:nvPr/>
          </p:nvSpPr>
          <p:spPr>
            <a:xfrm>
              <a:off x="-990600" y="1447800"/>
              <a:ext cx="855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7" idx="1"/>
            </p:cNvCxnSpPr>
            <p:nvPr/>
          </p:nvCxnSpPr>
          <p:spPr>
            <a:xfrm flipH="1">
              <a:off x="-1221115" y="1632466"/>
              <a:ext cx="230515" cy="2958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122666" y="3364468"/>
            <a:ext cx="1030734" cy="369332"/>
            <a:chOff x="-1221115" y="1447800"/>
            <a:chExt cx="1030734" cy="369332"/>
          </a:xfrm>
        </p:grpSpPr>
        <p:sp>
          <p:nvSpPr>
            <p:cNvPr id="63" name="TextBox 62"/>
            <p:cNvSpPr txBox="1"/>
            <p:nvPr/>
          </p:nvSpPr>
          <p:spPr>
            <a:xfrm>
              <a:off x="-990600" y="144780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Mirror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6" name="Straight Arrow Connector 65"/>
            <p:cNvCxnSpPr>
              <a:stCxn id="63" idx="1"/>
            </p:cNvCxnSpPr>
            <p:nvPr/>
          </p:nvCxnSpPr>
          <p:spPr>
            <a:xfrm flipH="1" flipV="1">
              <a:off x="-1221115" y="1447800"/>
              <a:ext cx="230515" cy="18466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6174115" y="5105400"/>
            <a:ext cx="800219" cy="685800"/>
            <a:chOff x="-990600" y="1131332"/>
            <a:chExt cx="800219" cy="685800"/>
          </a:xfrm>
        </p:grpSpPr>
        <p:sp>
          <p:nvSpPr>
            <p:cNvPr id="68" name="TextBox 67"/>
            <p:cNvSpPr txBox="1"/>
            <p:nvPr/>
          </p:nvSpPr>
          <p:spPr>
            <a:xfrm>
              <a:off x="-990600" y="144780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Mirror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68" idx="0"/>
            </p:cNvCxnSpPr>
            <p:nvPr/>
          </p:nvCxnSpPr>
          <p:spPr>
            <a:xfrm flipV="1">
              <a:off x="-590490" y="1131332"/>
              <a:ext cx="131375" cy="31646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419600" y="4953000"/>
            <a:ext cx="876419" cy="609600"/>
            <a:chOff x="-1066800" y="1207532"/>
            <a:chExt cx="876419" cy="609600"/>
          </a:xfrm>
        </p:grpSpPr>
        <p:sp>
          <p:nvSpPr>
            <p:cNvPr id="71" name="TextBox 70"/>
            <p:cNvSpPr txBox="1"/>
            <p:nvPr/>
          </p:nvSpPr>
          <p:spPr>
            <a:xfrm>
              <a:off x="-990600" y="144780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Mirror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 flipV="1">
              <a:off x="-1066800" y="1207532"/>
              <a:ext cx="323910" cy="24026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5791200" y="1524000"/>
            <a:ext cx="2895600" cy="2362200"/>
          </a:xfrm>
          <a:prstGeom prst="rect">
            <a:avLst/>
          </a:prstGeom>
          <a:solidFill>
            <a:srgbClr val="C0504D">
              <a:alpha val="75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/>
              <a:t>Machine 2</a:t>
            </a:r>
          </a:p>
          <a:p>
            <a:pPr algn="ctr"/>
            <a:endParaRPr lang="en-US" sz="3200" dirty="0"/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Skipped </a:t>
            </a:r>
            <a:r>
              <a:rPr lang="en-US" sz="3200" dirty="0" smtClean="0">
                <a:solidFill>
                  <a:schemeClr val="bg1"/>
                </a:solidFill>
              </a:rPr>
              <a:t>Gather Invocation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3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547E-6 2.26E-6 L -0.30597 -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7" y="-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765E-6 7.35832E-6 L 0.15828 -0.16654 " pathEditMode="relative" ptsTypes="AA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32E-6 7.35832E-6 L -0.14162 -0.16654 " pathEditMode="relative" ptsTypes="AA">
                                      <p:cBhvr>
                                        <p:cTn id="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/>
      <p:bldP spid="55" grpId="1"/>
      <p:bldP spid="56" grpId="0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3733800"/>
            <a:ext cx="8153400" cy="22098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Natural</a:t>
            </a:r>
            <a:r>
              <a:rPr lang="en-US" sz="5400" b="1" dirty="0"/>
              <a:t> </a:t>
            </a:r>
            <a:r>
              <a:rPr lang="en-US" sz="5400" b="1" dirty="0" smtClean="0"/>
              <a:t>Graphs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>
                <a:solidFill>
                  <a:srgbClr val="7F7F7F"/>
                </a:solidFill>
              </a:rPr>
              <a:t>Graphs derived from natural phenomena</a:t>
            </a:r>
            <a:endParaRPr lang="en-US" sz="4800" dirty="0">
              <a:solidFill>
                <a:srgbClr val="7F7F7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" y="1714411"/>
            <a:ext cx="8077200" cy="1104989"/>
            <a:chOff x="609600" y="1371600"/>
            <a:chExt cx="8077200" cy="11049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466894"/>
              <a:ext cx="914400" cy="914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17369" t="15965" r="15965" b="17369"/>
            <a:stretch/>
          </p:blipFill>
          <p:spPr>
            <a:xfrm>
              <a:off x="1600200" y="1416094"/>
              <a:ext cx="1016000" cy="1016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32700" y="1397044"/>
              <a:ext cx="1054100" cy="10541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800000">
              <a:off x="2484923" y="1371600"/>
              <a:ext cx="1154310" cy="11049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/>
            <a:srcRect l="8304" t="5439" r="8655" b="5672"/>
            <a:stretch/>
          </p:blipFill>
          <p:spPr>
            <a:xfrm>
              <a:off x="4953000" y="1434697"/>
              <a:ext cx="914400" cy="9787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48400" y="1466894"/>
              <a:ext cx="914400" cy="914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57600" y="1390694"/>
              <a:ext cx="1068507" cy="106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37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1066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Minimizing Communication in PowerGraph</a:t>
            </a:r>
            <a:endParaRPr lang="en-US" sz="3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720739" y="1752600"/>
            <a:ext cx="1519426" cy="1075200"/>
            <a:chOff x="3720739" y="2286583"/>
            <a:chExt cx="1519426" cy="1075200"/>
          </a:xfrm>
        </p:grpSpPr>
        <p:cxnSp>
          <p:nvCxnSpPr>
            <p:cNvPr id="53" name="Straight Connector 52"/>
            <p:cNvCxnSpPr>
              <a:stCxn id="66" idx="5"/>
              <a:endCxn id="62" idx="1"/>
            </p:cNvCxnSpPr>
            <p:nvPr/>
          </p:nvCxnSpPr>
          <p:spPr>
            <a:xfrm>
              <a:off x="3958983" y="2762865"/>
              <a:ext cx="406401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4324508" y="3082663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3720739" y="2524621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>
              <a:endCxn id="97" idx="3"/>
            </p:cNvCxnSpPr>
            <p:nvPr/>
          </p:nvCxnSpPr>
          <p:spPr>
            <a:xfrm flipV="1">
              <a:off x="4548346" y="2762214"/>
              <a:ext cx="453575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0" idx="4"/>
            </p:cNvCxnSpPr>
            <p:nvPr/>
          </p:nvCxnSpPr>
          <p:spPr>
            <a:xfrm flipH="1">
              <a:off x="4449662" y="2565703"/>
              <a:ext cx="1677" cy="5163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4311779" y="2286583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961045" y="252397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43400" y="2539697"/>
            <a:ext cx="1220544" cy="879190"/>
            <a:chOff x="4343400" y="3073680"/>
            <a:chExt cx="1220544" cy="879190"/>
          </a:xfrm>
        </p:grpSpPr>
        <p:cxnSp>
          <p:nvCxnSpPr>
            <p:cNvPr id="84" name="Straight Connector 83"/>
            <p:cNvCxnSpPr>
              <a:endCxn id="96" idx="2"/>
            </p:cNvCxnSpPr>
            <p:nvPr/>
          </p:nvCxnSpPr>
          <p:spPr>
            <a:xfrm>
              <a:off x="4589222" y="3221573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95" idx="1"/>
            </p:cNvCxnSpPr>
            <p:nvPr/>
          </p:nvCxnSpPr>
          <p:spPr>
            <a:xfrm>
              <a:off x="4548346" y="3320256"/>
              <a:ext cx="453575" cy="394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4961045" y="367375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284824" y="308201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343400" y="307368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49786" y="2548029"/>
            <a:ext cx="1272734" cy="1049949"/>
            <a:chOff x="3349786" y="3082012"/>
            <a:chExt cx="1272734" cy="1049949"/>
          </a:xfrm>
        </p:grpSpPr>
        <p:cxnSp>
          <p:nvCxnSpPr>
            <p:cNvPr id="42" name="Straight Connector 41"/>
            <p:cNvCxnSpPr>
              <a:stCxn id="51" idx="6"/>
            </p:cNvCxnSpPr>
            <p:nvPr/>
          </p:nvCxnSpPr>
          <p:spPr>
            <a:xfrm>
              <a:off x="3628906" y="3222224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45" idx="0"/>
            </p:cNvCxnSpPr>
            <p:nvPr/>
          </p:nvCxnSpPr>
          <p:spPr>
            <a:xfrm>
              <a:off x="4464069" y="3361783"/>
              <a:ext cx="1677" cy="4910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52" idx="7"/>
            </p:cNvCxnSpPr>
            <p:nvPr/>
          </p:nvCxnSpPr>
          <p:spPr>
            <a:xfrm flipH="1">
              <a:off x="3958983" y="3320907"/>
              <a:ext cx="406401" cy="3607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326186" y="3852841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349786" y="3082663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720739" y="364073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343400" y="308201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</p:grpSp>
      <p:sp>
        <p:nvSpPr>
          <p:cNvPr id="55" name="Title 5"/>
          <p:cNvSpPr txBox="1">
            <a:spLocks/>
          </p:cNvSpPr>
          <p:nvPr/>
        </p:nvSpPr>
        <p:spPr bwMode="auto">
          <a:xfrm>
            <a:off x="1676400" y="3962401"/>
            <a:ext cx="5791200" cy="12191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 </a:t>
            </a:r>
            <a:r>
              <a:rPr lang="en-US" sz="3600" b="1" dirty="0" smtClean="0">
                <a:solidFill>
                  <a:schemeClr val="bg1"/>
                </a:solidFill>
              </a:rPr>
              <a:t>vertex-cut </a:t>
            </a:r>
            <a:r>
              <a:rPr lang="en-US" sz="3600" dirty="0" smtClean="0">
                <a:solidFill>
                  <a:schemeClr val="bg1"/>
                </a:solidFill>
              </a:rPr>
              <a:t>minimizes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machines each vertex spans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3400" y="5522893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algn="ctr"/>
            <a:r>
              <a:rPr lang="en-US" sz="2800" i="1" dirty="0" smtClean="0">
                <a:solidFill>
                  <a:srgbClr val="000000"/>
                </a:solidFill>
              </a:rPr>
              <a:t>Percolation theory suggests that power law graphs have </a:t>
            </a:r>
            <a:r>
              <a:rPr lang="en-US" sz="2800" b="1" i="1" dirty="0" smtClean="0">
                <a:solidFill>
                  <a:srgbClr val="000000"/>
                </a:solidFill>
              </a:rPr>
              <a:t>good vertex cuts</a:t>
            </a:r>
            <a:r>
              <a:rPr lang="en-US" sz="2800" i="1" dirty="0" smtClean="0">
                <a:solidFill>
                  <a:srgbClr val="000000"/>
                </a:solidFill>
              </a:rPr>
              <a:t>. [Albert et al. 2000]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8313" y="2398693"/>
            <a:ext cx="4067489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Communication is linear in </a:t>
            </a:r>
            <a:br>
              <a:rPr lang="en-US" sz="2800" dirty="0" smtClean="0"/>
            </a:br>
            <a:r>
              <a:rPr lang="en-US" sz="2800" dirty="0" smtClean="0"/>
              <a:t>the number of machines </a:t>
            </a:r>
            <a:br>
              <a:rPr lang="en-US" sz="2800" dirty="0" smtClean="0"/>
            </a:br>
            <a:r>
              <a:rPr lang="en-US" sz="2800" dirty="0" smtClean="0"/>
              <a:t>each vertex spans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9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4"/>
    </mc:Choice>
    <mc:Fallback xmlns="">
      <p:transition xmlns:p14="http://schemas.microsoft.com/office/powerpoint/2010/main" spd="slow" advTm="4432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1465E-6 -2.22762E-6 L -0.31083 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0" y="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4675E-6 4.38122E-6 L 0.32489 0.032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44" y="15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942E-7 2.04535E-6 L -0.0066 -0.08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44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New Approach to Partitioning</a:t>
            </a:r>
            <a:endParaRPr lang="en-US" dirty="0"/>
          </a:p>
        </p:txBody>
      </p:sp>
      <p:sp>
        <p:nvSpPr>
          <p:cNvPr id="133" name="Content Placeholder 1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Rather than cut edges: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cut vertices:</a:t>
            </a:r>
            <a:endParaRPr lang="en-US" dirty="0"/>
          </a:p>
        </p:txBody>
      </p:sp>
      <p:grpSp>
        <p:nvGrpSpPr>
          <p:cNvPr id="3" name="Group 120"/>
          <p:cNvGrpSpPr/>
          <p:nvPr/>
        </p:nvGrpSpPr>
        <p:grpSpPr>
          <a:xfrm>
            <a:off x="1371600" y="2209800"/>
            <a:ext cx="7400413" cy="1676400"/>
            <a:chOff x="1260812" y="1981200"/>
            <a:chExt cx="7400413" cy="1676400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3886200" y="1981200"/>
              <a:ext cx="1219200" cy="1676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CPU 1</a:t>
              </a: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5410200" y="1981200"/>
              <a:ext cx="1219200" cy="1676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CPU 2</a:t>
              </a:r>
            </a:p>
          </p:txBody>
        </p:sp>
        <p:grpSp>
          <p:nvGrpSpPr>
            <p:cNvPr id="4" name="Group 53"/>
            <p:cNvGrpSpPr/>
            <p:nvPr/>
          </p:nvGrpSpPr>
          <p:grpSpPr>
            <a:xfrm>
              <a:off x="1260812" y="2191606"/>
              <a:ext cx="1482388" cy="1389794"/>
              <a:chOff x="3285118" y="1219200"/>
              <a:chExt cx="2573765" cy="2413000"/>
            </a:xfrm>
          </p:grpSpPr>
          <p:cxnSp>
            <p:nvCxnSpPr>
              <p:cNvPr id="108" name="Straight Connector 107"/>
              <p:cNvCxnSpPr>
                <a:stCxn id="131" idx="5"/>
              </p:cNvCxnSpPr>
              <p:nvPr/>
            </p:nvCxnSpPr>
            <p:spPr>
              <a:xfrm>
                <a:off x="3698926" y="1999883"/>
                <a:ext cx="873075" cy="42581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endCxn id="129" idx="3"/>
              </p:cNvCxnSpPr>
              <p:nvPr/>
            </p:nvCxnSpPr>
            <p:spPr>
              <a:xfrm flipV="1">
                <a:off x="4572001" y="1999883"/>
                <a:ext cx="903101" cy="42581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endCxn id="130" idx="1"/>
              </p:cNvCxnSpPr>
              <p:nvPr/>
            </p:nvCxnSpPr>
            <p:spPr>
              <a:xfrm>
                <a:off x="4572001" y="2425700"/>
                <a:ext cx="873075" cy="39422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3712046" y="2425700"/>
                <a:ext cx="859954" cy="3811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24" idx="5"/>
                <a:endCxn id="120" idx="1"/>
              </p:cNvCxnSpPr>
              <p:nvPr/>
            </p:nvCxnSpPr>
            <p:spPr>
              <a:xfrm>
                <a:off x="4065801" y="1602981"/>
                <a:ext cx="388479" cy="71669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20" idx="7"/>
                <a:endCxn id="128" idx="3"/>
              </p:cNvCxnSpPr>
              <p:nvPr/>
            </p:nvCxnSpPr>
            <p:spPr>
              <a:xfrm flipV="1">
                <a:off x="4662614" y="1602981"/>
                <a:ext cx="415586" cy="71669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21" idx="4"/>
                <a:endCxn id="120" idx="0"/>
              </p:cNvCxnSpPr>
              <p:nvPr/>
            </p:nvCxnSpPr>
            <p:spPr>
              <a:xfrm>
                <a:off x="4558447" y="1513827"/>
                <a:ext cx="0" cy="76270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20" idx="6"/>
                <a:endCxn id="127" idx="2"/>
              </p:cNvCxnSpPr>
              <p:nvPr/>
            </p:nvCxnSpPr>
            <p:spPr>
              <a:xfrm>
                <a:off x="4705761" y="2423844"/>
                <a:ext cx="8584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23" idx="6"/>
                <a:endCxn id="120" idx="2"/>
              </p:cNvCxnSpPr>
              <p:nvPr/>
            </p:nvCxnSpPr>
            <p:spPr>
              <a:xfrm>
                <a:off x="3579746" y="2423844"/>
                <a:ext cx="83138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20" idx="4"/>
                <a:endCxn id="122" idx="0"/>
              </p:cNvCxnSpPr>
              <p:nvPr/>
            </p:nvCxnSpPr>
            <p:spPr>
              <a:xfrm>
                <a:off x="4558447" y="2571158"/>
                <a:ext cx="0" cy="76641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20" idx="3"/>
                <a:endCxn id="125" idx="7"/>
              </p:cNvCxnSpPr>
              <p:nvPr/>
            </p:nvCxnSpPr>
            <p:spPr>
              <a:xfrm flipH="1">
                <a:off x="4065801" y="2528011"/>
                <a:ext cx="388479" cy="68881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20" idx="5"/>
                <a:endCxn id="126" idx="1"/>
              </p:cNvCxnSpPr>
              <p:nvPr/>
            </p:nvCxnSpPr>
            <p:spPr>
              <a:xfrm>
                <a:off x="4662614" y="2528011"/>
                <a:ext cx="415586" cy="68881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0" name="Oval 119"/>
              <p:cNvSpPr/>
              <p:nvPr/>
            </p:nvSpPr>
            <p:spPr>
              <a:xfrm>
                <a:off x="4411133" y="2276531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Y</a:t>
                </a: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4411133" y="1219200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411133" y="3337573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285118" y="2276530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3814321" y="1351501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814321" y="3173683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5035053" y="3173683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5564255" y="2276530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035053" y="1351501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5431955" y="1748402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5401928" y="2776781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447445" y="1748402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447445" y="2776781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stCxn id="104" idx="5"/>
              <a:endCxn id="91" idx="2"/>
            </p:cNvCxnSpPr>
            <p:nvPr/>
          </p:nvCxnSpPr>
          <p:spPr>
            <a:xfrm>
              <a:off x="4353137" y="2507043"/>
              <a:ext cx="1285663" cy="16798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endCxn id="102" idx="3"/>
            </p:cNvCxnSpPr>
            <p:nvPr/>
          </p:nvCxnSpPr>
          <p:spPr>
            <a:xfrm flipV="1">
              <a:off x="5731453" y="2430843"/>
              <a:ext cx="520151" cy="2452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endCxn id="103" idx="1"/>
            </p:cNvCxnSpPr>
            <p:nvPr/>
          </p:nvCxnSpPr>
          <p:spPr>
            <a:xfrm>
              <a:off x="5731453" y="2676097"/>
              <a:ext cx="502857" cy="2270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1" idx="2"/>
              <a:endCxn id="105" idx="6"/>
            </p:cNvCxnSpPr>
            <p:nvPr/>
          </p:nvCxnSpPr>
          <p:spPr>
            <a:xfrm flipH="1">
              <a:off x="4377988" y="2675028"/>
              <a:ext cx="1260812" cy="3643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5" idx="5"/>
              <a:endCxn id="91" idx="2"/>
            </p:cNvCxnSpPr>
            <p:nvPr/>
          </p:nvCxnSpPr>
          <p:spPr>
            <a:xfrm>
              <a:off x="4564443" y="2278443"/>
              <a:ext cx="1074357" cy="39658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1" idx="7"/>
              <a:endCxn id="101" idx="3"/>
            </p:cNvCxnSpPr>
            <p:nvPr/>
          </p:nvCxnSpPr>
          <p:spPr>
            <a:xfrm flipV="1">
              <a:off x="5783643" y="2202243"/>
              <a:ext cx="239361" cy="4127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2" idx="5"/>
              <a:endCxn id="91" idx="2"/>
            </p:cNvCxnSpPr>
            <p:nvPr/>
          </p:nvCxnSpPr>
          <p:spPr>
            <a:xfrm>
              <a:off x="4908184" y="2202243"/>
              <a:ext cx="730616" cy="47278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1" idx="6"/>
              <a:endCxn id="100" idx="2"/>
            </p:cNvCxnSpPr>
            <p:nvPr/>
          </p:nvCxnSpPr>
          <p:spPr>
            <a:xfrm>
              <a:off x="5808494" y="2675028"/>
              <a:ext cx="49445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4" idx="6"/>
              <a:endCxn id="91" idx="2"/>
            </p:cNvCxnSpPr>
            <p:nvPr/>
          </p:nvCxnSpPr>
          <p:spPr>
            <a:xfrm flipV="1">
              <a:off x="4284494" y="2675028"/>
              <a:ext cx="1354306" cy="76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1" idx="4"/>
              <a:endCxn id="93" idx="0"/>
            </p:cNvCxnSpPr>
            <p:nvPr/>
          </p:nvCxnSpPr>
          <p:spPr>
            <a:xfrm>
              <a:off x="5723647" y="2759875"/>
              <a:ext cx="0" cy="3643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1" idx="2"/>
              <a:endCxn id="98" idx="7"/>
            </p:cNvCxnSpPr>
            <p:nvPr/>
          </p:nvCxnSpPr>
          <p:spPr>
            <a:xfrm flipH="1">
              <a:off x="4564443" y="2675028"/>
              <a:ext cx="1074357" cy="5329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1" idx="5"/>
              <a:endCxn id="99" idx="1"/>
            </p:cNvCxnSpPr>
            <p:nvPr/>
          </p:nvCxnSpPr>
          <p:spPr>
            <a:xfrm>
              <a:off x="5783643" y="2735024"/>
              <a:ext cx="239361" cy="3967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5638800" y="2590181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4763341" y="2057400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638800" y="3124200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114800" y="2666381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419600" y="2133600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4419600" y="3183106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998153" y="3106906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302953" y="2590181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998153" y="2057400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226753" y="2286000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6209459" y="2878306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4208294" y="2362200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4208294" y="2954506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ight Arrow 105"/>
            <p:cNvSpPr/>
            <p:nvPr/>
          </p:nvSpPr>
          <p:spPr bwMode="auto">
            <a:xfrm>
              <a:off x="3124200" y="2725006"/>
              <a:ext cx="457200" cy="3810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781800" y="2438400"/>
              <a:ext cx="18794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Must synchronize </a:t>
              </a:r>
            </a:p>
            <a:p>
              <a:r>
                <a:rPr lang="en-US" b="1" dirty="0" smtClean="0"/>
                <a:t>many</a:t>
              </a:r>
              <a:r>
                <a:rPr lang="en-US" dirty="0" smtClean="0"/>
                <a:t> edges</a:t>
              </a:r>
              <a:endParaRPr lang="en-US" dirty="0"/>
            </a:p>
          </p:txBody>
        </p:sp>
      </p:grpSp>
      <p:grpSp>
        <p:nvGrpSpPr>
          <p:cNvPr id="5" name="Group 121"/>
          <p:cNvGrpSpPr/>
          <p:nvPr/>
        </p:nvGrpSpPr>
        <p:grpSpPr>
          <a:xfrm>
            <a:off x="1295400" y="4648200"/>
            <a:ext cx="7442025" cy="1828800"/>
            <a:chOff x="1184612" y="4648200"/>
            <a:chExt cx="7442025" cy="1828800"/>
          </a:xfrm>
        </p:grpSpPr>
        <p:sp>
          <p:nvSpPr>
            <p:cNvPr id="135" name="Rounded Rectangle 134"/>
            <p:cNvSpPr/>
            <p:nvPr/>
          </p:nvSpPr>
          <p:spPr bwMode="auto">
            <a:xfrm>
              <a:off x="3886200" y="4648200"/>
              <a:ext cx="1219200" cy="1828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CPU 1</a:t>
              </a:r>
            </a:p>
          </p:txBody>
        </p:sp>
        <p:sp>
          <p:nvSpPr>
            <p:cNvPr id="136" name="Rounded Rectangle 135"/>
            <p:cNvSpPr/>
            <p:nvPr/>
          </p:nvSpPr>
          <p:spPr bwMode="auto">
            <a:xfrm>
              <a:off x="5410200" y="4648200"/>
              <a:ext cx="1219200" cy="1828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CPU 2</a:t>
              </a:r>
            </a:p>
          </p:txBody>
        </p:sp>
        <p:grpSp>
          <p:nvGrpSpPr>
            <p:cNvPr id="6" name="Group 53"/>
            <p:cNvGrpSpPr/>
            <p:nvPr/>
          </p:nvGrpSpPr>
          <p:grpSpPr>
            <a:xfrm>
              <a:off x="1184612" y="4724400"/>
              <a:ext cx="1482388" cy="1389794"/>
              <a:chOff x="3285118" y="1219200"/>
              <a:chExt cx="2573765" cy="2413000"/>
            </a:xfrm>
          </p:grpSpPr>
          <p:cxnSp>
            <p:nvCxnSpPr>
              <p:cNvPr id="165" name="Straight Connector 164"/>
              <p:cNvCxnSpPr>
                <a:stCxn id="188" idx="5"/>
              </p:cNvCxnSpPr>
              <p:nvPr/>
            </p:nvCxnSpPr>
            <p:spPr>
              <a:xfrm>
                <a:off x="3698926" y="1999883"/>
                <a:ext cx="873075" cy="42581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>
                <a:endCxn id="186" idx="3"/>
              </p:cNvCxnSpPr>
              <p:nvPr/>
            </p:nvCxnSpPr>
            <p:spPr>
              <a:xfrm flipV="1">
                <a:off x="4572001" y="1999883"/>
                <a:ext cx="903101" cy="42581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>
                <a:endCxn id="187" idx="1"/>
              </p:cNvCxnSpPr>
              <p:nvPr/>
            </p:nvCxnSpPr>
            <p:spPr>
              <a:xfrm>
                <a:off x="4572001" y="2425700"/>
                <a:ext cx="873075" cy="39422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>
                <a:off x="3712046" y="2425700"/>
                <a:ext cx="859954" cy="3811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81" idx="5"/>
                <a:endCxn id="177" idx="1"/>
              </p:cNvCxnSpPr>
              <p:nvPr/>
            </p:nvCxnSpPr>
            <p:spPr>
              <a:xfrm>
                <a:off x="4065801" y="1602981"/>
                <a:ext cx="388479" cy="71669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>
                <a:stCxn id="177" idx="7"/>
                <a:endCxn id="185" idx="3"/>
              </p:cNvCxnSpPr>
              <p:nvPr/>
            </p:nvCxnSpPr>
            <p:spPr>
              <a:xfrm flipV="1">
                <a:off x="4662614" y="1602981"/>
                <a:ext cx="415586" cy="71669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stCxn id="178" idx="4"/>
                <a:endCxn id="177" idx="0"/>
              </p:cNvCxnSpPr>
              <p:nvPr/>
            </p:nvCxnSpPr>
            <p:spPr>
              <a:xfrm>
                <a:off x="4558447" y="1513827"/>
                <a:ext cx="0" cy="76270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>
                <a:stCxn id="177" idx="6"/>
                <a:endCxn id="184" idx="2"/>
              </p:cNvCxnSpPr>
              <p:nvPr/>
            </p:nvCxnSpPr>
            <p:spPr>
              <a:xfrm>
                <a:off x="4705761" y="2423844"/>
                <a:ext cx="8584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>
                <a:stCxn id="180" idx="6"/>
                <a:endCxn id="177" idx="2"/>
              </p:cNvCxnSpPr>
              <p:nvPr/>
            </p:nvCxnSpPr>
            <p:spPr>
              <a:xfrm>
                <a:off x="3579746" y="2423844"/>
                <a:ext cx="83138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>
                <a:stCxn id="177" idx="4"/>
                <a:endCxn id="179" idx="0"/>
              </p:cNvCxnSpPr>
              <p:nvPr/>
            </p:nvCxnSpPr>
            <p:spPr>
              <a:xfrm>
                <a:off x="4558447" y="2571158"/>
                <a:ext cx="0" cy="76641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>
                <a:stCxn id="177" idx="3"/>
                <a:endCxn id="182" idx="7"/>
              </p:cNvCxnSpPr>
              <p:nvPr/>
            </p:nvCxnSpPr>
            <p:spPr>
              <a:xfrm flipH="1">
                <a:off x="4065801" y="2528011"/>
                <a:ext cx="388479" cy="68881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>
                <a:stCxn id="177" idx="5"/>
                <a:endCxn id="183" idx="1"/>
              </p:cNvCxnSpPr>
              <p:nvPr/>
            </p:nvCxnSpPr>
            <p:spPr>
              <a:xfrm>
                <a:off x="4662614" y="2528011"/>
                <a:ext cx="415586" cy="68881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7" name="Oval 176"/>
              <p:cNvSpPr/>
              <p:nvPr/>
            </p:nvSpPr>
            <p:spPr>
              <a:xfrm>
                <a:off x="4411133" y="2276531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Y</a:t>
                </a: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4411133" y="1219200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4411133" y="3337573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285118" y="2276530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814321" y="1351501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3814321" y="3173683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5035053" y="3173683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5564255" y="2276530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5035053" y="1351501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5431955" y="1748402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5401928" y="2776781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3447445" y="1748402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3447445" y="2776781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8" name="Right Arrow 137"/>
            <p:cNvSpPr/>
            <p:nvPr/>
          </p:nvSpPr>
          <p:spPr bwMode="auto">
            <a:xfrm>
              <a:off x="3048000" y="5257800"/>
              <a:ext cx="457200" cy="3810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39" name="Straight Connector 138"/>
            <p:cNvCxnSpPr>
              <a:stCxn id="149" idx="5"/>
            </p:cNvCxnSpPr>
            <p:nvPr/>
          </p:nvCxnSpPr>
          <p:spPr>
            <a:xfrm>
              <a:off x="4200737" y="5174043"/>
              <a:ext cx="502857" cy="2452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>
              <a:off x="4208294" y="5419297"/>
              <a:ext cx="495300" cy="21950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47" idx="5"/>
            </p:cNvCxnSpPr>
            <p:nvPr/>
          </p:nvCxnSpPr>
          <p:spPr>
            <a:xfrm>
              <a:off x="4412043" y="4945443"/>
              <a:ext cx="223749" cy="4127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45" idx="4"/>
            </p:cNvCxnSpPr>
            <p:nvPr/>
          </p:nvCxnSpPr>
          <p:spPr>
            <a:xfrm>
              <a:off x="4695788" y="4894094"/>
              <a:ext cx="0" cy="4392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46" idx="6"/>
            </p:cNvCxnSpPr>
            <p:nvPr/>
          </p:nvCxnSpPr>
          <p:spPr>
            <a:xfrm>
              <a:off x="4132094" y="5418228"/>
              <a:ext cx="47884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endCxn id="148" idx="7"/>
            </p:cNvCxnSpPr>
            <p:nvPr/>
          </p:nvCxnSpPr>
          <p:spPr>
            <a:xfrm flipH="1">
              <a:off x="4412043" y="5478224"/>
              <a:ext cx="223749" cy="3967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/>
          </p:nvSpPr>
          <p:spPr>
            <a:xfrm>
              <a:off x="4610941" y="4724400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3962400" y="5333381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4267200" y="4800600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4267200" y="5850106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4055894" y="5029200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4055894" y="5621506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Straight Connector 150"/>
            <p:cNvCxnSpPr>
              <a:endCxn id="161" idx="3"/>
            </p:cNvCxnSpPr>
            <p:nvPr/>
          </p:nvCxnSpPr>
          <p:spPr>
            <a:xfrm flipV="1">
              <a:off x="5731453" y="5155849"/>
              <a:ext cx="520151" cy="2452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endCxn id="162" idx="1"/>
            </p:cNvCxnSpPr>
            <p:nvPr/>
          </p:nvCxnSpPr>
          <p:spPr>
            <a:xfrm>
              <a:off x="5731453" y="5401103"/>
              <a:ext cx="502857" cy="2270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endCxn id="160" idx="3"/>
            </p:cNvCxnSpPr>
            <p:nvPr/>
          </p:nvCxnSpPr>
          <p:spPr>
            <a:xfrm flipV="1">
              <a:off x="5783643" y="4927249"/>
              <a:ext cx="239361" cy="4127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endCxn id="159" idx="2"/>
            </p:cNvCxnSpPr>
            <p:nvPr/>
          </p:nvCxnSpPr>
          <p:spPr>
            <a:xfrm>
              <a:off x="5808494" y="5400034"/>
              <a:ext cx="49445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endCxn id="157" idx="0"/>
            </p:cNvCxnSpPr>
            <p:nvPr/>
          </p:nvCxnSpPr>
          <p:spPr>
            <a:xfrm>
              <a:off x="5723647" y="5425975"/>
              <a:ext cx="0" cy="4414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endCxn id="158" idx="1"/>
            </p:cNvCxnSpPr>
            <p:nvPr/>
          </p:nvCxnSpPr>
          <p:spPr>
            <a:xfrm>
              <a:off x="5783643" y="5460030"/>
              <a:ext cx="239361" cy="3967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Oval 156"/>
            <p:cNvSpPr/>
            <p:nvPr/>
          </p:nvSpPr>
          <p:spPr>
            <a:xfrm>
              <a:off x="5638800" y="5867400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5998153" y="5831912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6302953" y="5315187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5998153" y="4782406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6226753" y="5011006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6209459" y="5603312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4572001" y="5257800"/>
              <a:ext cx="1295400" cy="3054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747212" y="5181600"/>
              <a:ext cx="18794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Must synchronize </a:t>
              </a:r>
              <a:br>
                <a:rPr lang="en-US" dirty="0" smtClean="0"/>
              </a:br>
              <a:r>
                <a:rPr lang="en-US" dirty="0" smtClean="0"/>
                <a:t>a </a:t>
              </a:r>
              <a:r>
                <a:rPr lang="en-US" b="1" dirty="0" smtClean="0"/>
                <a:t>single</a:t>
              </a:r>
              <a:r>
                <a:rPr lang="en-US" dirty="0" smtClean="0"/>
                <a:t> vertex</a:t>
              </a:r>
            </a:p>
          </p:txBody>
        </p:sp>
      </p:grpSp>
      <p:grpSp>
        <p:nvGrpSpPr>
          <p:cNvPr id="134" name="Group 57"/>
          <p:cNvGrpSpPr/>
          <p:nvPr/>
        </p:nvGrpSpPr>
        <p:grpSpPr>
          <a:xfrm>
            <a:off x="762000" y="2286000"/>
            <a:ext cx="7924800" cy="2971800"/>
            <a:chOff x="685800" y="2590800"/>
            <a:chExt cx="7924800" cy="2971800"/>
          </a:xfrm>
        </p:grpSpPr>
        <p:sp>
          <p:nvSpPr>
            <p:cNvPr id="137" name="Rectangle 136"/>
            <p:cNvSpPr/>
            <p:nvPr/>
          </p:nvSpPr>
          <p:spPr>
            <a:xfrm>
              <a:off x="685800" y="2590800"/>
              <a:ext cx="7924800" cy="2971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066800" y="3043297"/>
              <a:ext cx="72390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4950" indent="-234950"/>
              <a:r>
                <a:rPr lang="en-US" sz="3200" b="1" dirty="0" smtClean="0"/>
                <a:t>New Theorem:</a:t>
              </a:r>
              <a:br>
                <a:rPr lang="en-US" sz="3200" b="1" dirty="0" smtClean="0"/>
              </a:br>
              <a:r>
                <a:rPr lang="en-US" sz="3200" i="1" dirty="0" smtClean="0"/>
                <a:t>For </a:t>
              </a:r>
              <a:r>
                <a:rPr lang="en-US" sz="3200" b="1" i="1" dirty="0" smtClean="0"/>
                <a:t>any</a:t>
              </a:r>
              <a:r>
                <a:rPr lang="en-US" sz="3200" i="1" dirty="0" smtClean="0"/>
                <a:t> </a:t>
              </a:r>
              <a:r>
                <a:rPr lang="en-US" sz="3200" b="1" i="1" dirty="0" smtClean="0"/>
                <a:t>edge-cut</a:t>
              </a:r>
              <a:r>
                <a:rPr lang="en-US" sz="3200" i="1" dirty="0" smtClean="0"/>
                <a:t> we can directly construct a vertex-cut which requires </a:t>
              </a:r>
              <a:r>
                <a:rPr lang="en-US" sz="3200" b="1" i="1" dirty="0" smtClean="0"/>
                <a:t>strictly less </a:t>
              </a:r>
              <a:r>
                <a:rPr lang="en-US" sz="3200" i="1" dirty="0" smtClean="0"/>
                <a:t>communication and storage.</a:t>
              </a:r>
              <a:endParaRPr lang="en-US" sz="3200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1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Vertex-Cuts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Evenly</a:t>
            </a:r>
            <a:r>
              <a:rPr lang="en-US" dirty="0" smtClean="0"/>
              <a:t> assign </a:t>
            </a:r>
            <a:r>
              <a:rPr lang="en-US" b="1" dirty="0" smtClean="0"/>
              <a:t>edges</a:t>
            </a:r>
            <a:r>
              <a:rPr lang="en-US" dirty="0" smtClean="0"/>
              <a:t> to machines</a:t>
            </a:r>
          </a:p>
          <a:p>
            <a:pPr lvl="1"/>
            <a:r>
              <a:rPr lang="en-US" dirty="0" smtClean="0"/>
              <a:t>Minimize machines spanned by each vertex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Assign each edge </a:t>
            </a:r>
            <a:r>
              <a:rPr lang="en-US" b="1" dirty="0" smtClean="0"/>
              <a:t>as it</a:t>
            </a:r>
            <a:r>
              <a:rPr lang="en-US" b="1" dirty="0"/>
              <a:t> </a:t>
            </a:r>
            <a:r>
              <a:rPr lang="en-US" b="1" dirty="0" smtClean="0"/>
              <a:t>is loaded</a:t>
            </a:r>
          </a:p>
          <a:p>
            <a:pPr lvl="1"/>
            <a:r>
              <a:rPr lang="en-US" dirty="0" smtClean="0"/>
              <a:t>Touch each edge only once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Propose three </a:t>
            </a:r>
            <a:r>
              <a:rPr lang="en-US" b="1" dirty="0" smtClean="0"/>
              <a:t>distributed </a:t>
            </a:r>
            <a:r>
              <a:rPr lang="en-US" dirty="0" smtClean="0"/>
              <a:t>approaches:</a:t>
            </a:r>
          </a:p>
          <a:p>
            <a:pPr lvl="1"/>
            <a:r>
              <a:rPr lang="en-US" b="1" i="1" dirty="0" smtClean="0"/>
              <a:t>Random</a:t>
            </a:r>
            <a:r>
              <a:rPr lang="en-US" i="1" dirty="0" smtClean="0"/>
              <a:t> Edge Placement</a:t>
            </a:r>
          </a:p>
          <a:p>
            <a:pPr lvl="1"/>
            <a:r>
              <a:rPr lang="en-US" b="1" i="1" dirty="0" smtClean="0"/>
              <a:t>Coordinated Greedy </a:t>
            </a:r>
            <a:r>
              <a:rPr lang="en-US" i="1" dirty="0" smtClean="0"/>
              <a:t>Edge Placement</a:t>
            </a:r>
            <a:endParaRPr lang="en-US" b="1" i="1" dirty="0" smtClean="0"/>
          </a:p>
          <a:p>
            <a:pPr lvl="1"/>
            <a:r>
              <a:rPr lang="en-US" b="1" i="1" dirty="0" smtClean="0"/>
              <a:t>Oblivious Greedy</a:t>
            </a:r>
            <a:r>
              <a:rPr lang="en-US" i="1" dirty="0" smtClean="0"/>
              <a:t> Edge 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0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657600" y="2057400"/>
            <a:ext cx="21336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/>
              <a:t>Machine 2</a:t>
            </a:r>
            <a:endParaRPr lang="en-US" sz="3200" dirty="0"/>
          </a:p>
        </p:txBody>
      </p:sp>
      <p:sp>
        <p:nvSpPr>
          <p:cNvPr id="39" name="Rectangle 38"/>
          <p:cNvSpPr/>
          <p:nvPr/>
        </p:nvSpPr>
        <p:spPr>
          <a:xfrm>
            <a:off x="533400" y="2057400"/>
            <a:ext cx="21336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/>
              <a:t>Machine 1</a:t>
            </a:r>
            <a:endParaRPr lang="en-US" sz="3200" dirty="0"/>
          </a:p>
        </p:txBody>
      </p:sp>
      <p:sp>
        <p:nvSpPr>
          <p:cNvPr id="40" name="Rectangle 39"/>
          <p:cNvSpPr/>
          <p:nvPr/>
        </p:nvSpPr>
        <p:spPr>
          <a:xfrm>
            <a:off x="6629400" y="2057400"/>
            <a:ext cx="21336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/>
              <a:t>Machine 3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Random</a:t>
            </a:r>
            <a:r>
              <a:rPr lang="en-US" dirty="0" smtClean="0"/>
              <a:t> Edge-Placement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Randomly assign edges to machines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57785" y="4343400"/>
            <a:ext cx="855474" cy="811167"/>
            <a:chOff x="3788435" y="5335416"/>
            <a:chExt cx="855474" cy="811167"/>
          </a:xfrm>
        </p:grpSpPr>
        <p:cxnSp>
          <p:nvCxnSpPr>
            <p:cNvPr id="59" name="Straight Connector 58"/>
            <p:cNvCxnSpPr>
              <a:stCxn id="61" idx="5"/>
              <a:endCxn id="60" idx="1"/>
            </p:cNvCxnSpPr>
            <p:nvPr/>
          </p:nvCxnSpPr>
          <p:spPr>
            <a:xfrm>
              <a:off x="4019281" y="5566262"/>
              <a:ext cx="393782" cy="3494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4373456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788435" y="5335416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95800" y="4114800"/>
            <a:ext cx="272079" cy="1041183"/>
            <a:chOff x="4373456" y="5105400"/>
            <a:chExt cx="272079" cy="1041183"/>
          </a:xfrm>
        </p:grpSpPr>
        <p:cxnSp>
          <p:nvCxnSpPr>
            <p:cNvPr id="62" name="Straight Connector 61"/>
            <p:cNvCxnSpPr>
              <a:stCxn id="64" idx="4"/>
              <a:endCxn id="63" idx="0"/>
            </p:cNvCxnSpPr>
            <p:nvPr/>
          </p:nvCxnSpPr>
          <p:spPr>
            <a:xfrm flipH="1">
              <a:off x="4508684" y="5375853"/>
              <a:ext cx="1625" cy="50027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4373456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375082" y="5105400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95800" y="4343400"/>
            <a:ext cx="901185" cy="811167"/>
            <a:chOff x="4373456" y="5335416"/>
            <a:chExt cx="901185" cy="811167"/>
          </a:xfrm>
        </p:grpSpPr>
        <p:cxnSp>
          <p:nvCxnSpPr>
            <p:cNvPr id="65" name="Straight Connector 64"/>
            <p:cNvCxnSpPr>
              <a:stCxn id="66" idx="7"/>
              <a:endCxn id="67" idx="3"/>
            </p:cNvCxnSpPr>
            <p:nvPr/>
          </p:nvCxnSpPr>
          <p:spPr>
            <a:xfrm flipV="1">
              <a:off x="4604304" y="5566262"/>
              <a:ext cx="439491" cy="3494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4373456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004188" y="5335416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95800" y="4876800"/>
            <a:ext cx="1214910" cy="270453"/>
            <a:chOff x="4373456" y="5876130"/>
            <a:chExt cx="1214910" cy="270453"/>
          </a:xfrm>
        </p:grpSpPr>
        <p:cxnSp>
          <p:nvCxnSpPr>
            <p:cNvPr id="68" name="Straight Connector 67"/>
            <p:cNvCxnSpPr>
              <a:stCxn id="69" idx="6"/>
              <a:endCxn id="70" idx="2"/>
            </p:cNvCxnSpPr>
            <p:nvPr/>
          </p:nvCxnSpPr>
          <p:spPr>
            <a:xfrm>
              <a:off x="4643910" y="6011358"/>
              <a:ext cx="67400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4373456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5317913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Z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97874" y="4876800"/>
            <a:ext cx="901185" cy="843817"/>
            <a:chOff x="4804890" y="5876130"/>
            <a:chExt cx="901185" cy="843817"/>
          </a:xfrm>
        </p:grpSpPr>
        <p:cxnSp>
          <p:nvCxnSpPr>
            <p:cNvPr id="71" name="Straight Connector 70"/>
            <p:cNvCxnSpPr>
              <a:stCxn id="72" idx="5"/>
              <a:endCxn id="73" idx="1"/>
            </p:cNvCxnSpPr>
            <p:nvPr/>
          </p:nvCxnSpPr>
          <p:spPr>
            <a:xfrm>
              <a:off x="5035738" y="6106977"/>
              <a:ext cx="439491" cy="3821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4804890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435622" y="6449494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95800" y="4876800"/>
            <a:ext cx="272079" cy="1016717"/>
            <a:chOff x="4804890" y="5876130"/>
            <a:chExt cx="272079" cy="1016717"/>
          </a:xfrm>
        </p:grpSpPr>
        <p:cxnSp>
          <p:nvCxnSpPr>
            <p:cNvPr id="74" name="Straight Connector 73"/>
            <p:cNvCxnSpPr>
              <a:stCxn id="75" idx="4"/>
              <a:endCxn id="76" idx="0"/>
            </p:cNvCxnSpPr>
            <p:nvPr/>
          </p:nvCxnSpPr>
          <p:spPr>
            <a:xfrm>
              <a:off x="4940118" y="6146583"/>
              <a:ext cx="1625" cy="4758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4804890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806516" y="6622394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919623" y="4876800"/>
            <a:ext cx="855474" cy="811194"/>
            <a:chOff x="4219869" y="5876130"/>
            <a:chExt cx="855474" cy="811194"/>
          </a:xfrm>
        </p:grpSpPr>
        <p:cxnSp>
          <p:nvCxnSpPr>
            <p:cNvPr id="77" name="Straight Connector 76"/>
            <p:cNvCxnSpPr>
              <a:stCxn id="78" idx="3"/>
              <a:endCxn id="79" idx="7"/>
            </p:cNvCxnSpPr>
            <p:nvPr/>
          </p:nvCxnSpPr>
          <p:spPr>
            <a:xfrm flipH="1">
              <a:off x="4450715" y="6106977"/>
              <a:ext cx="393782" cy="3495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4804890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219869" y="6416871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541127" y="4876800"/>
            <a:ext cx="1214909" cy="270453"/>
            <a:chOff x="3860434" y="5876130"/>
            <a:chExt cx="1214909" cy="270453"/>
          </a:xfrm>
        </p:grpSpPr>
        <p:cxnSp>
          <p:nvCxnSpPr>
            <p:cNvPr id="81" name="Straight Connector 80"/>
            <p:cNvCxnSpPr>
              <a:stCxn id="83" idx="6"/>
              <a:endCxn id="82" idx="2"/>
            </p:cNvCxnSpPr>
            <p:nvPr/>
          </p:nvCxnSpPr>
          <p:spPr>
            <a:xfrm>
              <a:off x="4130887" y="6011358"/>
              <a:ext cx="67400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4804890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860434" y="5876130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432482" y="4876800"/>
            <a:ext cx="1214910" cy="270453"/>
            <a:chOff x="4373456" y="5876130"/>
            <a:chExt cx="1214910" cy="270453"/>
          </a:xfrm>
        </p:grpSpPr>
        <p:cxnSp>
          <p:nvCxnSpPr>
            <p:cNvPr id="86" name="Straight Connector 85"/>
            <p:cNvCxnSpPr>
              <a:stCxn id="87" idx="6"/>
              <a:endCxn id="88" idx="2"/>
            </p:cNvCxnSpPr>
            <p:nvPr/>
          </p:nvCxnSpPr>
          <p:spPr>
            <a:xfrm>
              <a:off x="4643910" y="6011358"/>
              <a:ext cx="67400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4373456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Z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5317913" y="5876130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538623" y="4114800"/>
            <a:ext cx="3098487" cy="1787447"/>
            <a:chOff x="-533400" y="4841953"/>
            <a:chExt cx="3098487" cy="1787447"/>
          </a:xfrm>
        </p:grpSpPr>
        <p:cxnSp>
          <p:nvCxnSpPr>
            <p:cNvPr id="90" name="Straight Connector 89"/>
            <p:cNvCxnSpPr>
              <a:stCxn id="102" idx="5"/>
              <a:endCxn id="98" idx="1"/>
            </p:cNvCxnSpPr>
            <p:nvPr/>
          </p:nvCxnSpPr>
          <p:spPr>
            <a:xfrm>
              <a:off x="56881" y="5302815"/>
              <a:ext cx="393782" cy="3494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98" idx="7"/>
              <a:endCxn id="106" idx="3"/>
            </p:cNvCxnSpPr>
            <p:nvPr/>
          </p:nvCxnSpPr>
          <p:spPr>
            <a:xfrm flipV="1">
              <a:off x="641904" y="5302815"/>
              <a:ext cx="439491" cy="3494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99" idx="4"/>
              <a:endCxn id="98" idx="0"/>
            </p:cNvCxnSpPr>
            <p:nvPr/>
          </p:nvCxnSpPr>
          <p:spPr>
            <a:xfrm flipH="1">
              <a:off x="546284" y="5112406"/>
              <a:ext cx="1625" cy="50027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98" idx="6"/>
              <a:endCxn id="112" idx="2"/>
            </p:cNvCxnSpPr>
            <p:nvPr/>
          </p:nvCxnSpPr>
          <p:spPr>
            <a:xfrm>
              <a:off x="681509" y="5747910"/>
              <a:ext cx="161312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01" idx="6"/>
              <a:endCxn id="98" idx="2"/>
            </p:cNvCxnSpPr>
            <p:nvPr/>
          </p:nvCxnSpPr>
          <p:spPr>
            <a:xfrm>
              <a:off x="-262947" y="5747911"/>
              <a:ext cx="67400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98" idx="4"/>
              <a:endCxn id="100" idx="0"/>
            </p:cNvCxnSpPr>
            <p:nvPr/>
          </p:nvCxnSpPr>
          <p:spPr>
            <a:xfrm>
              <a:off x="546284" y="5883136"/>
              <a:ext cx="1625" cy="4758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8" idx="3"/>
              <a:endCxn id="103" idx="7"/>
            </p:cNvCxnSpPr>
            <p:nvPr/>
          </p:nvCxnSpPr>
          <p:spPr>
            <a:xfrm flipH="1">
              <a:off x="56881" y="5843530"/>
              <a:ext cx="393782" cy="3495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8" idx="5"/>
              <a:endCxn id="104" idx="1"/>
            </p:cNvCxnSpPr>
            <p:nvPr/>
          </p:nvCxnSpPr>
          <p:spPr>
            <a:xfrm>
              <a:off x="641904" y="5843530"/>
              <a:ext cx="439491" cy="3821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411056" y="5612683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412682" y="4841953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412682" y="6358947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-533400" y="5612683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-173965" y="5071969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-173965" y="6153424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1041788" y="6186047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1355513" y="5612683"/>
              <a:ext cx="270453" cy="2704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Z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041788" y="5071969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2294634" y="5612683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33400" y="4724400"/>
            <a:ext cx="2245613" cy="381000"/>
            <a:chOff x="533400" y="5240826"/>
            <a:chExt cx="2245613" cy="381000"/>
          </a:xfrm>
        </p:grpSpPr>
        <p:sp>
          <p:nvSpPr>
            <p:cNvPr id="115" name="Oval 114"/>
            <p:cNvSpPr/>
            <p:nvPr/>
          </p:nvSpPr>
          <p:spPr>
            <a:xfrm>
              <a:off x="533400" y="5240826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914400" y="5246660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Spans 3 Machines</a:t>
              </a:r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33400" y="5198574"/>
            <a:ext cx="2245613" cy="381000"/>
            <a:chOff x="533400" y="5715000"/>
            <a:chExt cx="2245613" cy="381000"/>
          </a:xfrm>
        </p:grpSpPr>
        <p:sp>
          <p:nvSpPr>
            <p:cNvPr id="117" name="Oval 116"/>
            <p:cNvSpPr/>
            <p:nvPr/>
          </p:nvSpPr>
          <p:spPr>
            <a:xfrm>
              <a:off x="533400" y="5715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Z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914400" y="5720834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Spans 2 Machines</a:t>
              </a:r>
              <a:endParaRPr lang="en-US" dirty="0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457200" y="4267200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Balanced Vertex-Cut</a:t>
            </a:r>
            <a:endParaRPr lang="en-US" sz="2400" b="1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533400" y="5600700"/>
            <a:ext cx="1611024" cy="461665"/>
            <a:chOff x="533400" y="6117126"/>
            <a:chExt cx="1611024" cy="461665"/>
          </a:xfrm>
        </p:grpSpPr>
        <p:sp>
          <p:nvSpPr>
            <p:cNvPr id="120" name="Oval 119"/>
            <p:cNvSpPr/>
            <p:nvPr/>
          </p:nvSpPr>
          <p:spPr>
            <a:xfrm>
              <a:off x="533400" y="61722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14400" y="6117126"/>
              <a:ext cx="1230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Not cut!</a:t>
              </a:r>
              <a:endParaRPr lang="en-US" sz="2400" b="1" dirty="0"/>
            </a:p>
          </p:txBody>
        </p:sp>
      </p:grp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3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3947E-6 2.35947E-6 L 0.3615 -0.192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7" y="-96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984E-6 4.0273E-6 L 0.03402 -0.3169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1584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7966E-6 -1.8737E-7 L -0.0833 -0.23317 " pathEditMode="relative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318E-6 3.0997E-6 L 0.31691 -0.308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45" y="-1542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0646E-7 -4.53389E-6 L -0.41653 -0.3331 " pathEditMode="relative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2534E-6 6.41221E-6 L -0.30823 -0.32199 " pathEditMode="relative" ptsTypes="AA">
                                      <p:cBhvr>
                                        <p:cTn id="3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747E-6 3.0997E-6 L -0.24124 -0.1973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2" y="-987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0646E-7 6.2341E-6 L 0.24991 -0.19985 " pathEditMode="relative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7699E-6 3.0997E-6 L -0.14127 -0.1973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4" y="-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Random Edge-Placement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Expected number of machines spanned by a vertex: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65979162"/>
              </p:ext>
            </p:extLst>
          </p:nvPr>
        </p:nvGraphicFramePr>
        <p:xfrm>
          <a:off x="3505200" y="2590800"/>
          <a:ext cx="5257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971800"/>
            <a:ext cx="33946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Twitter Follower Graph</a:t>
            </a:r>
          </a:p>
          <a:p>
            <a:r>
              <a:rPr lang="en-US" sz="2400" dirty="0" smtClean="0"/>
              <a:t>41 Million Vertices</a:t>
            </a:r>
          </a:p>
          <a:p>
            <a:r>
              <a:rPr lang="en-US" sz="2400" dirty="0" smtClean="0"/>
              <a:t>1.4 Billion Edges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57200" y="4648200"/>
            <a:ext cx="28956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Accurately Estimate Memory and Comm. </a:t>
            </a:r>
            <a:br>
              <a:rPr lang="en-US" sz="2400" dirty="0" smtClean="0"/>
            </a:br>
            <a:r>
              <a:rPr lang="en-US" sz="2400" dirty="0" smtClean="0"/>
              <a:t>Overhead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3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Vertex-Cuts vs. Edge-Cuts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Expected improvement from vertex-cuts: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229623"/>
              </p:ext>
            </p:extLst>
          </p:nvPr>
        </p:nvGraphicFramePr>
        <p:xfrm>
          <a:off x="533400" y="2209800"/>
          <a:ext cx="7924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00400" y="4114800"/>
            <a:ext cx="3581400" cy="1371600"/>
            <a:chOff x="2133600" y="3886200"/>
            <a:chExt cx="3581400" cy="1066800"/>
          </a:xfrm>
        </p:grpSpPr>
        <p:sp>
          <p:nvSpPr>
            <p:cNvPr id="5" name="Up-Down Arrow 4"/>
            <p:cNvSpPr/>
            <p:nvPr/>
          </p:nvSpPr>
          <p:spPr>
            <a:xfrm>
              <a:off x="5257800" y="3886200"/>
              <a:ext cx="457200" cy="1066800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33600" y="4064000"/>
              <a:ext cx="3096696" cy="742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 smtClean="0"/>
                <a:t>Order of Magnitude</a:t>
              </a:r>
            </a:p>
            <a:p>
              <a:pPr algn="r"/>
              <a:r>
                <a:rPr lang="en-US" sz="2800" dirty="0" smtClean="0"/>
                <a:t>Improvement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335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Greedy Vertex-Cuts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Place edges on machines which already have the vertices in that edge.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905000" y="3048001"/>
            <a:ext cx="2590800" cy="24383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Machine1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800600" y="3048001"/>
            <a:ext cx="2590800" cy="24383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Machine 2</a:t>
            </a:r>
          </a:p>
        </p:txBody>
      </p:sp>
      <p:cxnSp>
        <p:nvCxnSpPr>
          <p:cNvPr id="30" name="Straight Connector 29"/>
          <p:cNvCxnSpPr>
            <a:stCxn id="36" idx="6"/>
            <a:endCxn id="31" idx="2"/>
          </p:cNvCxnSpPr>
          <p:nvPr/>
        </p:nvCxnSpPr>
        <p:spPr>
          <a:xfrm>
            <a:off x="2895600" y="3467100"/>
            <a:ext cx="6396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535256" y="32766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B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514600" y="3276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A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7" name="Straight Connector 36"/>
          <p:cNvCxnSpPr>
            <a:stCxn id="39" idx="6"/>
            <a:endCxn id="38" idx="2"/>
          </p:cNvCxnSpPr>
          <p:nvPr/>
        </p:nvCxnSpPr>
        <p:spPr>
          <a:xfrm>
            <a:off x="5761144" y="3467100"/>
            <a:ext cx="6396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400800" y="3276600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C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380144" y="32766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B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62400" y="5867400"/>
            <a:ext cx="1401656" cy="381000"/>
            <a:chOff x="3352800" y="5486400"/>
            <a:chExt cx="1401656" cy="381000"/>
          </a:xfrm>
        </p:grpSpPr>
        <p:cxnSp>
          <p:nvCxnSpPr>
            <p:cNvPr id="40" name="Straight Connector 39"/>
            <p:cNvCxnSpPr>
              <a:stCxn id="42" idx="6"/>
              <a:endCxn id="41" idx="2"/>
            </p:cNvCxnSpPr>
            <p:nvPr/>
          </p:nvCxnSpPr>
          <p:spPr>
            <a:xfrm>
              <a:off x="3733800" y="5676900"/>
              <a:ext cx="63965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4373456" y="54864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D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352800" y="5486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962400" y="5867400"/>
            <a:ext cx="1401656" cy="381000"/>
            <a:chOff x="3352800" y="5486400"/>
            <a:chExt cx="1401656" cy="381000"/>
          </a:xfrm>
        </p:grpSpPr>
        <p:cxnSp>
          <p:nvCxnSpPr>
            <p:cNvPr id="44" name="Straight Connector 43"/>
            <p:cNvCxnSpPr>
              <a:stCxn id="46" idx="6"/>
              <a:endCxn id="45" idx="2"/>
            </p:cNvCxnSpPr>
            <p:nvPr/>
          </p:nvCxnSpPr>
          <p:spPr>
            <a:xfrm>
              <a:off x="3733800" y="5676900"/>
              <a:ext cx="63965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373456" y="5486400"/>
              <a:ext cx="381000" cy="381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E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3352800" y="5486400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B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5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5765E-6 -1.70021E-6 L -0.15828 -0.29979 " pathEditMode="relative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238E-6 -3.33102E-7 L 0.15672 -0.2942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7" y="-147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Greedy Vertex-Cuts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De-randomization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greedily m</a:t>
            </a:r>
            <a:r>
              <a:rPr lang="en-US" dirty="0" smtClean="0"/>
              <a:t>inimizes the expected number of machines spanned</a:t>
            </a:r>
          </a:p>
          <a:p>
            <a:pPr lvl="1"/>
            <a:endParaRPr lang="en-US" dirty="0"/>
          </a:p>
          <a:p>
            <a:r>
              <a:rPr lang="en-US" b="1" dirty="0" smtClean="0"/>
              <a:t>Coordinated</a:t>
            </a:r>
            <a:r>
              <a:rPr lang="en-US" dirty="0" smtClean="0"/>
              <a:t> Edge Placement</a:t>
            </a:r>
            <a:endParaRPr lang="en-US" b="1" dirty="0" smtClean="0"/>
          </a:p>
          <a:p>
            <a:pPr lvl="1"/>
            <a:r>
              <a:rPr lang="en-US" dirty="0" smtClean="0"/>
              <a:t>Machines coordinate to place next set of edges</a:t>
            </a:r>
          </a:p>
          <a:p>
            <a:pPr lvl="1"/>
            <a:r>
              <a:rPr lang="en-US" dirty="0" smtClean="0"/>
              <a:t>Slower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higher quality cuts</a:t>
            </a:r>
          </a:p>
          <a:p>
            <a:r>
              <a:rPr lang="en-US" b="1" dirty="0" smtClean="0"/>
              <a:t>Oblivious</a:t>
            </a:r>
            <a:r>
              <a:rPr lang="en-US" dirty="0" smtClean="0"/>
              <a:t> Edge Placement</a:t>
            </a:r>
            <a:endParaRPr lang="en-US" b="1" dirty="0" smtClean="0"/>
          </a:p>
          <a:p>
            <a:pPr lvl="1"/>
            <a:r>
              <a:rPr lang="en-US" dirty="0" smtClean="0"/>
              <a:t>Approx. greedy objective without coordination</a:t>
            </a:r>
          </a:p>
          <a:p>
            <a:pPr lvl="1"/>
            <a:r>
              <a:rPr lang="en-US" dirty="0" smtClean="0"/>
              <a:t>Faster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lower quality cuts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0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Partitioning Performance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524" y="1219200"/>
            <a:ext cx="8820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Twitter Graph:</a:t>
            </a:r>
            <a:r>
              <a:rPr lang="en-US" sz="2800" dirty="0" smtClean="0"/>
              <a:t> 41M vertices, 1.4B edges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015335"/>
            <a:ext cx="77724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Oblivious </a:t>
            </a:r>
            <a:r>
              <a:rPr lang="en-US" sz="2400" dirty="0" smtClean="0"/>
              <a:t>balances </a:t>
            </a:r>
            <a:r>
              <a:rPr lang="en-US" sz="2400" dirty="0"/>
              <a:t>c</a:t>
            </a:r>
            <a:r>
              <a:rPr lang="en-US" sz="2400" dirty="0" smtClean="0"/>
              <a:t>ost and partitioning time.</a:t>
            </a:r>
            <a:endParaRPr lang="en-US" sz="24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17063386"/>
              </p:ext>
            </p:extLst>
          </p:nvPr>
        </p:nvGraphicFramePr>
        <p:xfrm>
          <a:off x="457200" y="2133600"/>
          <a:ext cx="441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726836341"/>
              </p:ext>
            </p:extLst>
          </p:nvPr>
        </p:nvGraphicFramePr>
        <p:xfrm>
          <a:off x="4648200" y="2133600"/>
          <a:ext cx="441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 rot="20197561">
            <a:off x="2606382" y="2533606"/>
            <a:ext cx="1230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Random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784430">
            <a:off x="3495952" y="2742438"/>
            <a:ext cx="1345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Oblivious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186979">
            <a:off x="2993195" y="4007721"/>
            <a:ext cx="174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Coordinated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30850">
            <a:off x="7252529" y="3684014"/>
            <a:ext cx="174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Coordinated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779011">
            <a:off x="5969709" y="3655373"/>
            <a:ext cx="1345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Oblivious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820081">
            <a:off x="6133118" y="4406077"/>
            <a:ext cx="1230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Random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1676400"/>
            <a:ext cx="1009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Cost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5410200" y="1639669"/>
            <a:ext cx="3627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Construction Time</a:t>
            </a:r>
            <a:endParaRPr lang="en-US" sz="3600" dirty="0"/>
          </a:p>
        </p:txBody>
      </p:sp>
      <p:sp>
        <p:nvSpPr>
          <p:cNvPr id="22" name="Down Arrow 21"/>
          <p:cNvSpPr/>
          <p:nvPr/>
        </p:nvSpPr>
        <p:spPr>
          <a:xfrm>
            <a:off x="152400" y="3087469"/>
            <a:ext cx="533400" cy="1143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Better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573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9" grpId="0" uiExpand="1">
        <p:bldSub>
          <a:bldChart bld="series" animBg="0"/>
        </p:bldSub>
      </p:bldGraphic>
      <p:bldGraphic spid="11" grpId="0" uiExpand="1">
        <p:bldSub>
          <a:bldChart bld="series" animBg="0"/>
        </p:bldSub>
      </p:bldGraphic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Greedy Vertex-Cuts Improve Performance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604620"/>
              </p:ext>
            </p:extLst>
          </p:nvPr>
        </p:nvGraphicFramePr>
        <p:xfrm>
          <a:off x="228600" y="1219200"/>
          <a:ext cx="8915400" cy="476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751493"/>
            <a:ext cx="6629400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Greedy partitioning improves </a:t>
            </a:r>
            <a:br>
              <a:rPr lang="en-US" sz="2800" b="1" dirty="0" smtClean="0"/>
            </a:br>
            <a:r>
              <a:rPr lang="en-US" sz="2800" b="1" dirty="0" smtClean="0"/>
              <a:t>computation performance.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0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949404"/>
            <a:ext cx="33259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Problem:</a:t>
            </a:r>
            <a:endParaRPr lang="en-US" sz="66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2667000"/>
            <a:ext cx="8153400" cy="2209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Existing </a:t>
            </a:r>
            <a:r>
              <a:rPr lang="en-US" sz="4800" b="1" i="1" dirty="0" smtClean="0"/>
              <a:t>distributed</a:t>
            </a:r>
            <a:r>
              <a:rPr lang="en-US" sz="4800" dirty="0" smtClean="0"/>
              <a:t> graph computation systems perform </a:t>
            </a:r>
            <a:r>
              <a:rPr lang="en-US" sz="4800" dirty="0"/>
              <a:t>poorly on </a:t>
            </a:r>
            <a:r>
              <a:rPr lang="en-US" sz="5400" b="1" dirty="0" smtClean="0"/>
              <a:t>Natural</a:t>
            </a:r>
            <a:r>
              <a:rPr lang="en-US" sz="5400" b="1" dirty="0"/>
              <a:t> </a:t>
            </a:r>
            <a:r>
              <a:rPr lang="en-US" sz="5400" b="1" dirty="0" smtClean="0"/>
              <a:t>Graphs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9762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8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Implemented as C++ API</a:t>
            </a:r>
          </a:p>
          <a:p>
            <a:r>
              <a:rPr lang="en-US" dirty="0" smtClean="0"/>
              <a:t>Uses </a:t>
            </a:r>
            <a:r>
              <a:rPr lang="en-US" dirty="0"/>
              <a:t>HDFS </a:t>
            </a:r>
            <a:r>
              <a:rPr lang="en-US" dirty="0" smtClean="0"/>
              <a:t>for Graph Input and Output</a:t>
            </a:r>
          </a:p>
          <a:p>
            <a:r>
              <a:rPr lang="en-US" dirty="0" smtClean="0"/>
              <a:t>Fault-tolerance is achieved by check-pointing </a:t>
            </a:r>
          </a:p>
          <a:p>
            <a:pPr lvl="1"/>
            <a:r>
              <a:rPr lang="en-US" dirty="0" smtClean="0"/>
              <a:t>Snapshot</a:t>
            </a:r>
            <a:r>
              <a:rPr lang="en-US" dirty="0"/>
              <a:t> </a:t>
            </a:r>
            <a:r>
              <a:rPr lang="en-US" dirty="0" smtClean="0"/>
              <a:t>time &lt; 5 seconds for twitter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55336" y="2220850"/>
            <a:ext cx="7602864" cy="1361126"/>
            <a:chOff x="855336" y="2220850"/>
            <a:chExt cx="7602864" cy="1361126"/>
          </a:xfrm>
        </p:grpSpPr>
        <p:sp>
          <p:nvSpPr>
            <p:cNvPr id="14" name="Cube 13"/>
            <p:cNvSpPr/>
            <p:nvPr/>
          </p:nvSpPr>
          <p:spPr>
            <a:xfrm>
              <a:off x="855336" y="2765301"/>
              <a:ext cx="7602864" cy="816675"/>
            </a:xfrm>
            <a:prstGeom prst="cube">
              <a:avLst>
                <a:gd name="adj" fmla="val 42018"/>
              </a:avLst>
            </a:prstGeom>
            <a:gradFill rotWithShape="1">
              <a:gsLst>
                <a:gs pos="0">
                  <a:srgbClr val="4F81BD">
                    <a:shade val="30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4400000" scaled="1"/>
            </a:gradFill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88900" dist="63500" dir="3000000" algn="br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EC2</a:t>
              </a: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HPC Nodes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Cube 14"/>
            <p:cNvSpPr/>
            <p:nvPr/>
          </p:nvSpPr>
          <p:spPr>
            <a:xfrm>
              <a:off x="855336" y="2220850"/>
              <a:ext cx="2629028" cy="816675"/>
            </a:xfrm>
            <a:prstGeom prst="cube">
              <a:avLst>
                <a:gd name="adj" fmla="val 42018"/>
              </a:avLst>
            </a:prstGeom>
            <a:gradFill rotWithShape="1">
              <a:gsLst>
                <a:gs pos="0">
                  <a:srgbClr val="4F81BD">
                    <a:shade val="30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4400000" scaled="1"/>
            </a:gradFill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88900" dist="63500" dir="3000000" algn="br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MPI/TCP-IP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Cube 15"/>
            <p:cNvSpPr/>
            <p:nvPr/>
          </p:nvSpPr>
          <p:spPr>
            <a:xfrm>
              <a:off x="3215734" y="2220850"/>
              <a:ext cx="1831836" cy="816675"/>
            </a:xfrm>
            <a:prstGeom prst="cube">
              <a:avLst>
                <a:gd name="adj" fmla="val 42018"/>
              </a:avLst>
            </a:prstGeom>
            <a:gradFill rotWithShape="1">
              <a:gsLst>
                <a:gs pos="0">
                  <a:srgbClr val="4F81BD">
                    <a:shade val="30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4400000" scaled="1"/>
            </a:gradFill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88900" dist="63500" dir="3000000" algn="br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PThreads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Cube 16"/>
            <p:cNvSpPr/>
            <p:nvPr/>
          </p:nvSpPr>
          <p:spPr>
            <a:xfrm>
              <a:off x="4782800" y="2220850"/>
              <a:ext cx="3675400" cy="816675"/>
            </a:xfrm>
            <a:prstGeom prst="cube">
              <a:avLst>
                <a:gd name="adj" fmla="val 42018"/>
              </a:avLst>
            </a:prstGeom>
            <a:gradFill rotWithShape="1">
              <a:gsLst>
                <a:gs pos="0">
                  <a:srgbClr val="4F81BD">
                    <a:shade val="30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4400000" scaled="1"/>
            </a:gradFill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88900" dist="63500" dir="3000000" algn="br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HDFS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Cube 17"/>
          <p:cNvSpPr/>
          <p:nvPr/>
        </p:nvSpPr>
        <p:spPr>
          <a:xfrm>
            <a:off x="855336" y="1676400"/>
            <a:ext cx="7602864" cy="816675"/>
          </a:xfrm>
          <a:prstGeom prst="cube">
            <a:avLst>
              <a:gd name="adj" fmla="val 4201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PowerGraph (GraphLab2) System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PowerGraph Execution Models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Synchronous    and    Asynchronous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Pregel</a:t>
            </a:r>
            <a:r>
              <a:rPr lang="en-US" dirty="0" smtClean="0">
                <a:solidFill>
                  <a:schemeClr val="tx2"/>
                </a:solidFill>
              </a:rPr>
              <a:t>)                      (</a:t>
            </a:r>
            <a:r>
              <a:rPr lang="en-US" dirty="0" err="1" smtClean="0">
                <a:solidFill>
                  <a:schemeClr val="tx2"/>
                </a:solidFill>
              </a:rPr>
              <a:t>GraphLab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8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5029200" y="2057400"/>
            <a:ext cx="3352800" cy="2819400"/>
            <a:chOff x="4953000" y="2438400"/>
            <a:chExt cx="3352800" cy="2819400"/>
          </a:xfrm>
        </p:grpSpPr>
        <p:grpSp>
          <p:nvGrpSpPr>
            <p:cNvPr id="72" name="Group 67"/>
            <p:cNvGrpSpPr/>
            <p:nvPr/>
          </p:nvGrpSpPr>
          <p:grpSpPr>
            <a:xfrm>
              <a:off x="6781800" y="2438400"/>
              <a:ext cx="1447800" cy="1219200"/>
              <a:chOff x="6781800" y="2438400"/>
              <a:chExt cx="1447800" cy="1219200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6781800" y="2438400"/>
                <a:ext cx="14478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 rot="5400000">
                <a:off x="7391400" y="2819400"/>
                <a:ext cx="12192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55"/>
            <p:cNvGrpSpPr/>
            <p:nvPr/>
          </p:nvGrpSpPr>
          <p:grpSpPr>
            <a:xfrm>
              <a:off x="6858000" y="2438400"/>
              <a:ext cx="1447800" cy="1981200"/>
              <a:chOff x="6858000" y="2438400"/>
              <a:chExt cx="1447800" cy="1981200"/>
            </a:xfrm>
          </p:grpSpPr>
          <p:sp>
            <p:nvSpPr>
              <p:cNvPr id="90" name="Rounded Rectangle 89"/>
              <p:cNvSpPr/>
              <p:nvPr/>
            </p:nvSpPr>
            <p:spPr>
              <a:xfrm rot="5400000">
                <a:off x="7391400" y="2819400"/>
                <a:ext cx="12192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 rot="5400000">
                <a:off x="7391400" y="3581400"/>
                <a:ext cx="12192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6858000" y="3200400"/>
                <a:ext cx="14478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53"/>
            <p:cNvGrpSpPr/>
            <p:nvPr/>
          </p:nvGrpSpPr>
          <p:grpSpPr>
            <a:xfrm>
              <a:off x="6858000" y="4038600"/>
              <a:ext cx="1447800" cy="1219200"/>
              <a:chOff x="6858000" y="4114800"/>
              <a:chExt cx="1447800" cy="1219200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6858000" y="4876800"/>
                <a:ext cx="14478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 rot="5400000">
                <a:off x="7467600" y="4495800"/>
                <a:ext cx="12192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51"/>
            <p:cNvGrpSpPr/>
            <p:nvPr/>
          </p:nvGrpSpPr>
          <p:grpSpPr>
            <a:xfrm>
              <a:off x="5943600" y="2438400"/>
              <a:ext cx="2362200" cy="2057400"/>
              <a:chOff x="5943600" y="2438400"/>
              <a:chExt cx="2362200" cy="2057400"/>
            </a:xfrm>
          </p:grpSpPr>
          <p:sp>
            <p:nvSpPr>
              <p:cNvPr id="84" name="Rounded Rectangle 83"/>
              <p:cNvSpPr/>
              <p:nvPr/>
            </p:nvSpPr>
            <p:spPr>
              <a:xfrm>
                <a:off x="6858000" y="3276600"/>
                <a:ext cx="14478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5943600" y="3276600"/>
                <a:ext cx="14478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 rot="5400000">
                <a:off x="6477000" y="3657600"/>
                <a:ext cx="12192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 rot="5400000">
                <a:off x="6477000" y="2819400"/>
                <a:ext cx="12192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45"/>
            <p:cNvGrpSpPr/>
            <p:nvPr/>
          </p:nvGrpSpPr>
          <p:grpSpPr>
            <a:xfrm>
              <a:off x="5029200" y="3200400"/>
              <a:ext cx="2362200" cy="1981200"/>
              <a:chOff x="5029200" y="3200400"/>
              <a:chExt cx="2362200" cy="1981200"/>
            </a:xfrm>
          </p:grpSpPr>
          <p:sp>
            <p:nvSpPr>
              <p:cNvPr id="80" name="Rounded Rectangle 79"/>
              <p:cNvSpPr/>
              <p:nvPr/>
            </p:nvSpPr>
            <p:spPr>
              <a:xfrm rot="5400000">
                <a:off x="5562600" y="4343400"/>
                <a:ext cx="12192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5029200" y="4038600"/>
                <a:ext cx="14478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5943600" y="4038600"/>
                <a:ext cx="14478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 rot="5400000">
                <a:off x="5562600" y="3581400"/>
                <a:ext cx="12192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42"/>
            <p:cNvGrpSpPr/>
            <p:nvPr/>
          </p:nvGrpSpPr>
          <p:grpSpPr>
            <a:xfrm>
              <a:off x="4953000" y="2438400"/>
              <a:ext cx="1447800" cy="1295400"/>
              <a:chOff x="4953000" y="2438400"/>
              <a:chExt cx="1447800" cy="1295400"/>
            </a:xfrm>
          </p:grpSpPr>
          <p:sp>
            <p:nvSpPr>
              <p:cNvPr id="78" name="Rounded Rectangle 77"/>
              <p:cNvSpPr/>
              <p:nvPr/>
            </p:nvSpPr>
            <p:spPr>
              <a:xfrm rot="5400000">
                <a:off x="4533900" y="2857500"/>
                <a:ext cx="12954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4953000" y="2438400"/>
                <a:ext cx="14478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5029200" y="2057400"/>
            <a:ext cx="3352800" cy="2819400"/>
            <a:chOff x="4953000" y="2438400"/>
            <a:chExt cx="3352800" cy="2819400"/>
          </a:xfrm>
        </p:grpSpPr>
        <p:grpSp>
          <p:nvGrpSpPr>
            <p:cNvPr id="68" name="Group 67"/>
            <p:cNvGrpSpPr/>
            <p:nvPr/>
          </p:nvGrpSpPr>
          <p:grpSpPr>
            <a:xfrm>
              <a:off x="6781800" y="2438400"/>
              <a:ext cx="1447800" cy="1219200"/>
              <a:chOff x="6781800" y="2438400"/>
              <a:chExt cx="1447800" cy="1219200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6781800" y="2438400"/>
                <a:ext cx="14478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 rot="5400000">
                <a:off x="7391400" y="2819400"/>
                <a:ext cx="12192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858000" y="2438400"/>
              <a:ext cx="1447800" cy="1981200"/>
              <a:chOff x="6858000" y="2438400"/>
              <a:chExt cx="1447800" cy="1981200"/>
            </a:xfrm>
          </p:grpSpPr>
          <p:sp>
            <p:nvSpPr>
              <p:cNvPr id="49" name="Rounded Rectangle 48"/>
              <p:cNvSpPr/>
              <p:nvPr/>
            </p:nvSpPr>
            <p:spPr>
              <a:xfrm rot="5400000">
                <a:off x="7391400" y="2819400"/>
                <a:ext cx="12192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 rot="5400000">
                <a:off x="7391400" y="3581400"/>
                <a:ext cx="12192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6858000" y="3200400"/>
                <a:ext cx="14478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858000" y="4038600"/>
              <a:ext cx="1447800" cy="1219200"/>
              <a:chOff x="6858000" y="4114800"/>
              <a:chExt cx="1447800" cy="121920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858000" y="4876800"/>
                <a:ext cx="14478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 rot="5400000">
                <a:off x="7467600" y="4495800"/>
                <a:ext cx="12192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5943600" y="2438400"/>
              <a:ext cx="2362200" cy="2057400"/>
              <a:chOff x="5943600" y="2438400"/>
              <a:chExt cx="2362200" cy="2057400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6858000" y="3276600"/>
                <a:ext cx="14478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943600" y="3276600"/>
                <a:ext cx="14478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 rot="5400000">
                <a:off x="6477000" y="3657600"/>
                <a:ext cx="12192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 rot="5400000">
                <a:off x="6477000" y="2819400"/>
                <a:ext cx="12192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029200" y="3200400"/>
              <a:ext cx="2362200" cy="1981200"/>
              <a:chOff x="5029200" y="3200400"/>
              <a:chExt cx="2362200" cy="1981200"/>
            </a:xfrm>
          </p:grpSpPr>
          <p:sp>
            <p:nvSpPr>
              <p:cNvPr id="45" name="Rounded Rectangle 44"/>
              <p:cNvSpPr/>
              <p:nvPr/>
            </p:nvSpPr>
            <p:spPr>
              <a:xfrm rot="5400000">
                <a:off x="5562600" y="4343400"/>
                <a:ext cx="12192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5029200" y="4038600"/>
                <a:ext cx="14478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5943600" y="4038600"/>
                <a:ext cx="14478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 rot="5400000">
                <a:off x="5562600" y="3581400"/>
                <a:ext cx="12192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953000" y="2438400"/>
              <a:ext cx="1447800" cy="1295400"/>
              <a:chOff x="4953000" y="2438400"/>
              <a:chExt cx="1447800" cy="1295400"/>
            </a:xfrm>
          </p:grpSpPr>
          <p:sp>
            <p:nvSpPr>
              <p:cNvPr id="35" name="Rounded Rectangle 34"/>
              <p:cNvSpPr/>
              <p:nvPr/>
            </p:nvSpPr>
            <p:spPr>
              <a:xfrm rot="5400000">
                <a:off x="4533900" y="2857500"/>
                <a:ext cx="12954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4953000" y="2438400"/>
                <a:ext cx="1447800" cy="45720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5072743" y="2057400"/>
            <a:ext cx="3276600" cy="2862943"/>
            <a:chOff x="4996543" y="2438400"/>
            <a:chExt cx="3276600" cy="2862943"/>
          </a:xfrm>
        </p:grpSpPr>
        <p:sp>
          <p:nvSpPr>
            <p:cNvPr id="60" name="Oval 59"/>
            <p:cNvSpPr/>
            <p:nvPr/>
          </p:nvSpPr>
          <p:spPr>
            <a:xfrm>
              <a:off x="4996543" y="2438400"/>
              <a:ext cx="457200" cy="4572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815943" y="3254829"/>
              <a:ext cx="457200" cy="4572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868886" y="3243943"/>
              <a:ext cx="457200" cy="4572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910943" y="4005943"/>
              <a:ext cx="457200" cy="4572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815943" y="4844143"/>
              <a:ext cx="457200" cy="4572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772400" y="2438400"/>
              <a:ext cx="457200" cy="4572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Similar to </a:t>
            </a:r>
            <a:r>
              <a:rPr lang="en-US" b="1" dirty="0" err="1" smtClean="0"/>
              <a:t>Pregel</a:t>
            </a:r>
            <a:endParaRPr lang="en-US" b="1" dirty="0" smtClean="0"/>
          </a:p>
          <a:p>
            <a:r>
              <a:rPr lang="en-US" dirty="0" smtClean="0"/>
              <a:t>For all </a:t>
            </a:r>
            <a:r>
              <a:rPr lang="en-US" b="1" dirty="0" smtClean="0">
                <a:solidFill>
                  <a:schemeClr val="accent2"/>
                </a:solidFill>
              </a:rPr>
              <a:t>active vertices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Gather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Apply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Scatter</a:t>
            </a:r>
          </a:p>
          <a:p>
            <a:pPr lvl="1"/>
            <a:r>
              <a:rPr lang="en-US" dirty="0" smtClean="0"/>
              <a:t>Activated vertices are run</a:t>
            </a:r>
            <a:br>
              <a:rPr lang="en-US" dirty="0" smtClean="0"/>
            </a:br>
            <a:r>
              <a:rPr lang="en-US" dirty="0" smtClean="0"/>
              <a:t>on the next iteration</a:t>
            </a:r>
          </a:p>
          <a:p>
            <a:r>
              <a:rPr lang="en-US" b="1" dirty="0" smtClean="0"/>
              <a:t>Fully deterministic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/>
              <a:t>Slower convergence for some machine learning algorithms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Execution</a:t>
            </a:r>
            <a:endParaRPr lang="en-US" dirty="0"/>
          </a:p>
        </p:txBody>
      </p:sp>
      <p:cxnSp>
        <p:nvCxnSpPr>
          <p:cNvPr id="5" name="Straight Connector 4"/>
          <p:cNvCxnSpPr>
            <a:stCxn id="10" idx="4"/>
            <a:endCxn id="20" idx="0"/>
          </p:cNvCxnSpPr>
          <p:nvPr/>
        </p:nvCxnSpPr>
        <p:spPr>
          <a:xfrm>
            <a:off x="5295900" y="2400300"/>
            <a:ext cx="0" cy="217170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" name="Straight Connector 5"/>
          <p:cNvCxnSpPr>
            <a:stCxn id="11" idx="4"/>
            <a:endCxn id="21" idx="0"/>
          </p:cNvCxnSpPr>
          <p:nvPr/>
        </p:nvCxnSpPr>
        <p:spPr>
          <a:xfrm>
            <a:off x="6235700" y="2400300"/>
            <a:ext cx="0" cy="217170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" name="Straight Connector 6"/>
          <p:cNvCxnSpPr>
            <a:stCxn id="12" idx="4"/>
            <a:endCxn id="22" idx="0"/>
          </p:cNvCxnSpPr>
          <p:nvPr/>
        </p:nvCxnSpPr>
        <p:spPr>
          <a:xfrm>
            <a:off x="7175500" y="2400300"/>
            <a:ext cx="0" cy="217170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" name="Straight Connector 7"/>
          <p:cNvCxnSpPr>
            <a:stCxn id="13" idx="4"/>
            <a:endCxn id="23" idx="0"/>
          </p:cNvCxnSpPr>
          <p:nvPr/>
        </p:nvCxnSpPr>
        <p:spPr>
          <a:xfrm>
            <a:off x="8115300" y="2400300"/>
            <a:ext cx="0" cy="217170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9" name="Straight Connector 8"/>
          <p:cNvCxnSpPr>
            <a:stCxn id="10" idx="6"/>
            <a:endCxn id="13" idx="2"/>
          </p:cNvCxnSpPr>
          <p:nvPr/>
        </p:nvCxnSpPr>
        <p:spPr>
          <a:xfrm>
            <a:off x="5410200" y="2286000"/>
            <a:ext cx="2590800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0" name="Oval 9"/>
          <p:cNvSpPr/>
          <p:nvPr/>
        </p:nvSpPr>
        <p:spPr>
          <a:xfrm>
            <a:off x="5181600" y="21717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21400" y="21717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61200" y="21717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01000" y="21717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5" idx="6"/>
            <a:endCxn id="18" idx="2"/>
          </p:cNvCxnSpPr>
          <p:nvPr/>
        </p:nvCxnSpPr>
        <p:spPr>
          <a:xfrm>
            <a:off x="5410200" y="3086100"/>
            <a:ext cx="2590800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5" name="Oval 14"/>
          <p:cNvSpPr/>
          <p:nvPr/>
        </p:nvSpPr>
        <p:spPr>
          <a:xfrm>
            <a:off x="5181600" y="2971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21400" y="2971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61200" y="2971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001000" y="2971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20" idx="6"/>
            <a:endCxn id="23" idx="2"/>
          </p:cNvCxnSpPr>
          <p:nvPr/>
        </p:nvCxnSpPr>
        <p:spPr>
          <a:xfrm>
            <a:off x="5410200" y="4686300"/>
            <a:ext cx="2590800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0" name="Oval 19"/>
          <p:cNvSpPr/>
          <p:nvPr/>
        </p:nvSpPr>
        <p:spPr>
          <a:xfrm>
            <a:off x="5181600" y="45720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21400" y="45720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61200" y="45720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001000" y="45720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30" idx="6"/>
            <a:endCxn id="33" idx="2"/>
          </p:cNvCxnSpPr>
          <p:nvPr/>
        </p:nvCxnSpPr>
        <p:spPr>
          <a:xfrm>
            <a:off x="5410200" y="3848100"/>
            <a:ext cx="2590800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0" name="Oval 29"/>
          <p:cNvSpPr/>
          <p:nvPr/>
        </p:nvSpPr>
        <p:spPr>
          <a:xfrm>
            <a:off x="5181600" y="3733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21400" y="3733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61200" y="3733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01000" y="3733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6400800" y="3352800"/>
            <a:ext cx="13716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 rot="5400000">
            <a:off x="6972300" y="2933700"/>
            <a:ext cx="12192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7315200" y="3352800"/>
            <a:ext cx="13716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 rot="5400000">
            <a:off x="6972300" y="3771900"/>
            <a:ext cx="12192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400800" y="2590800"/>
            <a:ext cx="13716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5400000">
            <a:off x="5981700" y="2171700"/>
            <a:ext cx="12192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410200" y="2590800"/>
            <a:ext cx="13716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5400000">
            <a:off x="5981700" y="2933700"/>
            <a:ext cx="12192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400800" y="3352800"/>
            <a:ext cx="13716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 rot="5400000">
            <a:off x="6972300" y="2933700"/>
            <a:ext cx="12192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7315200" y="3352800"/>
            <a:ext cx="13716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 rot="5400000">
            <a:off x="6972300" y="3771900"/>
            <a:ext cx="12192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6400800" y="2590800"/>
            <a:ext cx="13716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 rot="5400000">
            <a:off x="5981700" y="2171700"/>
            <a:ext cx="12192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410200" y="2590800"/>
            <a:ext cx="13716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 rot="5400000">
            <a:off x="5981700" y="2933700"/>
            <a:ext cx="1219200" cy="381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Similar to </a:t>
            </a:r>
            <a:r>
              <a:rPr lang="en-US" b="1" dirty="0" err="1" smtClean="0"/>
              <a:t>GraphLab</a:t>
            </a:r>
            <a:endParaRPr lang="en-US" b="1" dirty="0" smtClean="0"/>
          </a:p>
          <a:p>
            <a:r>
              <a:rPr lang="en-US" dirty="0" smtClean="0"/>
              <a:t>Active vertices are </a:t>
            </a:r>
            <a:br>
              <a:rPr lang="en-US" dirty="0" smtClean="0"/>
            </a:br>
            <a:r>
              <a:rPr lang="en-US" dirty="0" smtClean="0"/>
              <a:t>processed asynchronously</a:t>
            </a:r>
            <a:br>
              <a:rPr lang="en-US" dirty="0" smtClean="0"/>
            </a:br>
            <a:r>
              <a:rPr lang="en-US" dirty="0" smtClean="0"/>
              <a:t>as resources become</a:t>
            </a:r>
            <a:br>
              <a:rPr lang="en-US" dirty="0" smtClean="0"/>
            </a:br>
            <a:r>
              <a:rPr lang="en-US" dirty="0" smtClean="0"/>
              <a:t>available.</a:t>
            </a:r>
          </a:p>
          <a:p>
            <a:r>
              <a:rPr lang="en-US" b="1" dirty="0" smtClean="0"/>
              <a:t>Non-deterministic</a:t>
            </a:r>
          </a:p>
          <a:p>
            <a:r>
              <a:rPr lang="en-US" dirty="0" smtClean="0"/>
              <a:t>Faster for some machine learning algorithms</a:t>
            </a:r>
          </a:p>
          <a:p>
            <a:r>
              <a:rPr lang="en-US" dirty="0" smtClean="0"/>
              <a:t>Optionally enforce </a:t>
            </a:r>
            <a:r>
              <a:rPr lang="en-US" b="1" dirty="0" err="1" smtClean="0"/>
              <a:t>serializable</a:t>
            </a:r>
            <a:r>
              <a:rPr lang="en-US" b="1" dirty="0" smtClean="0"/>
              <a:t> execution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Execution</a:t>
            </a:r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6400800" y="2514600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15200" y="3276600"/>
            <a:ext cx="457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10" idx="4"/>
            <a:endCxn id="20" idx="0"/>
          </p:cNvCxnSpPr>
          <p:nvPr/>
        </p:nvCxnSpPr>
        <p:spPr>
          <a:xfrm>
            <a:off x="5676900" y="2095500"/>
            <a:ext cx="0" cy="217170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" name="Straight Connector 5"/>
          <p:cNvCxnSpPr>
            <a:stCxn id="11" idx="4"/>
            <a:endCxn id="21" idx="0"/>
          </p:cNvCxnSpPr>
          <p:nvPr/>
        </p:nvCxnSpPr>
        <p:spPr>
          <a:xfrm>
            <a:off x="6616700" y="2095500"/>
            <a:ext cx="0" cy="217170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" name="Straight Connector 6"/>
          <p:cNvCxnSpPr>
            <a:stCxn id="12" idx="4"/>
            <a:endCxn id="22" idx="0"/>
          </p:cNvCxnSpPr>
          <p:nvPr/>
        </p:nvCxnSpPr>
        <p:spPr>
          <a:xfrm>
            <a:off x="7556500" y="2095500"/>
            <a:ext cx="0" cy="217170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" name="Straight Connector 7"/>
          <p:cNvCxnSpPr>
            <a:stCxn id="13" idx="4"/>
            <a:endCxn id="23" idx="0"/>
          </p:cNvCxnSpPr>
          <p:nvPr/>
        </p:nvCxnSpPr>
        <p:spPr>
          <a:xfrm>
            <a:off x="8496300" y="2095500"/>
            <a:ext cx="0" cy="217170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9" name="Straight Connector 8"/>
          <p:cNvCxnSpPr>
            <a:stCxn id="10" idx="6"/>
            <a:endCxn id="13" idx="2"/>
          </p:cNvCxnSpPr>
          <p:nvPr/>
        </p:nvCxnSpPr>
        <p:spPr>
          <a:xfrm>
            <a:off x="5791200" y="1981200"/>
            <a:ext cx="2590800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0" name="Oval 9"/>
          <p:cNvSpPr/>
          <p:nvPr/>
        </p:nvSpPr>
        <p:spPr>
          <a:xfrm>
            <a:off x="5562600" y="18669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02400" y="18669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42200" y="18669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82000" y="18669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5" idx="6"/>
            <a:endCxn id="18" idx="2"/>
          </p:cNvCxnSpPr>
          <p:nvPr/>
        </p:nvCxnSpPr>
        <p:spPr>
          <a:xfrm>
            <a:off x="5791200" y="2781300"/>
            <a:ext cx="2590800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5" name="Oval 14"/>
          <p:cNvSpPr/>
          <p:nvPr/>
        </p:nvSpPr>
        <p:spPr>
          <a:xfrm>
            <a:off x="5562600" y="26670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02400" y="26670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42200" y="26670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82000" y="26670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20" idx="6"/>
            <a:endCxn id="23" idx="2"/>
          </p:cNvCxnSpPr>
          <p:nvPr/>
        </p:nvCxnSpPr>
        <p:spPr>
          <a:xfrm>
            <a:off x="5791200" y="4381500"/>
            <a:ext cx="2590800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0" name="Oval 19"/>
          <p:cNvSpPr/>
          <p:nvPr/>
        </p:nvSpPr>
        <p:spPr>
          <a:xfrm>
            <a:off x="5562600" y="4267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02400" y="4267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442200" y="4267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382000" y="4267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30" idx="6"/>
            <a:endCxn id="33" idx="2"/>
          </p:cNvCxnSpPr>
          <p:nvPr/>
        </p:nvCxnSpPr>
        <p:spPr>
          <a:xfrm>
            <a:off x="5791200" y="3543300"/>
            <a:ext cx="2590800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0" name="Oval 29"/>
          <p:cNvSpPr/>
          <p:nvPr/>
        </p:nvSpPr>
        <p:spPr>
          <a:xfrm>
            <a:off x="5562600" y="34290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02400" y="34290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442200" y="34290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382000" y="34290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3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1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53" grpId="0" animBg="1"/>
      <p:bldP spid="54" grpId="0" animBg="1"/>
      <p:bldP spid="55" grpId="0" animBg="1"/>
      <p:bldP spid="56" grpId="0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101" grpId="0" animBg="1"/>
      <p:bldP spid="101" grpId="1" animBg="1"/>
      <p:bldP spid="98" grpId="0" animBg="1"/>
      <p:bldP spid="98" grpId="1" animBg="1"/>
      <p:bldP spid="34" grpId="0" animBg="1"/>
      <p:bldP spid="34" grpId="1" animBg="1"/>
      <p:bldP spid="36" grpId="0" animBg="1"/>
      <p:bldP spid="36" grpId="1" animBg="1"/>
      <p:bldP spid="96" grpId="0" animBg="1"/>
      <p:bldP spid="96" grpId="1" animBg="1"/>
      <p:bldP spid="52" grpId="0" animBg="1"/>
      <p:bldP spid="52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Implemented Many 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 numCol="2">
            <a:normAutofit lnSpcReduction="10000"/>
          </a:bodyPr>
          <a:lstStyle/>
          <a:p>
            <a:r>
              <a:rPr lang="en-US" sz="2800" b="1" dirty="0" smtClean="0"/>
              <a:t>Collaborative Filtering</a:t>
            </a:r>
          </a:p>
          <a:p>
            <a:pPr lvl="1"/>
            <a:r>
              <a:rPr lang="en-US" sz="2400" dirty="0" smtClean="0"/>
              <a:t>Alternating Least Squares</a:t>
            </a:r>
          </a:p>
          <a:p>
            <a:pPr lvl="1"/>
            <a:r>
              <a:rPr lang="en-US" sz="2400" dirty="0" smtClean="0"/>
              <a:t>Stochastic Gradient Descent</a:t>
            </a:r>
          </a:p>
          <a:p>
            <a:pPr lvl="1"/>
            <a:r>
              <a:rPr lang="en-US" sz="2400" dirty="0" smtClean="0"/>
              <a:t>SVD</a:t>
            </a:r>
          </a:p>
          <a:p>
            <a:pPr lvl="1"/>
            <a:r>
              <a:rPr lang="en-US" sz="2400" dirty="0" smtClean="0"/>
              <a:t>Non-negative MF</a:t>
            </a:r>
          </a:p>
          <a:p>
            <a:r>
              <a:rPr lang="en-US" sz="2800" b="1" dirty="0" smtClean="0"/>
              <a:t>Statistical Inference</a:t>
            </a:r>
          </a:p>
          <a:p>
            <a:pPr lvl="1"/>
            <a:r>
              <a:rPr lang="en-US" sz="2400" dirty="0" smtClean="0"/>
              <a:t>Loopy Belief Propagation</a:t>
            </a:r>
          </a:p>
          <a:p>
            <a:pPr lvl="1"/>
            <a:r>
              <a:rPr lang="en-US" sz="2400" dirty="0" smtClean="0"/>
              <a:t>Max-Product Linear Programs</a:t>
            </a:r>
          </a:p>
          <a:p>
            <a:pPr lvl="1"/>
            <a:r>
              <a:rPr lang="en-US" sz="2400" dirty="0"/>
              <a:t>Gibbs </a:t>
            </a:r>
            <a:r>
              <a:rPr lang="en-US" sz="2400" dirty="0" smtClean="0"/>
              <a:t>Sampling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b="1" dirty="0" smtClean="0"/>
              <a:t>Graph </a:t>
            </a:r>
            <a:r>
              <a:rPr lang="en-US" sz="2800" b="1" dirty="0" smtClean="0"/>
              <a:t>Analytics</a:t>
            </a:r>
          </a:p>
          <a:p>
            <a:pPr lvl="1"/>
            <a:r>
              <a:rPr lang="en-US" sz="2400" dirty="0" smtClean="0"/>
              <a:t>PageRank</a:t>
            </a:r>
          </a:p>
          <a:p>
            <a:pPr lvl="1"/>
            <a:r>
              <a:rPr lang="en-US" sz="2400" dirty="0" smtClean="0"/>
              <a:t>Triangle Counting</a:t>
            </a:r>
          </a:p>
          <a:p>
            <a:pPr lvl="1"/>
            <a:r>
              <a:rPr lang="en-US" sz="2400" dirty="0" smtClean="0"/>
              <a:t>Shortest Path</a:t>
            </a:r>
          </a:p>
          <a:p>
            <a:pPr lvl="1"/>
            <a:r>
              <a:rPr lang="en-US" sz="2400" dirty="0" smtClean="0"/>
              <a:t>Graph Coloring</a:t>
            </a:r>
            <a:endParaRPr lang="en-US" sz="2400" dirty="0"/>
          </a:p>
          <a:p>
            <a:pPr lvl="1"/>
            <a:r>
              <a:rPr lang="en-US" sz="2400" dirty="0" smtClean="0"/>
              <a:t>K-core Decomposition</a:t>
            </a:r>
          </a:p>
          <a:p>
            <a:r>
              <a:rPr lang="en-US" sz="2800" b="1" dirty="0" smtClean="0"/>
              <a:t>Computer Vision</a:t>
            </a:r>
          </a:p>
          <a:p>
            <a:pPr lvl="1"/>
            <a:r>
              <a:rPr lang="en-US" sz="2400" dirty="0" smtClean="0"/>
              <a:t>Image </a:t>
            </a:r>
            <a:r>
              <a:rPr lang="en-US" sz="2400" dirty="0" smtClean="0"/>
              <a:t>stitching</a:t>
            </a:r>
          </a:p>
          <a:p>
            <a:pPr lvl="1"/>
            <a:r>
              <a:rPr lang="en-US" sz="2400" dirty="0" smtClean="0"/>
              <a:t>Noise elimination</a:t>
            </a:r>
            <a:endParaRPr lang="en-US" sz="2400" dirty="0" smtClean="0"/>
          </a:p>
          <a:p>
            <a:r>
              <a:rPr lang="en-US" sz="2800" b="1" dirty="0" smtClean="0"/>
              <a:t>Language Modeling</a:t>
            </a:r>
          </a:p>
          <a:p>
            <a:pPr lvl="1"/>
            <a:r>
              <a:rPr lang="en-US" dirty="0" smtClean="0"/>
              <a:t>LDA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3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431971"/>
              </p:ext>
            </p:extLst>
          </p:nvPr>
        </p:nvGraphicFramePr>
        <p:xfrm>
          <a:off x="120035" y="1231900"/>
          <a:ext cx="890393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Multi</a:t>
            </a:r>
            <a:r>
              <a:rPr lang="en-US" sz="4000" b="1" dirty="0"/>
              <a:t>c</a:t>
            </a:r>
            <a:r>
              <a:rPr lang="en-US" sz="4000" b="1" dirty="0" smtClean="0"/>
              <a:t>ore</a:t>
            </a:r>
            <a:r>
              <a:rPr lang="en-US" sz="4000" dirty="0" smtClean="0"/>
              <a:t> Performance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786373" y="4044950"/>
            <a:ext cx="109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GraphLab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4787840"/>
            <a:ext cx="1343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GraphLab2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3779619"/>
            <a:ext cx="77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Pregel</a:t>
            </a:r>
            <a:r>
              <a:rPr lang="en-US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8240" y="4578350"/>
            <a:ext cx="1343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GraphLab2</a:t>
            </a:r>
          </a:p>
          <a:p>
            <a:pPr algn="ctr"/>
            <a:r>
              <a:rPr lang="en-US" sz="2000" b="1" dirty="0" smtClean="0"/>
              <a:t>Caching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825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88"/>
    </mc:Choice>
    <mc:Fallback xmlns="">
      <p:transition spd="slow" advTm="3428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5" grpId="0"/>
      <p:bldP spid="7" grpId="0"/>
      <p:bldP spid="8" grpId="0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with </a:t>
            </a:r>
            <a:r>
              <a:rPr lang="en-US" dirty="0" err="1" smtClean="0"/>
              <a:t>GraphLab</a:t>
            </a:r>
            <a:r>
              <a:rPr lang="en-US" dirty="0" smtClean="0"/>
              <a:t> &amp; </a:t>
            </a:r>
            <a:r>
              <a:rPr lang="en-US" dirty="0" err="1" smtClean="0"/>
              <a:t>Pregel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PageRank on Synthetic Power-Law Graphs: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32002" y="1981200"/>
            <a:ext cx="1422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Runtime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1981200"/>
            <a:ext cx="2500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Communication</a:t>
            </a:r>
            <a:endParaRPr lang="en-US" sz="2800" dirty="0"/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233609"/>
              </p:ext>
            </p:extLst>
          </p:nvPr>
        </p:nvGraphicFramePr>
        <p:xfrm>
          <a:off x="76200" y="2286000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346853"/>
              </p:ext>
            </p:extLst>
          </p:nvPr>
        </p:nvGraphicFramePr>
        <p:xfrm>
          <a:off x="4577887" y="2286000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9487" y="2819400"/>
            <a:ext cx="211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Pregel</a:t>
            </a:r>
            <a:r>
              <a:rPr lang="en-US" sz="2400" dirty="0" smtClean="0">
                <a:solidFill>
                  <a:schemeClr val="accent1"/>
                </a:solidFill>
              </a:rPr>
              <a:t> (Piccolo)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4757" y="3424535"/>
            <a:ext cx="1395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GraphLab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6087" y="4191000"/>
            <a:ext cx="1795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3175"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PowerGraph</a:t>
            </a:r>
            <a:endParaRPr lang="en-US" sz="2400" b="1" dirty="0">
              <a:ln w="3175">
                <a:solidFill>
                  <a:schemeClr val="tx1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5417" y="4114800"/>
            <a:ext cx="1795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3175"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PowerGraph</a:t>
            </a:r>
            <a:endParaRPr lang="en-US" sz="2400" b="1" dirty="0">
              <a:ln w="3175">
                <a:solidFill>
                  <a:schemeClr val="tx1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800" y="2895600"/>
            <a:ext cx="211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Pregel</a:t>
            </a:r>
            <a:r>
              <a:rPr lang="en-US" sz="2400" dirty="0" smtClean="0">
                <a:solidFill>
                  <a:schemeClr val="accent1"/>
                </a:solidFill>
              </a:rPr>
              <a:t> (Piccolo)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5724" y="3424535"/>
            <a:ext cx="1395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GraphLab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8916" y="5410200"/>
            <a:ext cx="3806867" cy="523220"/>
            <a:chOff x="688916" y="5715000"/>
            <a:chExt cx="3806867" cy="523220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688916" y="6019800"/>
              <a:ext cx="6064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219200" y="5715000"/>
              <a:ext cx="32765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/>
                  </a:solidFill>
                </a:rPr>
                <a:t> High-degree vertices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05400" y="5410200"/>
            <a:ext cx="3806867" cy="523220"/>
            <a:chOff x="688916" y="5715000"/>
            <a:chExt cx="3806867" cy="523220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688916" y="6019800"/>
              <a:ext cx="6064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219200" y="5715000"/>
              <a:ext cx="32765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/>
                  </a:solidFill>
                </a:rPr>
                <a:t> High-degree vertices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609600" y="6096000"/>
            <a:ext cx="76962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PowerGraph is robust to </a:t>
            </a:r>
            <a:r>
              <a:rPr lang="en-US" sz="3200" b="1" dirty="0" smtClean="0"/>
              <a:t>high-degree</a:t>
            </a:r>
            <a:r>
              <a:rPr lang="en-US" sz="3200" dirty="0" smtClean="0"/>
              <a:t> </a:t>
            </a:r>
            <a:r>
              <a:rPr lang="en-US" sz="2800" dirty="0" smtClean="0"/>
              <a:t>vertices.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728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Chart bld="series" animBg="0"/>
        </p:bldSub>
      </p:bldGraphic>
      <p:bldGraphic spid="17" grpId="0" uiExpand="1">
        <p:bldSub>
          <a:bldChart bld="series" animBg="0"/>
        </p:bldSub>
      </p:bldGraphic>
      <p:bldP spid="21" grpId="0"/>
      <p:bldP spid="22" grpId="0"/>
      <p:bldP spid="3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PageRank on the Twitter Follower Graph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227593"/>
              </p:ext>
            </p:extLst>
          </p:nvPr>
        </p:nvGraphicFramePr>
        <p:xfrm>
          <a:off x="4785360" y="2209800"/>
          <a:ext cx="4206240" cy="353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827519"/>
              </p:ext>
            </p:extLst>
          </p:nvPr>
        </p:nvGraphicFramePr>
        <p:xfrm>
          <a:off x="304800" y="2209800"/>
          <a:ext cx="4206240" cy="353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809634" y="3664835"/>
            <a:ext cx="198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Network (GB)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213259" y="3662034"/>
            <a:ext cx="95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30775" y="1752600"/>
            <a:ext cx="28316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Communication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9284" y="1752600"/>
            <a:ext cx="15993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Runtime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914400" y="1219200"/>
            <a:ext cx="7297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Natural Graph with 40M Users,  1.4 Billion Links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09600" y="5791200"/>
            <a:ext cx="38862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Reduces Communication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5105400" y="5791200"/>
            <a:ext cx="38862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Runs Faster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6396335"/>
            <a:ext cx="473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32 Nodes x 8 </a:t>
            </a:r>
            <a:r>
              <a:rPr lang="en-US" sz="2400" dirty="0"/>
              <a:t>C</a:t>
            </a:r>
            <a:r>
              <a:rPr lang="en-US" sz="2400" dirty="0" smtClean="0"/>
              <a:t>ores (EC2 HPC cc1.4x)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572000" y="1905000"/>
            <a:ext cx="4572000" cy="45720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4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PowerGraph is Scalable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" y="1293615"/>
            <a:ext cx="8788165" cy="12028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Yahoo </a:t>
            </a:r>
            <a:r>
              <a:rPr lang="en-US" dirty="0" err="1" smtClean="0"/>
              <a:t>Altavista</a:t>
            </a:r>
            <a:r>
              <a:rPr lang="en-US" dirty="0" smtClean="0"/>
              <a:t> Web Graph (2002):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One of the largest publicly </a:t>
            </a:r>
            <a:r>
              <a:rPr lang="en-US" sz="2800" dirty="0"/>
              <a:t>a</a:t>
            </a:r>
            <a:r>
              <a:rPr lang="en-US" sz="2800" dirty="0" smtClean="0"/>
              <a:t>vailable web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6575" y="2365747"/>
            <a:ext cx="668784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1.4</a:t>
            </a:r>
            <a:r>
              <a:rPr lang="en-US" sz="3200" b="1" dirty="0"/>
              <a:t> </a:t>
            </a:r>
            <a:r>
              <a:rPr lang="en-US" sz="3200" b="1" dirty="0" smtClean="0"/>
              <a:t>Billion Webpages,  6.6 Billion Links</a:t>
            </a:r>
            <a:endParaRPr lang="en-US" sz="3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334000" y="3657600"/>
            <a:ext cx="2921040" cy="1981307"/>
            <a:chOff x="789443" y="4193825"/>
            <a:chExt cx="3346890" cy="227015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6955" y="4193825"/>
              <a:ext cx="2518295" cy="176153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89443" y="5940761"/>
              <a:ext cx="33468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/>
                <a:t>1024 Cores (2048 HT)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05134" y="3733800"/>
            <a:ext cx="2533466" cy="1534093"/>
            <a:chOff x="3302092" y="3008544"/>
            <a:chExt cx="2533466" cy="1534093"/>
          </a:xfrm>
        </p:grpSpPr>
        <p:sp>
          <p:nvSpPr>
            <p:cNvPr id="5" name="Rectangle 4"/>
            <p:cNvSpPr/>
            <p:nvPr/>
          </p:nvSpPr>
          <p:spPr>
            <a:xfrm>
              <a:off x="3436356" y="4019417"/>
              <a:ext cx="22649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/>
                <a:t>64 HPC Nodes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2092" y="3008544"/>
              <a:ext cx="2533466" cy="923711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457200" y="3276600"/>
            <a:ext cx="8223250" cy="26670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/>
          </a:p>
          <a:p>
            <a:pPr algn="ctr"/>
            <a:r>
              <a:rPr lang="en-US" sz="7200" b="1" dirty="0" smtClean="0"/>
              <a:t>7 Seconds per </a:t>
            </a:r>
            <a:r>
              <a:rPr lang="en-US" sz="7200" b="1" dirty="0" err="1" smtClean="0"/>
              <a:t>Iter</a:t>
            </a:r>
            <a:r>
              <a:rPr lang="en-US" sz="7200" b="1" dirty="0" smtClean="0"/>
              <a:t>.</a:t>
            </a:r>
          </a:p>
          <a:p>
            <a:pPr algn="ctr"/>
            <a:r>
              <a:rPr lang="en-US" sz="4800" b="1" dirty="0" smtClean="0"/>
              <a:t>1B links processed per second</a:t>
            </a:r>
          </a:p>
          <a:p>
            <a:pPr algn="ctr"/>
            <a:r>
              <a:rPr lang="en-US" sz="4800" b="1" dirty="0" smtClean="0"/>
              <a:t>30 lines of user code</a:t>
            </a:r>
          </a:p>
          <a:p>
            <a:pPr algn="ctr"/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3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PageRank on Twitter Follower Graph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" y="1219200"/>
            <a:ext cx="7297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Natural Graph with 40M Users,  1.4 Billion Links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099" y="6324600"/>
            <a:ext cx="4940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Hadoop</a:t>
            </a:r>
            <a:r>
              <a:rPr lang="en-US" sz="1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results from [Kang et al. </a:t>
            </a:r>
            <a:r>
              <a:rPr lang="en-US" sz="1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'11</a:t>
            </a:r>
            <a:r>
              <a:rPr lang="en-US" sz="1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]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Twister (in-memory </a:t>
            </a:r>
            <a:r>
              <a:rPr lang="en-US" sz="14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MapReduce</a:t>
            </a:r>
            <a:r>
              <a:rPr lang="en-US" sz="1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 [</a:t>
            </a:r>
            <a:r>
              <a:rPr lang="en-US" sz="14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Ekanayake</a:t>
            </a:r>
            <a:r>
              <a:rPr lang="en-US" sz="1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et al. ‘10]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426546"/>
              </p:ext>
            </p:extLst>
          </p:nvPr>
        </p:nvGraphicFramePr>
        <p:xfrm>
          <a:off x="1371600" y="1676400"/>
          <a:ext cx="716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4800600" y="3276600"/>
            <a:ext cx="3733800" cy="1981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</a:t>
            </a:r>
            <a:r>
              <a:rPr lang="en-US" sz="2800" b="1" dirty="0" smtClean="0">
                <a:solidFill>
                  <a:schemeClr val="tx1"/>
                </a:solidFill>
              </a:rPr>
              <a:t>rder of magnitude</a:t>
            </a:r>
            <a:r>
              <a:rPr lang="en-US" sz="2800" dirty="0" smtClean="0">
                <a:solidFill>
                  <a:schemeClr val="tx1"/>
                </a:solidFill>
              </a:rPr>
              <a:t> by </a:t>
            </a:r>
            <a:r>
              <a:rPr lang="en-US" sz="2800" i="1" dirty="0" smtClean="0">
                <a:solidFill>
                  <a:schemeClr val="tx1"/>
                </a:solidFill>
              </a:rPr>
              <a:t>exploiting</a:t>
            </a:r>
            <a:r>
              <a:rPr lang="en-US" sz="2800" dirty="0" smtClean="0">
                <a:solidFill>
                  <a:schemeClr val="tx1"/>
                </a:solidFill>
              </a:rPr>
              <a:t> properties of </a:t>
            </a:r>
            <a:r>
              <a:rPr lang="en-US" sz="2800" b="1" dirty="0" smtClean="0">
                <a:solidFill>
                  <a:schemeClr val="tx1"/>
                </a:solidFill>
              </a:rPr>
              <a:t>Natural Graphs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111" y="5410200"/>
            <a:ext cx="2332289" cy="48731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3175"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PowerGraph</a:t>
            </a:r>
            <a:endParaRPr lang="en-US" sz="3200" b="1" dirty="0">
              <a:ln w="3175">
                <a:solidFill>
                  <a:schemeClr val="tx1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5486400"/>
            <a:ext cx="78486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3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  <p:bldP spid="22" grpId="0" animBg="1"/>
      <p:bldP spid="1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Factorize Matrix (11M vertices, 315M edges)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b="10738"/>
          <a:stretch>
            <a:fillRect/>
          </a:stretch>
        </p:blipFill>
        <p:spPr>
          <a:xfrm>
            <a:off x="4343400" y="2362200"/>
            <a:ext cx="5021553" cy="3810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33400" y="2819400"/>
            <a:ext cx="3200400" cy="1946567"/>
            <a:chOff x="4724400" y="4191000"/>
            <a:chExt cx="3200400" cy="1946567"/>
          </a:xfrm>
        </p:grpSpPr>
        <p:sp>
          <p:nvSpPr>
            <p:cNvPr id="6" name="Cube 5"/>
            <p:cNvSpPr/>
            <p:nvPr/>
          </p:nvSpPr>
          <p:spPr bwMode="auto">
            <a:xfrm>
              <a:off x="5181600" y="4191000"/>
              <a:ext cx="1619311" cy="1505521"/>
            </a:xfrm>
            <a:prstGeom prst="cube">
              <a:avLst>
                <a:gd name="adj" fmla="val 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3200" dirty="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181600" y="5786701"/>
              <a:ext cx="1619311" cy="33175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16200000">
              <a:off x="4181556" y="4762671"/>
              <a:ext cx="1488981" cy="36507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4505355" y="4508703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Users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72065" y="5737457"/>
              <a:ext cx="952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Movies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81600" y="5216809"/>
              <a:ext cx="1619311" cy="63448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15965" y="4191001"/>
              <a:ext cx="56989" cy="1505520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15965" y="5786700"/>
              <a:ext cx="45719" cy="331757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744296" y="5216808"/>
              <a:ext cx="366792" cy="56989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smtClean="0">
                <a:solidFill>
                  <a:srgbClr val="000000"/>
                </a:solidFill>
                <a:ea typeface="ＭＳ Ｐゴシック" pitchFamily="-111" charset="-128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24689" y="4442057"/>
              <a:ext cx="1437012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dirty="0" smtClean="0">
                  <a:ea typeface="ＭＳ Ｐゴシック" pitchFamily="-111" charset="-128"/>
                </a:rPr>
                <a:t>Ratings</a:t>
              </a:r>
              <a:endParaRPr lang="en-US" sz="3200" b="1" dirty="0" smtClean="0">
                <a:solidFill>
                  <a:schemeClr val="bg1"/>
                </a:solidFill>
                <a:ea typeface="ＭＳ Ｐゴシック" pitchFamily="-111" charset="-128"/>
              </a:endParaRPr>
            </a:p>
          </p:txBody>
        </p:sp>
        <p:cxnSp>
          <p:nvCxnSpPr>
            <p:cNvPr id="16" name="Straight Connector 15"/>
            <p:cNvCxnSpPr>
              <a:stCxn id="30" idx="3"/>
              <a:endCxn id="38" idx="1"/>
            </p:cNvCxnSpPr>
            <p:nvPr/>
          </p:nvCxnSpPr>
          <p:spPr bwMode="auto">
            <a:xfrm>
              <a:off x="7239000" y="4246114"/>
              <a:ext cx="457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31" idx="3"/>
              <a:endCxn id="38" idx="1"/>
            </p:cNvCxnSpPr>
            <p:nvPr/>
          </p:nvCxnSpPr>
          <p:spPr bwMode="auto">
            <a:xfrm flipV="1">
              <a:off x="7239000" y="4246114"/>
              <a:ext cx="457200" cy="20682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40" idx="1"/>
            </p:cNvCxnSpPr>
            <p:nvPr/>
          </p:nvCxnSpPr>
          <p:spPr bwMode="auto">
            <a:xfrm>
              <a:off x="7239000" y="4496486"/>
              <a:ext cx="457200" cy="21771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1" idx="3"/>
              <a:endCxn id="43" idx="1"/>
            </p:cNvCxnSpPr>
            <p:nvPr/>
          </p:nvCxnSpPr>
          <p:spPr bwMode="auto">
            <a:xfrm>
              <a:off x="7239000" y="4452943"/>
              <a:ext cx="457200" cy="914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32" idx="3"/>
              <a:endCxn id="43" idx="1"/>
            </p:cNvCxnSpPr>
            <p:nvPr/>
          </p:nvCxnSpPr>
          <p:spPr bwMode="auto">
            <a:xfrm>
              <a:off x="7239000" y="4659772"/>
              <a:ext cx="457200" cy="70757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3" idx="3"/>
              <a:endCxn id="43" idx="1"/>
            </p:cNvCxnSpPr>
            <p:nvPr/>
          </p:nvCxnSpPr>
          <p:spPr bwMode="auto">
            <a:xfrm>
              <a:off x="7239000" y="4866601"/>
              <a:ext cx="457200" cy="50074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35" idx="3"/>
              <a:endCxn id="43" idx="1"/>
            </p:cNvCxnSpPr>
            <p:nvPr/>
          </p:nvCxnSpPr>
          <p:spPr bwMode="auto">
            <a:xfrm>
              <a:off x="7239000" y="5280259"/>
              <a:ext cx="457200" cy="8708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36" idx="3"/>
              <a:endCxn id="43" idx="1"/>
            </p:cNvCxnSpPr>
            <p:nvPr/>
          </p:nvCxnSpPr>
          <p:spPr bwMode="auto">
            <a:xfrm flipV="1">
              <a:off x="7239000" y="5367343"/>
              <a:ext cx="457200" cy="11974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37" idx="3"/>
              <a:endCxn id="43" idx="1"/>
            </p:cNvCxnSpPr>
            <p:nvPr/>
          </p:nvCxnSpPr>
          <p:spPr bwMode="auto">
            <a:xfrm flipV="1">
              <a:off x="7239000" y="5367343"/>
              <a:ext cx="457200" cy="32657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6" idx="3"/>
              <a:endCxn id="44" idx="1"/>
            </p:cNvCxnSpPr>
            <p:nvPr/>
          </p:nvCxnSpPr>
          <p:spPr bwMode="auto">
            <a:xfrm>
              <a:off x="7239000" y="5487088"/>
              <a:ext cx="457200" cy="20682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3" idx="3"/>
              <a:endCxn id="40" idx="1"/>
            </p:cNvCxnSpPr>
            <p:nvPr/>
          </p:nvCxnSpPr>
          <p:spPr bwMode="auto">
            <a:xfrm flipV="1">
              <a:off x="7239000" y="4714201"/>
              <a:ext cx="457200" cy="152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2" idx="3"/>
              <a:endCxn id="41" idx="1"/>
            </p:cNvCxnSpPr>
            <p:nvPr/>
          </p:nvCxnSpPr>
          <p:spPr bwMode="auto">
            <a:xfrm>
              <a:off x="7239000" y="4659772"/>
              <a:ext cx="457200" cy="28302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4" idx="3"/>
              <a:endCxn id="43" idx="1"/>
            </p:cNvCxnSpPr>
            <p:nvPr/>
          </p:nvCxnSpPr>
          <p:spPr bwMode="auto">
            <a:xfrm>
              <a:off x="7239000" y="5073430"/>
              <a:ext cx="457200" cy="29391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5" idx="3"/>
              <a:endCxn id="39" idx="1"/>
            </p:cNvCxnSpPr>
            <p:nvPr/>
          </p:nvCxnSpPr>
          <p:spPr bwMode="auto">
            <a:xfrm flipV="1">
              <a:off x="7239000" y="4485601"/>
              <a:ext cx="457200" cy="79465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 bwMode="auto">
            <a:xfrm>
              <a:off x="7010400" y="4213457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7010400" y="4420286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010400" y="4627115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010400" y="4833944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7010400" y="5040773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10400" y="5247602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010400" y="5454431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010400" y="5661257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96200" y="4213457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696200" y="4452944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7696200" y="4681544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7696200" y="4910144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7696200" y="5127857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7696200" y="5334686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696200" y="5661257"/>
              <a:ext cx="228600" cy="653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304800" y="5181600"/>
            <a:ext cx="4020770" cy="1063688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-64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64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0890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-64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546225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-64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19954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4526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098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3670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24288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-64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-64" charset="2"/>
              <a:buNone/>
            </a:pPr>
            <a:r>
              <a:rPr lang="en-US" b="1" dirty="0" smtClean="0"/>
              <a:t>Consistency = Lower Throughput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562600" y="2738735"/>
            <a:ext cx="195167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Asynchronous</a:t>
            </a:r>
            <a:endParaRPr lang="en-US" sz="2400" dirty="0">
              <a:solidFill>
                <a:srgbClr val="C0504D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21361673">
            <a:off x="6424306" y="4577889"/>
            <a:ext cx="1643148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Serializable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8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71" y="1475210"/>
            <a:ext cx="6729451" cy="51675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114300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Consistency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smtClean="0"/>
              <a:t>Faster Convergence</a:t>
            </a: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743200" y="1600200"/>
            <a:ext cx="5562600" cy="4343400"/>
            <a:chOff x="2743200" y="1600200"/>
            <a:chExt cx="5562600" cy="4343400"/>
          </a:xfrm>
        </p:grpSpPr>
        <p:sp>
          <p:nvSpPr>
            <p:cNvPr id="5" name="Rectangle 4"/>
            <p:cNvSpPr/>
            <p:nvPr/>
          </p:nvSpPr>
          <p:spPr>
            <a:xfrm>
              <a:off x="2743200" y="1600200"/>
              <a:ext cx="5562600" cy="434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128963" y="4657725"/>
              <a:ext cx="4943475" cy="900113"/>
            </a:xfrm>
            <a:custGeom>
              <a:avLst/>
              <a:gdLst>
                <a:gd name="connsiteX0" fmla="*/ 0 w 4943475"/>
                <a:gd name="connsiteY0" fmla="*/ 0 h 900113"/>
                <a:gd name="connsiteX1" fmla="*/ 128587 w 4943475"/>
                <a:gd name="connsiteY1" fmla="*/ 100013 h 900113"/>
                <a:gd name="connsiteX2" fmla="*/ 457200 w 4943475"/>
                <a:gd name="connsiteY2" fmla="*/ 157163 h 900113"/>
                <a:gd name="connsiteX3" fmla="*/ 842962 w 4943475"/>
                <a:gd name="connsiteY3" fmla="*/ 385763 h 900113"/>
                <a:gd name="connsiteX4" fmla="*/ 1300162 w 4943475"/>
                <a:gd name="connsiteY4" fmla="*/ 571500 h 900113"/>
                <a:gd name="connsiteX5" fmla="*/ 2271712 w 4943475"/>
                <a:gd name="connsiteY5" fmla="*/ 757238 h 900113"/>
                <a:gd name="connsiteX6" fmla="*/ 3657600 w 4943475"/>
                <a:gd name="connsiteY6" fmla="*/ 842963 h 900113"/>
                <a:gd name="connsiteX7" fmla="*/ 4943475 w 4943475"/>
                <a:gd name="connsiteY7" fmla="*/ 900113 h 900113"/>
                <a:gd name="connsiteX0" fmla="*/ 0 w 4943475"/>
                <a:gd name="connsiteY0" fmla="*/ 0 h 900113"/>
                <a:gd name="connsiteX1" fmla="*/ 223837 w 4943475"/>
                <a:gd name="connsiteY1" fmla="*/ 66675 h 900113"/>
                <a:gd name="connsiteX2" fmla="*/ 457200 w 4943475"/>
                <a:gd name="connsiteY2" fmla="*/ 157163 h 900113"/>
                <a:gd name="connsiteX3" fmla="*/ 842962 w 4943475"/>
                <a:gd name="connsiteY3" fmla="*/ 385763 h 900113"/>
                <a:gd name="connsiteX4" fmla="*/ 1300162 w 4943475"/>
                <a:gd name="connsiteY4" fmla="*/ 571500 h 900113"/>
                <a:gd name="connsiteX5" fmla="*/ 2271712 w 4943475"/>
                <a:gd name="connsiteY5" fmla="*/ 757238 h 900113"/>
                <a:gd name="connsiteX6" fmla="*/ 3657600 w 4943475"/>
                <a:gd name="connsiteY6" fmla="*/ 842963 h 900113"/>
                <a:gd name="connsiteX7" fmla="*/ 4943475 w 4943475"/>
                <a:gd name="connsiteY7" fmla="*/ 900113 h 90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43475" h="900113">
                  <a:moveTo>
                    <a:pt x="0" y="0"/>
                  </a:moveTo>
                  <a:lnTo>
                    <a:pt x="223837" y="66675"/>
                  </a:lnTo>
                  <a:lnTo>
                    <a:pt x="457200" y="157163"/>
                  </a:lnTo>
                  <a:lnTo>
                    <a:pt x="842962" y="385763"/>
                  </a:lnTo>
                  <a:lnTo>
                    <a:pt x="1300162" y="571500"/>
                  </a:lnTo>
                  <a:lnTo>
                    <a:pt x="2271712" y="757238"/>
                  </a:lnTo>
                  <a:lnTo>
                    <a:pt x="3657600" y="842963"/>
                  </a:lnTo>
                  <a:lnTo>
                    <a:pt x="4943475" y="900113"/>
                  </a:ln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729038" y="3057525"/>
              <a:ext cx="4357687" cy="2500313"/>
            </a:xfrm>
            <a:custGeom>
              <a:avLst/>
              <a:gdLst>
                <a:gd name="connsiteX0" fmla="*/ 0 w 4357687"/>
                <a:gd name="connsiteY0" fmla="*/ 0 h 2500313"/>
                <a:gd name="connsiteX1" fmla="*/ 300037 w 4357687"/>
                <a:gd name="connsiteY1" fmla="*/ 414338 h 2500313"/>
                <a:gd name="connsiteX2" fmla="*/ 600075 w 4357687"/>
                <a:gd name="connsiteY2" fmla="*/ 928688 h 2500313"/>
                <a:gd name="connsiteX3" fmla="*/ 885825 w 4357687"/>
                <a:gd name="connsiteY3" fmla="*/ 1400175 h 2500313"/>
                <a:gd name="connsiteX4" fmla="*/ 1200150 w 4357687"/>
                <a:gd name="connsiteY4" fmla="*/ 1685925 h 2500313"/>
                <a:gd name="connsiteX5" fmla="*/ 1600200 w 4357687"/>
                <a:gd name="connsiteY5" fmla="*/ 1943100 h 2500313"/>
                <a:gd name="connsiteX6" fmla="*/ 2286000 w 4357687"/>
                <a:gd name="connsiteY6" fmla="*/ 2257425 h 2500313"/>
                <a:gd name="connsiteX7" fmla="*/ 2657475 w 4357687"/>
                <a:gd name="connsiteY7" fmla="*/ 2357438 h 2500313"/>
                <a:gd name="connsiteX8" fmla="*/ 3200400 w 4357687"/>
                <a:gd name="connsiteY8" fmla="*/ 2428875 h 2500313"/>
                <a:gd name="connsiteX9" fmla="*/ 4357687 w 4357687"/>
                <a:gd name="connsiteY9" fmla="*/ 2500313 h 250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57687" h="2500313">
                  <a:moveTo>
                    <a:pt x="0" y="0"/>
                  </a:moveTo>
                  <a:lnTo>
                    <a:pt x="300037" y="414338"/>
                  </a:lnTo>
                  <a:lnTo>
                    <a:pt x="600075" y="928688"/>
                  </a:lnTo>
                  <a:lnTo>
                    <a:pt x="885825" y="1400175"/>
                  </a:lnTo>
                  <a:lnTo>
                    <a:pt x="1200150" y="1685925"/>
                  </a:lnTo>
                  <a:lnTo>
                    <a:pt x="1600200" y="1943100"/>
                  </a:lnTo>
                  <a:lnTo>
                    <a:pt x="2286000" y="2257425"/>
                  </a:lnTo>
                  <a:lnTo>
                    <a:pt x="2657475" y="2357438"/>
                  </a:lnTo>
                  <a:lnTo>
                    <a:pt x="3200400" y="2428875"/>
                  </a:lnTo>
                  <a:lnTo>
                    <a:pt x="4357687" y="2500313"/>
                  </a:lnTo>
                </a:path>
              </a:pathLst>
            </a:custGeom>
            <a:ln>
              <a:solidFill>
                <a:schemeClr val="accent2"/>
              </a:solidFill>
              <a:prstDash val="sysDot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3322609">
              <a:off x="3552921" y="3483040"/>
              <a:ext cx="1951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</a:rPr>
                <a:t>Asynchronous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421618">
              <a:off x="3244883" y="4510199"/>
              <a:ext cx="16431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Serializable</a:t>
              </a:r>
              <a:r>
                <a:rPr lang="en-US" sz="2400" b="1" dirty="0" smtClean="0"/>
                <a:t> 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9287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Modeling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0" y="1295400"/>
            <a:ext cx="5943600" cy="167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English language Wikipedia </a:t>
            </a:r>
          </a:p>
          <a:p>
            <a:pPr lvl="1"/>
            <a:r>
              <a:rPr lang="en-US" sz="2000" dirty="0" smtClean="0"/>
              <a:t>2.6M </a:t>
            </a:r>
            <a:r>
              <a:rPr lang="en-US" sz="2000" dirty="0"/>
              <a:t>D</a:t>
            </a:r>
            <a:r>
              <a:rPr lang="en-US" sz="2000" dirty="0" smtClean="0"/>
              <a:t>ocuments, 8.3M Words, 500M Tokens</a:t>
            </a:r>
          </a:p>
          <a:p>
            <a:pPr lvl="1"/>
            <a:r>
              <a:rPr lang="en-US" sz="2400" dirty="0" smtClean="0"/>
              <a:t>Computationally intensive algorithm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72</a:t>
            </a:fld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276012932"/>
              </p:ext>
            </p:extLst>
          </p:nvPr>
        </p:nvGraphicFramePr>
        <p:xfrm>
          <a:off x="381000" y="2590800"/>
          <a:ext cx="8534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http://www.bioteams.com/images/wikipedia_as_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1219199" cy="1219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981200" y="3733800"/>
            <a:ext cx="5562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100 Yahoo! Machines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Specifically engineered for this task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0" y="502920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64 cc2.8xlarge EC2 Nodes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200 </a:t>
            </a:r>
            <a:r>
              <a:rPr lang="en-US" sz="2400" b="1" dirty="0"/>
              <a:t>lines of code </a:t>
            </a:r>
            <a:r>
              <a:rPr lang="en-US" sz="2400" dirty="0" smtClean="0"/>
              <a:t>&amp;</a:t>
            </a:r>
            <a:r>
              <a:rPr lang="en-US" sz="2400" b="1" dirty="0" smtClean="0"/>
              <a:t> 4 </a:t>
            </a:r>
            <a:r>
              <a:rPr lang="en-US" sz="2400" b="1" dirty="0"/>
              <a:t>human hours</a:t>
            </a:r>
          </a:p>
        </p:txBody>
      </p:sp>
    </p:spTree>
    <p:extLst>
      <p:ext uri="{BB962C8B-B14F-4D97-AF65-F5344CB8AC3E}">
        <p14:creationId xmlns:p14="http://schemas.microsoft.com/office/powerpoint/2010/main" val="83363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 Topics Discovered from Wikipedia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12" y="1063986"/>
            <a:ext cx="8405275" cy="566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6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24000" y="1524000"/>
            <a:ext cx="6102082" cy="127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Counted: 34.8 Billion Triangles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BE79F60F-3EA1-45ED-A3FD-0857F7C98CFB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Triangle Counting </a:t>
            </a:r>
            <a:r>
              <a:rPr lang="en-US" dirty="0" smtClean="0"/>
              <a:t>on The Twitter Graph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652352" y="1219200"/>
            <a:ext cx="6934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Identify individuals with </a:t>
            </a:r>
            <a:r>
              <a:rPr lang="en-US" sz="2800" b="1" dirty="0" smtClean="0"/>
              <a:t>strong communities.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00" y="3962400"/>
            <a:ext cx="5801142" cy="1347519"/>
            <a:chOff x="294858" y="4315361"/>
            <a:chExt cx="5801142" cy="1347519"/>
          </a:xfrm>
        </p:grpSpPr>
        <p:sp>
          <p:nvSpPr>
            <p:cNvPr id="94" name="Rectangle 93"/>
            <p:cNvSpPr/>
            <p:nvPr/>
          </p:nvSpPr>
          <p:spPr>
            <a:xfrm>
              <a:off x="2895600" y="4474160"/>
              <a:ext cx="45719" cy="1188720"/>
            </a:xfrm>
            <a:prstGeom prst="rect">
              <a:avLst/>
            </a:prstGeom>
            <a:scene3d>
              <a:camera prst="obliqueTopRight"/>
              <a:lightRig rig="threePt" dir="t"/>
            </a:scene3d>
            <a:sp3d extrusionH="952500" contourW="12700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219792" y="4315361"/>
              <a:ext cx="287620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64 Machines</a:t>
              </a:r>
            </a:p>
            <a:p>
              <a:r>
                <a:rPr lang="en-US" sz="4000" b="1" dirty="0"/>
                <a:t>1</a:t>
              </a:r>
              <a:r>
                <a:rPr lang="en-US" sz="4000" b="1" dirty="0" smtClean="0"/>
                <a:t>.5 Minutes</a:t>
              </a:r>
              <a:endParaRPr lang="en-US" sz="40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94858" y="4684692"/>
              <a:ext cx="260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accent6"/>
                  </a:solidFill>
                </a:rPr>
                <a:t>PowerGraph</a:t>
              </a:r>
              <a:endParaRPr lang="en-US" sz="3600" b="1" dirty="0">
                <a:ln w="3175">
                  <a:solidFill>
                    <a:schemeClr val="tx1"/>
                  </a:solidFill>
                </a:ln>
                <a:solidFill>
                  <a:schemeClr val="accent6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0078" y="2743200"/>
            <a:ext cx="7768064" cy="1188720"/>
            <a:chOff x="842536" y="3096161"/>
            <a:chExt cx="7768064" cy="1188720"/>
          </a:xfrm>
        </p:grpSpPr>
        <p:sp>
          <p:nvSpPr>
            <p:cNvPr id="98" name="Rectangle 97"/>
            <p:cNvSpPr/>
            <p:nvPr/>
          </p:nvSpPr>
          <p:spPr>
            <a:xfrm>
              <a:off x="2895600" y="3096161"/>
              <a:ext cx="5715000" cy="1188720"/>
            </a:xfrm>
            <a:prstGeom prst="rect">
              <a:avLst/>
            </a:prstGeom>
            <a:scene3d>
              <a:camera prst="obliqueTopRight"/>
              <a:lightRig rig="threePt" dir="t"/>
            </a:scene3d>
            <a:sp3d extrusionH="952500" contour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265921" y="3124200"/>
              <a:ext cx="275387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1536 Machines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423 Minutes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42536" y="3124200"/>
              <a:ext cx="2050186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 dirty="0" err="1" smtClean="0"/>
                <a:t>Hadoop</a:t>
              </a:r>
              <a:r>
                <a:rPr lang="en-US" sz="3600" dirty="0"/>
                <a:t/>
              </a:r>
              <a:br>
                <a:rPr lang="en-US" sz="3600" dirty="0"/>
              </a:br>
              <a:r>
                <a:rPr 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[WWW’11]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6488668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S. </a:t>
            </a:r>
            <a:r>
              <a:rPr lang="en-US" dirty="0" err="1"/>
              <a:t>Suri</a:t>
            </a:r>
            <a:r>
              <a:rPr lang="en-US" dirty="0"/>
              <a:t> and S. </a:t>
            </a:r>
            <a:r>
              <a:rPr lang="en-US" dirty="0" err="1"/>
              <a:t>Vassilvitskii</a:t>
            </a:r>
            <a:r>
              <a:rPr lang="en-US" dirty="0"/>
              <a:t>, “Counting triangles and the curse of the last reducer,” </a:t>
            </a:r>
            <a:r>
              <a:rPr lang="en-US" dirty="0" smtClean="0"/>
              <a:t>WWW’11</a:t>
            </a:r>
            <a:endParaRPr lang="en-US" dirty="0"/>
          </a:p>
        </p:txBody>
      </p:sp>
      <p:sp>
        <p:nvSpPr>
          <p:cNvPr id="101" name="Rounded Rectangle 100"/>
          <p:cNvSpPr/>
          <p:nvPr/>
        </p:nvSpPr>
        <p:spPr>
          <a:xfrm>
            <a:off x="6019800" y="4191000"/>
            <a:ext cx="2971800" cy="1295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282 x Faster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323582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ym typeface="Wingdings"/>
              </a:rPr>
              <a:t>Why</a:t>
            </a:r>
            <a:r>
              <a:rPr lang="en-US" sz="3200" i="1" dirty="0">
                <a:sym typeface="Wingdings"/>
              </a:rPr>
              <a:t>?</a:t>
            </a:r>
            <a:r>
              <a:rPr lang="en-US" sz="3200" b="1" dirty="0" smtClean="0">
                <a:sym typeface="Wingdings"/>
              </a:rPr>
              <a:t> Wrong </a:t>
            </a:r>
            <a:r>
              <a:rPr lang="en-US" sz="3200" b="1" dirty="0">
                <a:sym typeface="Wingdings"/>
              </a:rPr>
              <a:t>A</a:t>
            </a:r>
            <a:r>
              <a:rPr lang="en-US" sz="3200" b="1" dirty="0" smtClean="0">
                <a:sym typeface="Wingdings"/>
              </a:rPr>
              <a:t>bstraction  </a:t>
            </a:r>
            <a:r>
              <a:rPr lang="en-US" sz="2800" dirty="0" smtClean="0">
                <a:sym typeface="Wingdings"/>
              </a:rPr>
              <a:t> </a:t>
            </a:r>
            <a:br>
              <a:rPr lang="en-US" sz="2800" dirty="0" smtClean="0">
                <a:sym typeface="Wingdings"/>
              </a:rPr>
            </a:br>
            <a:r>
              <a:rPr lang="en-US" sz="2800" dirty="0" smtClean="0">
                <a:sym typeface="Wingdings"/>
              </a:rPr>
              <a:t>      Broadcast </a:t>
            </a:r>
            <a:r>
              <a:rPr lang="en-US" sz="3200" dirty="0" smtClean="0"/>
              <a:t>O(degree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 </a:t>
            </a:r>
            <a:r>
              <a:rPr lang="en-US" sz="2800" dirty="0" smtClean="0"/>
              <a:t>messages per Vertex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92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1" grpId="0" animBg="1"/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30468"/>
            <a:ext cx="4778459" cy="547513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of Triangle Counting on Twitter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964" y="3563347"/>
            <a:ext cx="2080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Popular People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08693" y="3051044"/>
            <a:ext cx="2080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Popular People</a:t>
            </a:r>
          </a:p>
          <a:p>
            <a:pPr algn="ctr"/>
            <a:r>
              <a:rPr lang="en-US" sz="2400" dirty="0" smtClean="0"/>
              <a:t>With</a:t>
            </a:r>
          </a:p>
          <a:p>
            <a:pPr algn="ctr"/>
            <a:r>
              <a:rPr lang="en-US" sz="2400" dirty="0" smtClean="0"/>
              <a:t>Strong Communities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24400" y="2590800"/>
            <a:ext cx="2133600" cy="533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48200" y="1066800"/>
            <a:ext cx="4343400" cy="56388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1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Problem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dirty="0" smtClean="0"/>
              <a:t>Computation on </a:t>
            </a:r>
            <a:r>
              <a:rPr lang="en-US" b="1" dirty="0" smtClean="0"/>
              <a:t>Natural Graphs</a:t>
            </a:r>
            <a:r>
              <a:rPr lang="en-US" dirty="0" smtClean="0"/>
              <a:t> is</a:t>
            </a:r>
            <a:r>
              <a:rPr lang="en-US" b="1" dirty="0" smtClean="0"/>
              <a:t> </a:t>
            </a:r>
            <a:r>
              <a:rPr lang="en-US" dirty="0" smtClean="0"/>
              <a:t>challenging</a:t>
            </a:r>
          </a:p>
          <a:p>
            <a:pPr lvl="1"/>
            <a:r>
              <a:rPr lang="en-US" dirty="0" smtClean="0"/>
              <a:t>High-degree vertices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Low-quality edge-cuts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i="1" dirty="0" smtClean="0"/>
              <a:t>Solution</a:t>
            </a:r>
            <a:r>
              <a:rPr lang="en-US" dirty="0" smtClean="0"/>
              <a:t>: </a:t>
            </a:r>
            <a:r>
              <a:rPr lang="en-US" b="1" dirty="0" smtClean="0"/>
              <a:t>PowerGraph System</a:t>
            </a:r>
          </a:p>
          <a:p>
            <a:pPr lvl="1"/>
            <a:r>
              <a:rPr lang="en-US" b="1" dirty="0" smtClean="0"/>
              <a:t>GAS Decomposition</a:t>
            </a:r>
            <a:r>
              <a:rPr lang="en-US" dirty="0" smtClean="0"/>
              <a:t>: split vertex</a:t>
            </a:r>
            <a:r>
              <a:rPr lang="en-US" dirty="0"/>
              <a:t> </a:t>
            </a:r>
            <a:r>
              <a:rPr lang="en-US" dirty="0" smtClean="0"/>
              <a:t>programs</a:t>
            </a:r>
          </a:p>
          <a:p>
            <a:pPr lvl="1"/>
            <a:r>
              <a:rPr lang="en-US" b="1" dirty="0"/>
              <a:t>V</a:t>
            </a:r>
            <a:r>
              <a:rPr lang="en-US" b="1" dirty="0" smtClean="0"/>
              <a:t>ertex-partitioning</a:t>
            </a:r>
            <a:r>
              <a:rPr lang="en-US" dirty="0" smtClean="0"/>
              <a:t>: distribute natural graphs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PowerGraph </a:t>
            </a:r>
            <a:r>
              <a:rPr lang="en-US" b="1" dirty="0" smtClean="0"/>
              <a:t>theoretically</a:t>
            </a:r>
            <a:r>
              <a:rPr lang="en-US" dirty="0" smtClean="0"/>
              <a:t> and </a:t>
            </a:r>
            <a:r>
              <a:rPr lang="en-US" b="1" dirty="0" smtClean="0"/>
              <a:t>experimentally</a:t>
            </a:r>
            <a:r>
              <a:rPr lang="en-US" dirty="0" smtClean="0"/>
              <a:t> outperforms existing graph-parallel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be 58"/>
          <p:cNvSpPr/>
          <p:nvPr/>
        </p:nvSpPr>
        <p:spPr>
          <a:xfrm>
            <a:off x="855336" y="4212525"/>
            <a:ext cx="7602864" cy="816675"/>
          </a:xfrm>
          <a:prstGeom prst="cube">
            <a:avLst>
              <a:gd name="adj" fmla="val 4201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PowerGraph (GraphLab2) System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Cube 48"/>
          <p:cNvSpPr/>
          <p:nvPr/>
        </p:nvSpPr>
        <p:spPr>
          <a:xfrm>
            <a:off x="855337" y="3451104"/>
            <a:ext cx="1555575" cy="1034455"/>
          </a:xfrm>
          <a:prstGeom prst="cube">
            <a:avLst>
              <a:gd name="adj" fmla="val 3219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Analytics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Cube 49"/>
          <p:cNvSpPr/>
          <p:nvPr/>
        </p:nvSpPr>
        <p:spPr>
          <a:xfrm>
            <a:off x="2121530" y="3451104"/>
            <a:ext cx="1440347" cy="1034455"/>
          </a:xfrm>
          <a:prstGeom prst="cube">
            <a:avLst>
              <a:gd name="adj" fmla="val 3219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Graphical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Cube 50"/>
          <p:cNvSpPr/>
          <p:nvPr/>
        </p:nvSpPr>
        <p:spPr>
          <a:xfrm>
            <a:off x="3272495" y="3451104"/>
            <a:ext cx="1440347" cy="1034455"/>
          </a:xfrm>
          <a:prstGeom prst="cube">
            <a:avLst>
              <a:gd name="adj" fmla="val 3219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Computer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Cube 51"/>
          <p:cNvSpPr/>
          <p:nvPr/>
        </p:nvSpPr>
        <p:spPr>
          <a:xfrm>
            <a:off x="4423460" y="3451104"/>
            <a:ext cx="1440347" cy="1034455"/>
          </a:xfrm>
          <a:prstGeom prst="cube">
            <a:avLst>
              <a:gd name="adj" fmla="val 3219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Clustering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Cube 52"/>
          <p:cNvSpPr/>
          <p:nvPr/>
        </p:nvSpPr>
        <p:spPr>
          <a:xfrm>
            <a:off x="5574424" y="3451104"/>
            <a:ext cx="1440347" cy="1034455"/>
          </a:xfrm>
          <a:prstGeom prst="cube">
            <a:avLst>
              <a:gd name="adj" fmla="val 3219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Topic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Modeling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Cube 53"/>
          <p:cNvSpPr/>
          <p:nvPr/>
        </p:nvSpPr>
        <p:spPr>
          <a:xfrm>
            <a:off x="6725390" y="3451104"/>
            <a:ext cx="1732810" cy="1034455"/>
          </a:xfrm>
          <a:prstGeom prst="cube">
            <a:avLst>
              <a:gd name="adj" fmla="val 3219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Collaborative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Filtering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Machine Learning</a:t>
            </a:r>
            <a:r>
              <a:rPr lang="en-US" dirty="0" smtClean="0"/>
              <a:t> and </a:t>
            </a:r>
            <a:r>
              <a:rPr lang="en-US" b="1" dirty="0" smtClean="0"/>
              <a:t>Data-Mining </a:t>
            </a:r>
            <a:r>
              <a:rPr lang="en-US" dirty="0" smtClean="0"/>
              <a:t>Toolkits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1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GraphChi</a:t>
            </a:r>
            <a:r>
              <a:rPr lang="en-US" dirty="0" smtClean="0"/>
              <a:t>:</a:t>
            </a:r>
            <a:r>
              <a:rPr lang="en-US" sz="3200" dirty="0" smtClean="0"/>
              <a:t> Going small with </a:t>
            </a:r>
            <a:r>
              <a:rPr lang="en-US" sz="3200" dirty="0" err="1" smtClean="0"/>
              <a:t>GraphLab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89066" y="1295400"/>
            <a:ext cx="1326134" cy="1752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044743" y="3181245"/>
            <a:ext cx="3565857" cy="1436415"/>
            <a:chOff x="630217" y="1321289"/>
            <a:chExt cx="7830611" cy="31543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217" y="1724308"/>
              <a:ext cx="3811026" cy="2751344"/>
            </a:xfrm>
            <a:prstGeom prst="rect">
              <a:avLst/>
            </a:prstGeom>
          </p:spPr>
        </p:pic>
        <p:pic>
          <p:nvPicPr>
            <p:cNvPr id="9" name="Picture 8" descr="Screen shot 2012-01-30 at 2.58.29 PM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3252" y="1321289"/>
              <a:ext cx="3074961" cy="284376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4826000" y="1321289"/>
              <a:ext cx="3634828" cy="284376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2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2000"/>
                  </a:schemeClr>
                </a:gs>
              </a:gsLst>
              <a:lin ang="16200000" scaled="0"/>
              <a:tileRect/>
            </a:gradFill>
            <a:ln>
              <a:solidFill>
                <a:schemeClr val="accent1">
                  <a:shade val="95000"/>
                  <a:satMod val="105000"/>
                  <a:alpha val="41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3967655" y="2496203"/>
              <a:ext cx="858345" cy="543034"/>
            </a:xfrm>
            <a:prstGeom prst="leftArrow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5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5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1">
                  <a:shade val="95000"/>
                  <a:satMod val="105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28600" y="3124200"/>
            <a:ext cx="434340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Solve huge problems on small or embedded devices?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5257800"/>
            <a:ext cx="5019323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Key: Exploit non-volatile memory </a:t>
            </a:r>
            <a:br>
              <a:rPr lang="en-US" sz="2800" dirty="0" smtClean="0"/>
            </a:br>
            <a:r>
              <a:rPr lang="en-US" sz="2800" dirty="0" smtClean="0"/>
              <a:t>(starting with SSDs and HDs)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566" y="1473200"/>
            <a:ext cx="48387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6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GraphChi</a:t>
            </a:r>
            <a:r>
              <a:rPr lang="en-US" dirty="0" smtClean="0"/>
              <a:t> – disk-based </a:t>
            </a:r>
            <a:r>
              <a:rPr lang="en-US" dirty="0" err="1" smtClean="0"/>
              <a:t>GraphLab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9812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Novel Parallel Sliding </a:t>
            </a:r>
          </a:p>
          <a:p>
            <a:pPr algn="ctr"/>
            <a:r>
              <a:rPr lang="en-US" dirty="0" smtClean="0"/>
              <a:t>Windows algorithm</a:t>
            </a:r>
            <a:endParaRPr lang="en-US" dirty="0"/>
          </a:p>
        </p:txBody>
      </p:sp>
      <p:pic>
        <p:nvPicPr>
          <p:cNvPr id="9" name="pswanim.mov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2635250"/>
            <a:ext cx="4040188" cy="3030538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90999" y="1295400"/>
            <a:ext cx="4953001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Fast!</a:t>
            </a:r>
          </a:p>
          <a:p>
            <a:r>
              <a:rPr lang="en-US" sz="2800" dirty="0" smtClean="0"/>
              <a:t>Solves tasks as large as current distributed systems</a:t>
            </a:r>
            <a:endParaRPr lang="en-US" sz="2800" i="1" dirty="0" smtClean="0"/>
          </a:p>
          <a:p>
            <a:r>
              <a:rPr lang="en-US" sz="2800" dirty="0" smtClean="0"/>
              <a:t>Minimizes non-sequential disk accesses </a:t>
            </a:r>
          </a:p>
          <a:p>
            <a:pPr lvl="1"/>
            <a:r>
              <a:rPr lang="en-US" sz="2400" dirty="0" smtClean="0"/>
              <a:t>Efficient on </a:t>
            </a:r>
            <a:r>
              <a:rPr lang="en-US" sz="2400" i="1" dirty="0" smtClean="0"/>
              <a:t>both</a:t>
            </a:r>
            <a:r>
              <a:rPr lang="en-US" sz="2400" dirty="0" smtClean="0"/>
              <a:t> SSD and hard-drive</a:t>
            </a:r>
          </a:p>
          <a:p>
            <a:r>
              <a:rPr lang="en-US" sz="2800" dirty="0" smtClean="0"/>
              <a:t>Parallel, asynchronous execution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7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Natural 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256" y="1524000"/>
            <a:ext cx="5143344" cy="2590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5326559"/>
            <a:ext cx="7358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Power-Law Degree Distribution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0600" y="4343400"/>
            <a:ext cx="2191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Regular Mesh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257800" y="4343400"/>
            <a:ext cx="2308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Natural Graph</a:t>
            </a:r>
            <a:endParaRPr lang="en-US" sz="28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867834" y="1981200"/>
            <a:ext cx="2362200" cy="1981200"/>
            <a:chOff x="867834" y="1981200"/>
            <a:chExt cx="2362200" cy="1981200"/>
          </a:xfrm>
        </p:grpSpPr>
        <p:cxnSp>
          <p:nvCxnSpPr>
            <p:cNvPr id="6" name="Straight Connector 5"/>
            <p:cNvCxnSpPr>
              <a:stCxn id="12" idx="4"/>
              <a:endCxn id="22" idx="0"/>
            </p:cNvCxnSpPr>
            <p:nvPr/>
          </p:nvCxnSpPr>
          <p:spPr>
            <a:xfrm>
              <a:off x="982134" y="2209800"/>
              <a:ext cx="0" cy="15240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7" name="Straight Connector 6"/>
            <p:cNvCxnSpPr>
              <a:stCxn id="13" idx="4"/>
              <a:endCxn id="23" idx="0"/>
            </p:cNvCxnSpPr>
            <p:nvPr/>
          </p:nvCxnSpPr>
          <p:spPr>
            <a:xfrm>
              <a:off x="1693333" y="2209800"/>
              <a:ext cx="0" cy="15240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8" name="Straight Connector 7"/>
            <p:cNvCxnSpPr>
              <a:stCxn id="14" idx="4"/>
              <a:endCxn id="24" idx="0"/>
            </p:cNvCxnSpPr>
            <p:nvPr/>
          </p:nvCxnSpPr>
          <p:spPr>
            <a:xfrm>
              <a:off x="2429933" y="2209800"/>
              <a:ext cx="0" cy="15240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9" name="Straight Connector 8"/>
            <p:cNvCxnSpPr>
              <a:stCxn id="15" idx="4"/>
              <a:endCxn id="25" idx="0"/>
            </p:cNvCxnSpPr>
            <p:nvPr/>
          </p:nvCxnSpPr>
          <p:spPr>
            <a:xfrm>
              <a:off x="3115733" y="2209800"/>
              <a:ext cx="0" cy="15240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>
              <a:stCxn id="12" idx="6"/>
              <a:endCxn id="15" idx="2"/>
            </p:cNvCxnSpPr>
            <p:nvPr/>
          </p:nvCxnSpPr>
          <p:spPr>
            <a:xfrm rot="5400000" flipV="1">
              <a:off x="2048933" y="1143000"/>
              <a:ext cx="0" cy="1904999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67834" y="19812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579033" y="19812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315633" y="19812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001433" y="19812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7" idx="6"/>
              <a:endCxn id="20" idx="2"/>
            </p:cNvCxnSpPr>
            <p:nvPr/>
          </p:nvCxnSpPr>
          <p:spPr>
            <a:xfrm rot="5400000" flipV="1">
              <a:off x="2048933" y="2362200"/>
              <a:ext cx="0" cy="1904999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867834" y="32004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579033" y="32004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15633" y="32004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001433" y="32004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22" idx="6"/>
              <a:endCxn id="25" idx="2"/>
            </p:cNvCxnSpPr>
            <p:nvPr/>
          </p:nvCxnSpPr>
          <p:spPr>
            <a:xfrm rot="5400000" flipV="1">
              <a:off x="2048933" y="2895600"/>
              <a:ext cx="0" cy="1904999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867834" y="37338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579033" y="37338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315633" y="37338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01433" y="37338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37" idx="6"/>
              <a:endCxn id="40" idx="2"/>
            </p:cNvCxnSpPr>
            <p:nvPr/>
          </p:nvCxnSpPr>
          <p:spPr>
            <a:xfrm rot="5400000" flipV="1">
              <a:off x="2048934" y="1752600"/>
              <a:ext cx="0" cy="1904999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867835" y="25908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579034" y="25908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315634" y="25908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001434" y="259080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378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47776" y="-76200"/>
            <a:ext cx="7896224" cy="762000"/>
          </a:xfrm>
        </p:spPr>
        <p:txBody>
          <a:bodyPr/>
          <a:lstStyle/>
          <a:p>
            <a:r>
              <a:rPr lang="en-US" sz="4000" dirty="0" smtClean="0"/>
              <a:t>Triangle Counting in Twitter Graph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838200" y="950893"/>
            <a:ext cx="17729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40M Users  </a:t>
            </a:r>
            <a:br>
              <a:rPr lang="en-US" sz="2800" b="1" dirty="0" smtClean="0"/>
            </a:br>
            <a:r>
              <a:rPr lang="en-US" sz="2800" b="1" dirty="0" smtClean="0"/>
              <a:t>1.2B Edges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2971800" y="822982"/>
            <a:ext cx="6102082" cy="813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Total: 34.8 Billion Triangles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099" y="6550223"/>
            <a:ext cx="4066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Hadoop</a:t>
            </a:r>
            <a:r>
              <a:rPr lang="en-US" sz="1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results from [</a:t>
            </a:r>
            <a:r>
              <a:rPr lang="en-US" sz="14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Suri</a:t>
            </a:r>
            <a:r>
              <a:rPr lang="en-US" sz="1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&amp; </a:t>
            </a:r>
            <a:r>
              <a:rPr lang="en-US" sz="14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Vassilvitskii</a:t>
            </a:r>
            <a:r>
              <a:rPr lang="en-US" sz="1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'11]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152542" y="4608493"/>
            <a:ext cx="38863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64 Machines, 1024 Cores</a:t>
            </a:r>
          </a:p>
          <a:p>
            <a:r>
              <a:rPr lang="en-US" sz="2800" b="1" dirty="0" smtClean="0"/>
              <a:t>1.5 Minutes</a:t>
            </a:r>
            <a:endParaRPr lang="en-US" sz="2800" b="1" dirty="0"/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296258641"/>
              </p:ext>
            </p:extLst>
          </p:nvPr>
        </p:nvGraphicFramePr>
        <p:xfrm>
          <a:off x="9525" y="1752600"/>
          <a:ext cx="8569193" cy="4721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358473" y="2551093"/>
            <a:ext cx="24327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1536 Machines</a:t>
            </a:r>
          </a:p>
          <a:p>
            <a:r>
              <a:rPr lang="en-US" sz="2800" b="1" dirty="0" smtClean="0"/>
              <a:t>423 Minutes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429449" y="3743980"/>
            <a:ext cx="3825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59 Minutes, 1 Mac Mini!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1645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752600"/>
            <a:ext cx="6400800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is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GraphLab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Version 2.1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400" b="1" dirty="0" smtClean="0"/>
              <a:t>Apache 2 License</a:t>
            </a:r>
            <a:endParaRPr lang="en-US" sz="4400" b="1" dirty="0"/>
          </a:p>
        </p:txBody>
      </p:sp>
      <p:sp>
        <p:nvSpPr>
          <p:cNvPr id="10" name="Subtitle 5"/>
          <p:cNvSpPr>
            <a:spLocks noGrp="1"/>
          </p:cNvSpPr>
          <p:nvPr>
            <p:ph type="subTitle" idx="1"/>
          </p:nvPr>
        </p:nvSpPr>
        <p:spPr>
          <a:xfrm>
            <a:off x="990600" y="4173835"/>
            <a:ext cx="7239000" cy="9271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tx2"/>
                </a:solidFill>
                <a:latin typeface="Helvetica"/>
                <a:cs typeface="Helvetica"/>
              </a:rPr>
              <a:t>http://</a:t>
            </a:r>
            <a:r>
              <a:rPr lang="en-US" sz="5400" b="1" dirty="0" err="1" smtClean="0">
                <a:solidFill>
                  <a:schemeClr val="tx2"/>
                </a:solidFill>
                <a:latin typeface="Helvetica"/>
                <a:cs typeface="Helvetica"/>
              </a:rPr>
              <a:t>graphlab.org</a:t>
            </a:r>
            <a:endParaRPr lang="en-US" sz="5400" b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962" y="5634335"/>
            <a:ext cx="801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ＭＳ Ｐゴシック"/>
                <a:cs typeface="ＭＳ Ｐゴシック"/>
              </a:rPr>
              <a:t>Documentation… Code… Tutorials… (more on the way) </a:t>
            </a:r>
            <a:endParaRPr lang="en-US" sz="2400" dirty="0">
              <a:solidFill>
                <a:srgbClr val="000000"/>
              </a:solidFill>
              <a:latin typeface="Tahom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609600"/>
            <a:ext cx="628459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914400"/>
            <a:r>
              <a:rPr lang="en-US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/>
                <a:cs typeface="Helvetica"/>
              </a:rPr>
              <a:t>PowerGraph</a:t>
            </a:r>
            <a:endParaRPr lang="en-US" sz="8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494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2"/>
      <p:bldP spid="10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Power-Law Degree Distribution</a:t>
            </a:r>
            <a:endParaRPr lang="en-US" dirty="0"/>
          </a:p>
        </p:txBody>
      </p:sp>
      <p:pic>
        <p:nvPicPr>
          <p:cNvPr id="14" name="Picture 13" descr="yahoodeg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95400"/>
            <a:ext cx="7696200" cy="535764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876800" y="2667000"/>
            <a:ext cx="4038600" cy="3803804"/>
            <a:chOff x="4648200" y="2667000"/>
            <a:chExt cx="4038600" cy="3803804"/>
          </a:xfrm>
        </p:grpSpPr>
        <p:sp>
          <p:nvSpPr>
            <p:cNvPr id="18" name="TextBox 17"/>
            <p:cNvSpPr txBox="1"/>
            <p:nvPr/>
          </p:nvSpPr>
          <p:spPr>
            <a:xfrm>
              <a:off x="4648200" y="2667000"/>
              <a:ext cx="4038600" cy="138499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Top 1% of vertices are adjacent to</a:t>
              </a:r>
            </a:p>
            <a:p>
              <a:pPr algn="ctr" defTabSz="914400"/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50% </a:t>
              </a: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of the edges!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715000" y="5562600"/>
              <a:ext cx="1752600" cy="908204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cxnSp>
          <p:nvCxnSpPr>
            <p:cNvPr id="20" name="Straight Arrow Connector 19"/>
            <p:cNvCxnSpPr>
              <a:stCxn id="18" idx="2"/>
              <a:endCxn id="19" idx="0"/>
            </p:cNvCxnSpPr>
            <p:nvPr/>
          </p:nvCxnSpPr>
          <p:spPr bwMode="auto">
            <a:xfrm flipH="1">
              <a:off x="6591300" y="4051995"/>
              <a:ext cx="76200" cy="151060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800600" y="2514600"/>
            <a:ext cx="4191000" cy="152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High-Degree </a:t>
            </a:r>
          </a:p>
          <a:p>
            <a:pPr algn="ctr"/>
            <a:r>
              <a:rPr lang="en-US" sz="3600" dirty="0" smtClean="0"/>
              <a:t>Vertices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793332" y="3486659"/>
            <a:ext cx="302428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Number of Vertices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60048" y="5334000"/>
            <a:ext cx="2801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AltaVista </a:t>
            </a:r>
            <a:r>
              <a:rPr lang="en-US" sz="2000" dirty="0" err="1" smtClean="0">
                <a:solidFill>
                  <a:schemeClr val="tx2"/>
                </a:solidFill>
              </a:rPr>
              <a:t>WebGraph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1.4B Vertices, 6.6B Edges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6096000"/>
            <a:ext cx="1385916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Degree</a:t>
            </a:r>
            <a:endParaRPr lang="en-US" sz="3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409700" y="1447800"/>
            <a:ext cx="5905500" cy="954107"/>
            <a:chOff x="6286500" y="5105400"/>
            <a:chExt cx="5905500" cy="954107"/>
          </a:xfrm>
        </p:grpSpPr>
        <p:sp>
          <p:nvSpPr>
            <p:cNvPr id="26" name="TextBox 25"/>
            <p:cNvSpPr txBox="1"/>
            <p:nvPr/>
          </p:nvSpPr>
          <p:spPr>
            <a:xfrm>
              <a:off x="8153400" y="5105400"/>
              <a:ext cx="4038600" cy="95410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More than 10</a:t>
              </a:r>
              <a:r>
                <a:rPr lang="en-US" sz="2800" b="1" baseline="30000" dirty="0" smtClean="0">
                  <a:solidFill>
                    <a:prstClr val="black"/>
                  </a:solidFill>
                  <a:latin typeface="Calibri"/>
                </a:rPr>
                <a:t>8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 vertices </a:t>
              </a:r>
              <a:br>
                <a:rPr lang="en-US" sz="2800" b="1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have one neighbor.</a:t>
              </a: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286500" y="5715000"/>
              <a:ext cx="304800" cy="304800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cxnSp>
          <p:nvCxnSpPr>
            <p:cNvPr id="28" name="Straight Arrow Connector 27"/>
            <p:cNvCxnSpPr>
              <a:stCxn id="26" idx="1"/>
              <a:endCxn id="27" idx="6"/>
            </p:cNvCxnSpPr>
            <p:nvPr/>
          </p:nvCxnSpPr>
          <p:spPr bwMode="auto">
            <a:xfrm flipH="1">
              <a:off x="6591300" y="5582454"/>
              <a:ext cx="1562100" cy="28494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286000" y="1963485"/>
            <a:ext cx="2743200" cy="3799140"/>
            <a:chOff x="2286000" y="1963485"/>
            <a:chExt cx="2743200" cy="379914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286000" y="2590800"/>
              <a:ext cx="2743200" cy="3171825"/>
            </a:xfrm>
            <a:prstGeom prst="line">
              <a:avLst/>
            </a:prstGeom>
            <a:ln w="76200" cmpd="sng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2870751">
              <a:off x="2256455" y="2880243"/>
              <a:ext cx="23567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-Slope  = </a:t>
              </a:r>
              <a:r>
                <a:rPr lang="el-GR" sz="2800" b="1" dirty="0" smtClean="0"/>
                <a:t>α</a:t>
              </a:r>
              <a:r>
                <a:rPr lang="en-US" sz="2800" dirty="0" smtClean="0"/>
                <a:t> </a:t>
              </a:r>
              <a:r>
                <a:rPr lang="en-US" sz="2800" i="1" dirty="0" smtClean="0">
                  <a:latin typeface="Times" pitchFamily="18" charset="0"/>
                  <a:cs typeface="Times" pitchFamily="18" charset="0"/>
                </a:rPr>
                <a:t>≈ 2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6797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EGONZAL@BMJWTWACPFIMLKSR" val="45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9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0.8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7|4.3|6.3|7.7|1.7|1.2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6.5|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lec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lnDef>
  </a:objectDefaults>
  <a:extraClrSchemeLst>
    <a:extraClrScheme>
      <a:clrScheme name="Office T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elec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64" charset="0"/>
          </a:defRPr>
        </a:defPPr>
      </a:lstStyle>
    </a:lnDef>
  </a:objectDefaults>
  <a:extraClrSchemeLst>
    <a:extraClrScheme>
      <a:clrScheme name="Office T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21896</TotalTime>
  <Words>2841</Words>
  <Application>Microsoft Macintosh PowerPoint</Application>
  <PresentationFormat>On-screen Show (4:3)</PresentationFormat>
  <Paragraphs>885</Paragraphs>
  <Slides>81</Slides>
  <Notes>43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Office Theme</vt:lpstr>
      <vt:lpstr>1_Office Theme</vt:lpstr>
      <vt:lpstr>select-template</vt:lpstr>
      <vt:lpstr>3_select-template</vt:lpstr>
      <vt:lpstr>PowerPoint Presentation</vt:lpstr>
      <vt:lpstr>BigGraphs are ubiquitous..</vt:lpstr>
      <vt:lpstr>PowerPoint Presentation</vt:lpstr>
      <vt:lpstr>Graphs are Essential to  Data-Mining and Machine Learning</vt:lpstr>
      <vt:lpstr>Natural Graphs Graphs derived from natural phenomena</vt:lpstr>
      <vt:lpstr>Existing distributed graph computation systems perform poorly on Natural Graphs.</vt:lpstr>
      <vt:lpstr>PageRank on Twitter Follower Graph</vt:lpstr>
      <vt:lpstr>Properties of Natural Graphs</vt:lpstr>
      <vt:lpstr>Power-Law Degree Distribution</vt:lpstr>
      <vt:lpstr>Power-Law Degree Distribution</vt:lpstr>
      <vt:lpstr>Power-Law Graphs are  Difficult to Partition</vt:lpstr>
      <vt:lpstr>Properties of Natural Graphs</vt:lpstr>
      <vt:lpstr>PowerPoint Presentation</vt:lpstr>
      <vt:lpstr>How do we program  graph computation?</vt:lpstr>
      <vt:lpstr>The Graph-Parallel Abstraction</vt:lpstr>
      <vt:lpstr>Data-Parallel vs. Graph-Parallel Tasks</vt:lpstr>
      <vt:lpstr>Example</vt:lpstr>
      <vt:lpstr>PageRank Algorithm</vt:lpstr>
      <vt:lpstr>Graph-parallel Abstractions</vt:lpstr>
      <vt:lpstr>The Pregel Abstraction</vt:lpstr>
      <vt:lpstr>The Pregel Abstraction</vt:lpstr>
      <vt:lpstr>The GraphLab Abstraction</vt:lpstr>
      <vt:lpstr>GraphLab Execution</vt:lpstr>
      <vt:lpstr>Preventing Overlapping Computation</vt:lpstr>
      <vt:lpstr>Serializable Execution</vt:lpstr>
      <vt:lpstr>PowerPoint Presentation</vt:lpstr>
      <vt:lpstr>Analyzing Belief Propagation</vt:lpstr>
      <vt:lpstr>Asynchronous Belief Propagation</vt:lpstr>
      <vt:lpstr>GraphLab vs. Pregel (BSP)</vt:lpstr>
      <vt:lpstr>Graph-parallel Abstractions</vt:lpstr>
      <vt:lpstr>Challenges of High-Degree Vertices</vt:lpstr>
      <vt:lpstr>Communication Overhead  for High-Degree Vertices</vt:lpstr>
      <vt:lpstr>Pregel Message Combiners on Fan-In</vt:lpstr>
      <vt:lpstr>Pregel Struggles with Fan-Out</vt:lpstr>
      <vt:lpstr>Fan-In and Fan-Out Performance</vt:lpstr>
      <vt:lpstr>GraphLab Ghosting</vt:lpstr>
      <vt:lpstr>GraphLab Ghosting</vt:lpstr>
      <vt:lpstr>Fan-In and Fan-Out Performance</vt:lpstr>
      <vt:lpstr>Graph Partitioning</vt:lpstr>
      <vt:lpstr>Random Partitioning</vt:lpstr>
      <vt:lpstr>In Summary</vt:lpstr>
      <vt:lpstr>PowerPoint Presentation</vt:lpstr>
      <vt:lpstr>A Common Pattern for Vertex-Programs</vt:lpstr>
      <vt:lpstr>GAS Decomposition</vt:lpstr>
      <vt:lpstr>PageRank in PowerGraph</vt:lpstr>
      <vt:lpstr>Distributed Execution of a PowerGraph Vertex-Program</vt:lpstr>
      <vt:lpstr>Dynamically Maintain Cache</vt:lpstr>
      <vt:lpstr>PageRank in PowerGraph</vt:lpstr>
      <vt:lpstr>Caching to Accelerate Gather</vt:lpstr>
      <vt:lpstr>Minimizing Communication in PowerGraph</vt:lpstr>
      <vt:lpstr>New Approach to Partitioning</vt:lpstr>
      <vt:lpstr>Constructing Vertex-Cuts</vt:lpstr>
      <vt:lpstr>Random Edge-Placement</vt:lpstr>
      <vt:lpstr>Analysis Random Edge-Placement</vt:lpstr>
      <vt:lpstr>Random Vertex-Cuts vs. Edge-Cuts </vt:lpstr>
      <vt:lpstr>Greedy Vertex-Cuts</vt:lpstr>
      <vt:lpstr>Greedy Vertex-Cuts</vt:lpstr>
      <vt:lpstr>Partitioning Performance</vt:lpstr>
      <vt:lpstr>Greedy Vertex-Cuts Improve Performance</vt:lpstr>
      <vt:lpstr>System Design</vt:lpstr>
      <vt:lpstr>System Design</vt:lpstr>
      <vt:lpstr>PowerGraph Execution Models</vt:lpstr>
      <vt:lpstr>Synchronous Execution</vt:lpstr>
      <vt:lpstr>Asynchronous Execution</vt:lpstr>
      <vt:lpstr>Implemented Many Algorithms</vt:lpstr>
      <vt:lpstr>Multicore Performance</vt:lpstr>
      <vt:lpstr>Comparison with GraphLab &amp; Pregel</vt:lpstr>
      <vt:lpstr>PageRank on the Twitter Follower Graph</vt:lpstr>
      <vt:lpstr>PowerGraph is Scalable</vt:lpstr>
      <vt:lpstr>Collaborative Filtering</vt:lpstr>
      <vt:lpstr>Collaborative Filtering</vt:lpstr>
      <vt:lpstr>Topic Modeling</vt:lpstr>
      <vt:lpstr>Example Topics Discovered from Wikipedia</vt:lpstr>
      <vt:lpstr>Triangle Counting on The Twitter Graph</vt:lpstr>
      <vt:lpstr>Results of Triangle Counting on Twitter</vt:lpstr>
      <vt:lpstr>Summary</vt:lpstr>
      <vt:lpstr>Machine Learning and Data-Mining Toolkits</vt:lpstr>
      <vt:lpstr>GraphChi: Going small with GraphLab</vt:lpstr>
      <vt:lpstr>GraphChi – disk-based GraphLab</vt:lpstr>
      <vt:lpstr>Triangle Counting in Twitter Graph</vt:lpstr>
      <vt:lpstr>is GraphLab Version 2.1  Apache 2 License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Jegonzal</dc:creator>
  <cp:lastModifiedBy>Joseph Gonzalez</cp:lastModifiedBy>
  <cp:revision>1762</cp:revision>
  <dcterms:created xsi:type="dcterms:W3CDTF">2012-05-11T20:53:20Z</dcterms:created>
  <dcterms:modified xsi:type="dcterms:W3CDTF">2012-10-23T13:04:20Z</dcterms:modified>
</cp:coreProperties>
</file>