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282" r:id="rId3"/>
    <p:sldId id="271" r:id="rId4"/>
    <p:sldId id="291" r:id="rId5"/>
    <p:sldId id="292" r:id="rId6"/>
    <p:sldId id="293" r:id="rId7"/>
    <p:sldId id="294" r:id="rId8"/>
    <p:sldId id="295" r:id="rId9"/>
    <p:sldId id="298" r:id="rId10"/>
    <p:sldId id="281" r:id="rId11"/>
    <p:sldId id="272" r:id="rId12"/>
    <p:sldId id="296" r:id="rId13"/>
    <p:sldId id="275" r:id="rId14"/>
    <p:sldId id="276" r:id="rId15"/>
    <p:sldId id="274" r:id="rId16"/>
    <p:sldId id="277" r:id="rId17"/>
    <p:sldId id="263" r:id="rId18"/>
    <p:sldId id="278" r:id="rId19"/>
    <p:sldId id="310" r:id="rId20"/>
    <p:sldId id="312" r:id="rId21"/>
    <p:sldId id="311" r:id="rId22"/>
    <p:sldId id="317" r:id="rId23"/>
    <p:sldId id="318" r:id="rId24"/>
    <p:sldId id="261" r:id="rId25"/>
    <p:sldId id="267" r:id="rId26"/>
    <p:sldId id="279" r:id="rId27"/>
    <p:sldId id="265" r:id="rId28"/>
    <p:sldId id="264" r:id="rId29"/>
    <p:sldId id="300" r:id="rId30"/>
    <p:sldId id="301" r:id="rId31"/>
    <p:sldId id="305" r:id="rId32"/>
    <p:sldId id="306" r:id="rId33"/>
    <p:sldId id="302" r:id="rId34"/>
    <p:sldId id="307" r:id="rId35"/>
    <p:sldId id="303" r:id="rId36"/>
    <p:sldId id="260" r:id="rId37"/>
    <p:sldId id="280" r:id="rId38"/>
    <p:sldId id="262" r:id="rId39"/>
    <p:sldId id="268" r:id="rId40"/>
    <p:sldId id="269" r:id="rId41"/>
    <p:sldId id="321" r:id="rId42"/>
    <p:sldId id="299" r:id="rId43"/>
    <p:sldId id="270" r:id="rId44"/>
    <p:sldId id="315" r:id="rId45"/>
    <p:sldId id="319" r:id="rId46"/>
    <p:sldId id="308" r:id="rId47"/>
    <p:sldId id="309" r:id="rId48"/>
    <p:sldId id="320" r:id="rId49"/>
    <p:sldId id="283" r:id="rId50"/>
    <p:sldId id="284" r:id="rId51"/>
    <p:sldId id="287" r:id="rId52"/>
    <p:sldId id="313" r:id="rId53"/>
    <p:sldId id="290" r:id="rId54"/>
    <p:sldId id="289" r:id="rId55"/>
    <p:sldId id="316" r:id="rId56"/>
  </p:sldIdLst>
  <p:sldSz cx="9144000" cy="6858000" type="screen4x3"/>
  <p:notesSz cx="7035800" cy="91948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000099"/>
    <a:srgbClr val="66CCFF"/>
    <a:srgbClr val="66FFFF"/>
    <a:srgbClr val="FF9966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0929"/>
  </p:normalViewPr>
  <p:slideViewPr>
    <p:cSldViewPr>
      <p:cViewPr>
        <p:scale>
          <a:sx n="85" d="100"/>
          <a:sy n="85" d="100"/>
        </p:scale>
        <p:origin x="-704" y="-80"/>
      </p:cViewPr>
      <p:guideLst>
        <p:guide orient="horz"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notesViewPr>
    <p:cSldViewPr>
      <p:cViewPr varScale="1">
        <p:scale>
          <a:sx n="81" d="100"/>
          <a:sy n="81" d="100"/>
        </p:scale>
        <p:origin x="-1926" y="-72"/>
      </p:cViewPr>
      <p:guideLst>
        <p:guide orient="horz" pos="2896"/>
        <p:guide pos="22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OS%20X%20Lion:Users:bryant:Documents:Writings:Consulting:CSAPP%20Sales%20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Units!$A$44:$A$49</c:f>
              <c:strCache>
                <c:ptCount val="6"/>
                <c:pt idx="0">
                  <c:v>English</c:v>
                </c:pt>
                <c:pt idx="1">
                  <c:v>English / China</c:v>
                </c:pt>
                <c:pt idx="2">
                  <c:v>English / India</c:v>
                </c:pt>
                <c:pt idx="3">
                  <c:v>Chinese</c:v>
                </c:pt>
                <c:pt idx="4">
                  <c:v>Korean</c:v>
                </c:pt>
                <c:pt idx="5">
                  <c:v>Russian</c:v>
                </c:pt>
              </c:strCache>
            </c:strRef>
          </c:cat>
          <c:val>
            <c:numRef>
              <c:f>Units!$B$44:$B$49</c:f>
              <c:numCache>
                <c:formatCode>General</c:formatCode>
                <c:ptCount val="6"/>
                <c:pt idx="0">
                  <c:v>34180.0</c:v>
                </c:pt>
                <c:pt idx="1">
                  <c:v>17000.0</c:v>
                </c:pt>
                <c:pt idx="2">
                  <c:v>4054.0</c:v>
                </c:pt>
                <c:pt idx="3">
                  <c:v>60500.0</c:v>
                </c:pt>
                <c:pt idx="4">
                  <c:v>2500.0</c:v>
                </c:pt>
                <c:pt idx="5">
                  <c:v>367.0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5882CB-783C-4A04-B667-E6388F819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fld id="{7DEE0E3C-FA71-44FB-A0FC-4039AD2F4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E6F13-9E8E-4B4B-9016-9315C67A3FBE}" type="slidenum">
              <a:rPr lang="en-US"/>
              <a:pPr/>
              <a:t>19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496" y="6312303"/>
            <a:ext cx="1131408" cy="2493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1D12B-D4E4-4D20-A287-A5A9C1996170}" type="slidenum">
              <a:rPr lang="en-US"/>
              <a:pPr/>
              <a:t>20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496" y="6312303"/>
            <a:ext cx="1131408" cy="2493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1D12B-D4E4-4D20-A287-A5A9C1996170}" type="slidenum">
              <a:rPr lang="en-US"/>
              <a:pPr/>
              <a:t>21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496" y="6312303"/>
            <a:ext cx="1131408" cy="2493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8" name="Text Box 1028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– </a:t>
            </a:r>
            <a:fld id="{04AC020B-00F9-49C7-A5B8-E213345733BC}" type="slidenum">
              <a:rPr lang="en-US" sz="1400" b="0">
                <a:solidFill>
                  <a:schemeClr val="hlink"/>
                </a:solidFill>
              </a:rPr>
              <a:pPr/>
              <a:t>‹#›</a:t>
            </a:fld>
            <a:r>
              <a:rPr lang="en-US" sz="1400" b="0">
                <a:solidFill>
                  <a:schemeClr val="hlink"/>
                </a:solidFill>
              </a:rPr>
              <a:t> –</a:t>
            </a:r>
            <a:endParaRPr lang="en-US" sz="1400" b="0"/>
          </a:p>
        </p:txBody>
      </p:sp>
      <p:sp>
        <p:nvSpPr>
          <p:cNvPr id="118789" name="Rectangle 1029"/>
          <p:cNvSpPr>
            <a:spLocks noChangeArrowheads="1"/>
          </p:cNvSpPr>
          <p:nvPr/>
        </p:nvSpPr>
        <p:spPr bwMode="auto">
          <a:xfrm>
            <a:off x="7908925" y="6391275"/>
            <a:ext cx="388938" cy="284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15" tIns="45715" rIns="45715" bIns="45715" anchor="ctr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  <a:effectLst>
            <a:outerShdw dist="35921" dir="2700000" algn="ctr" rotWithShape="0">
              <a:srgbClr val="FFCC66"/>
            </a:outerShdw>
          </a:effectLst>
        </p:spPr>
        <p:txBody>
          <a:bodyPr/>
          <a:lstStyle/>
          <a:p>
            <a:pPr algn="ctr"/>
            <a:r>
              <a:rPr lang="es-CO"/>
              <a:t>Introducing Computer Systems</a:t>
            </a:r>
            <a:br>
              <a:rPr lang="es-CO"/>
            </a:br>
            <a:r>
              <a:rPr lang="es-CO"/>
              <a:t>from a </a:t>
            </a:r>
            <a:br>
              <a:rPr lang="es-CO"/>
            </a:br>
            <a:r>
              <a:rPr lang="es-CO"/>
              <a:t>Programmer’s Perspective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8001000" cy="1371600"/>
          </a:xfrm>
        </p:spPr>
        <p:txBody>
          <a:bodyPr/>
          <a:lstStyle/>
          <a:p>
            <a:r>
              <a:rPr lang="es-CO">
                <a:solidFill>
                  <a:schemeClr val="tx1"/>
                </a:solidFill>
              </a:rPr>
              <a:t>Randal E. Bryant, David R. O’Hallaron</a:t>
            </a:r>
          </a:p>
          <a:p>
            <a:r>
              <a:rPr lang="es-CO" sz="1800">
                <a:solidFill>
                  <a:schemeClr val="tx1"/>
                </a:solidFill>
              </a:rPr>
              <a:t>Computer Science and Electrical Engineering</a:t>
            </a:r>
          </a:p>
          <a:p>
            <a:r>
              <a:rPr lang="es-CO" sz="1800">
                <a:solidFill>
                  <a:schemeClr val="tx1"/>
                </a:solidFill>
              </a:rPr>
              <a:t>Carnegie Mellon University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569" y="3609020"/>
            <a:ext cx="4724679" cy="321697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of ICS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1997: REB/DROH pursue new idea:</a:t>
            </a:r>
          </a:p>
          <a:p>
            <a:pPr lvl="1"/>
            <a:r>
              <a:rPr lang="en-US"/>
              <a:t>Introduce them to computer systems from a programmer's perspective rather than a system designer's perspective.</a:t>
            </a:r>
          </a:p>
          <a:p>
            <a:pPr lvl="1"/>
            <a:r>
              <a:rPr lang="en-US"/>
              <a:t>Topic Filter: What parts of a computer system affect the correctness, performance, and utility of my C programs?</a:t>
            </a:r>
          </a:p>
          <a:p>
            <a:r>
              <a:rPr lang="en-US"/>
              <a:t>1998: Replace architecture course with new course: </a:t>
            </a:r>
          </a:p>
          <a:p>
            <a:pPr lvl="1"/>
            <a:r>
              <a:rPr lang="en-US"/>
              <a:t>15-213: Introduction to Computer Systems</a:t>
            </a:r>
          </a:p>
          <a:p>
            <a:r>
              <a:rPr lang="en-US"/>
              <a:t>Curriculum Changes</a:t>
            </a:r>
          </a:p>
          <a:p>
            <a:pPr lvl="1"/>
            <a:r>
              <a:rPr lang="en-US"/>
              <a:t>Sophomore level course</a:t>
            </a:r>
          </a:p>
          <a:p>
            <a:pPr lvl="1"/>
            <a:r>
              <a:rPr lang="en-US"/>
              <a:t>Eliminated digital design &amp; architecture as required courses for CS majors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r>
              <a:rPr lang="en-US"/>
              <a:t>15-213: Intro to Computer Systems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Goals</a:t>
            </a:r>
          </a:p>
          <a:p>
            <a:pPr lvl="1"/>
            <a:r>
              <a:rPr lang="en-US" sz="1800" dirty="0"/>
              <a:t>Teach students to be sophisticated application programmers</a:t>
            </a:r>
          </a:p>
          <a:p>
            <a:pPr lvl="1"/>
            <a:r>
              <a:rPr lang="en-US" sz="1800" dirty="0"/>
              <a:t>Prepare students for upper-level systems courses</a:t>
            </a:r>
          </a:p>
          <a:p>
            <a:r>
              <a:rPr lang="en-US" sz="2000" dirty="0"/>
              <a:t>Taught every semester to </a:t>
            </a:r>
            <a:r>
              <a:rPr lang="en-US" sz="2000" dirty="0" smtClean="0"/>
              <a:t>400+ </a:t>
            </a:r>
            <a:r>
              <a:rPr lang="en-US" sz="2000" dirty="0"/>
              <a:t>students	</a:t>
            </a:r>
          </a:p>
          <a:p>
            <a:pPr lvl="1"/>
            <a:r>
              <a:rPr lang="en-US" sz="1800" dirty="0" smtClean="0"/>
              <a:t>All CS undergrads (core course)</a:t>
            </a:r>
          </a:p>
          <a:p>
            <a:pPr lvl="1"/>
            <a:r>
              <a:rPr lang="en-US" sz="1800" dirty="0" smtClean="0"/>
              <a:t>All ECE undergrads (core course)</a:t>
            </a:r>
          </a:p>
          <a:p>
            <a:pPr lvl="1"/>
            <a:r>
              <a:rPr lang="en-US" sz="1800" dirty="0" smtClean="0"/>
              <a:t>Many masters students</a:t>
            </a:r>
          </a:p>
          <a:p>
            <a:pPr lvl="2"/>
            <a:r>
              <a:rPr lang="en-US" sz="1800" dirty="0" smtClean="0"/>
              <a:t>To prepare them for upper-level systems courses</a:t>
            </a:r>
          </a:p>
          <a:p>
            <a:pPr lvl="1"/>
            <a:r>
              <a:rPr lang="en-US" sz="1800" dirty="0" smtClean="0"/>
              <a:t>Variety of others from math, physics, statistics, …</a:t>
            </a:r>
          </a:p>
          <a:p>
            <a:r>
              <a:rPr lang="en-US" sz="2200" dirty="0" smtClean="0"/>
              <a:t>Preparation</a:t>
            </a:r>
          </a:p>
          <a:p>
            <a:pPr lvl="1"/>
            <a:r>
              <a:rPr lang="en-US" sz="1800" dirty="0" smtClean="0"/>
              <a:t>Optional: Introduction to CS in Python or Ruby</a:t>
            </a:r>
          </a:p>
          <a:p>
            <a:pPr lvl="1"/>
            <a:r>
              <a:rPr lang="en-US" sz="1800" dirty="0" smtClean="0"/>
              <a:t>Imperative programming in C subset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ICS Feedback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26050"/>
          </a:xfrm>
        </p:spPr>
        <p:txBody>
          <a:bodyPr/>
          <a:lstStyle/>
          <a:p>
            <a:r>
              <a:rPr lang="en-US" sz="2000" dirty="0"/>
              <a:t>Students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Faculty</a:t>
            </a:r>
          </a:p>
          <a:p>
            <a:pPr lvl="1"/>
            <a:r>
              <a:rPr lang="en-US" sz="1800" dirty="0"/>
              <a:t>Prerequisite for most upper level CS systems courses</a:t>
            </a:r>
          </a:p>
          <a:p>
            <a:pPr lvl="1"/>
            <a:r>
              <a:rPr lang="en-US" sz="1800" dirty="0"/>
              <a:t>Also required for ECE embedded systems, architecture, and network courses</a:t>
            </a:r>
          </a:p>
        </p:txBody>
      </p:sp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4543425" cy="31718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Coverage	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representations [3]</a:t>
            </a:r>
          </a:p>
          <a:p>
            <a:pPr lvl="1"/>
            <a:r>
              <a:rPr lang="en-US" dirty="0"/>
              <a:t>It’s all just bits.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 err="1"/>
              <a:t>’s</a:t>
            </a:r>
            <a:r>
              <a:rPr lang="en-US" dirty="0"/>
              <a:t> are not integers and </a:t>
            </a:r>
            <a:r>
              <a:rPr lang="en-US" dirty="0">
                <a:latin typeface="Courier New" pitchFamily="49" charset="0"/>
              </a:rPr>
              <a:t>float</a:t>
            </a:r>
            <a:r>
              <a:rPr lang="en-US" dirty="0"/>
              <a:t>’s are not </a:t>
            </a:r>
            <a:r>
              <a:rPr lang="en-US" dirty="0" err="1"/>
              <a:t>reals</a:t>
            </a:r>
            <a:r>
              <a:rPr lang="en-US" dirty="0"/>
              <a:t>.</a:t>
            </a:r>
          </a:p>
          <a:p>
            <a:r>
              <a:rPr lang="en-US" dirty="0" smtClean="0"/>
              <a:t>IA32 &amp; x86-64 </a:t>
            </a:r>
            <a:r>
              <a:rPr lang="en-US" dirty="0"/>
              <a:t>machine language [5]</a:t>
            </a:r>
          </a:p>
          <a:p>
            <a:pPr lvl="1"/>
            <a:r>
              <a:rPr lang="en-US" dirty="0"/>
              <a:t>Analyzing and understanding compiler-generated machine code.</a:t>
            </a:r>
          </a:p>
          <a:p>
            <a:r>
              <a:rPr lang="en-US" dirty="0"/>
              <a:t>Program optimization [2]</a:t>
            </a:r>
          </a:p>
          <a:p>
            <a:pPr lvl="1"/>
            <a:r>
              <a:rPr lang="en-US" dirty="0"/>
              <a:t>Understanding compilers and modern processors.</a:t>
            </a:r>
          </a:p>
          <a:p>
            <a:r>
              <a:rPr lang="en-US" dirty="0"/>
              <a:t>Memory Hierarchy [3]</a:t>
            </a:r>
          </a:p>
          <a:p>
            <a:pPr lvl="1"/>
            <a:r>
              <a:rPr lang="en-US" dirty="0"/>
              <a:t>Caches matter!</a:t>
            </a:r>
          </a:p>
          <a:p>
            <a:r>
              <a:rPr lang="en-US" dirty="0"/>
              <a:t>Linking [1]</a:t>
            </a:r>
          </a:p>
          <a:p>
            <a:pPr lvl="1"/>
            <a:r>
              <a:rPr lang="en-US" dirty="0"/>
              <a:t>With DLL’s, linking is cool again!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Coverage (cont)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465637"/>
          </a:xfrm>
        </p:spPr>
        <p:txBody>
          <a:bodyPr/>
          <a:lstStyle/>
          <a:p>
            <a:r>
              <a:rPr lang="en-US" dirty="0"/>
              <a:t>Exceptional Control Flow [2]</a:t>
            </a:r>
          </a:p>
          <a:p>
            <a:pPr lvl="1"/>
            <a:r>
              <a:rPr lang="en-US" dirty="0"/>
              <a:t>The system includes an operating system that you must interact with.</a:t>
            </a:r>
          </a:p>
          <a:p>
            <a:r>
              <a:rPr lang="en-US" dirty="0" smtClean="0"/>
              <a:t>Virtual </a:t>
            </a:r>
            <a:r>
              <a:rPr lang="en-US" dirty="0"/>
              <a:t>memory [4]</a:t>
            </a:r>
          </a:p>
          <a:p>
            <a:pPr lvl="1"/>
            <a:r>
              <a:rPr lang="en-US" dirty="0"/>
              <a:t>How it works, how to use it, and how to manage it.</a:t>
            </a:r>
          </a:p>
          <a:p>
            <a:r>
              <a:rPr lang="en-US" dirty="0" smtClean="0"/>
              <a:t>Application level concurrency [3]</a:t>
            </a:r>
          </a:p>
          <a:p>
            <a:pPr lvl="1"/>
            <a:r>
              <a:rPr lang="en-US" dirty="0" smtClean="0"/>
              <a:t>Processes and threads</a:t>
            </a:r>
          </a:p>
          <a:p>
            <a:pPr lvl="1"/>
            <a:r>
              <a:rPr lang="en-US" dirty="0" smtClean="0"/>
              <a:t>Races, synchronization</a:t>
            </a:r>
          </a:p>
          <a:p>
            <a:r>
              <a:rPr lang="en-US" dirty="0" smtClean="0"/>
              <a:t>I/O </a:t>
            </a:r>
            <a:r>
              <a:rPr lang="en-US" dirty="0"/>
              <a:t>and network programming [4]</a:t>
            </a:r>
          </a:p>
          <a:p>
            <a:pPr lvl="1"/>
            <a:r>
              <a:rPr lang="en-US" dirty="0"/>
              <a:t>Programs often need to talk to other programs.</a:t>
            </a:r>
          </a:p>
          <a:p>
            <a:r>
              <a:rPr lang="en-US" dirty="0" smtClean="0"/>
              <a:t>Total</a:t>
            </a:r>
            <a:r>
              <a:rPr lang="en-US" dirty="0"/>
              <a:t>: 27 lectures, 14 week </a:t>
            </a:r>
            <a:r>
              <a:rPr lang="en-US" dirty="0" smtClean="0"/>
              <a:t>semester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teaching insight: </a:t>
            </a:r>
          </a:p>
          <a:p>
            <a:pPr lvl="1"/>
            <a:r>
              <a:rPr lang="en-US"/>
              <a:t>Cool Labs </a:t>
            </a:r>
            <a:r>
              <a:rPr lang="en-US">
                <a:sym typeface="Symbol" pitchFamily="18" charset="2"/>
              </a:rPr>
              <a:t></a:t>
            </a:r>
            <a:r>
              <a:rPr lang="en-US"/>
              <a:t> Great Course</a:t>
            </a:r>
          </a:p>
          <a:p>
            <a:endParaRPr lang="en-US"/>
          </a:p>
          <a:p>
            <a:r>
              <a:rPr lang="en-US"/>
              <a:t>A set of 1 and 2 week labs define the course.</a:t>
            </a:r>
          </a:p>
          <a:p>
            <a:endParaRPr lang="en-US"/>
          </a:p>
          <a:p>
            <a:r>
              <a:rPr lang="en-US"/>
              <a:t>Guiding principles:</a:t>
            </a:r>
          </a:p>
          <a:p>
            <a:pPr lvl="1"/>
            <a:r>
              <a:rPr lang="en-US"/>
              <a:t>Be hands on, practical, and fun.</a:t>
            </a:r>
          </a:p>
          <a:p>
            <a:pPr lvl="1"/>
            <a:r>
              <a:rPr lang="en-US"/>
              <a:t>Be interactive, with continuous feedback from automatic graders</a:t>
            </a:r>
          </a:p>
          <a:p>
            <a:pPr lvl="1"/>
            <a:r>
              <a:rPr lang="en-US"/>
              <a:t>Find ways to challenge the best while providing worthwhile experience for the rest</a:t>
            </a:r>
          </a:p>
          <a:p>
            <a:pPr lvl="1"/>
            <a:r>
              <a:rPr lang="en-US"/>
              <a:t>Use healthy competition to maintain high energy.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Exercises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4724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Data Lab (2 weeks)</a:t>
            </a:r>
          </a:p>
          <a:p>
            <a:pPr lvl="1">
              <a:spcBef>
                <a:spcPct val="20000"/>
              </a:spcBef>
            </a:pPr>
            <a:r>
              <a:rPr lang="en-US"/>
              <a:t>Manipulating bits.</a:t>
            </a:r>
          </a:p>
          <a:p>
            <a:pPr>
              <a:spcBef>
                <a:spcPct val="20000"/>
              </a:spcBef>
            </a:pPr>
            <a:r>
              <a:rPr lang="en-US"/>
              <a:t>Bomb Lab (2 weeks) </a:t>
            </a:r>
          </a:p>
          <a:p>
            <a:pPr lvl="1">
              <a:spcBef>
                <a:spcPct val="20000"/>
              </a:spcBef>
            </a:pPr>
            <a:r>
              <a:rPr lang="en-US"/>
              <a:t>Defusing a binary bomb.</a:t>
            </a:r>
          </a:p>
          <a:p>
            <a:pPr>
              <a:spcBef>
                <a:spcPct val="20000"/>
              </a:spcBef>
            </a:pPr>
            <a:r>
              <a:rPr lang="en-US"/>
              <a:t>Buffer Lab (1 week) </a:t>
            </a:r>
          </a:p>
          <a:p>
            <a:pPr lvl="1">
              <a:spcBef>
                <a:spcPct val="20000"/>
              </a:spcBef>
            </a:pPr>
            <a:r>
              <a:rPr lang="en-US"/>
              <a:t>Exploiting a buffer overflow bug.</a:t>
            </a:r>
          </a:p>
          <a:p>
            <a:pPr>
              <a:spcBef>
                <a:spcPct val="20000"/>
              </a:spcBef>
            </a:pPr>
            <a:r>
              <a:rPr lang="en-US"/>
              <a:t>Performance Lab (2 weeks)</a:t>
            </a:r>
          </a:p>
          <a:p>
            <a:pPr lvl="1">
              <a:spcBef>
                <a:spcPct val="20000"/>
              </a:spcBef>
            </a:pPr>
            <a:r>
              <a:rPr lang="en-US"/>
              <a:t>Optimizing kernel functions.</a:t>
            </a:r>
          </a:p>
          <a:p>
            <a:pPr>
              <a:spcBef>
                <a:spcPct val="20000"/>
              </a:spcBef>
            </a:pPr>
            <a:r>
              <a:rPr lang="en-US"/>
              <a:t>Shell Lab (1 week) </a:t>
            </a:r>
          </a:p>
          <a:p>
            <a:pPr lvl="1">
              <a:spcBef>
                <a:spcPct val="20000"/>
              </a:spcBef>
            </a:pPr>
            <a:r>
              <a:rPr lang="en-US"/>
              <a:t>Writing your own shell with job control.</a:t>
            </a:r>
          </a:p>
          <a:p>
            <a:pPr>
              <a:spcBef>
                <a:spcPct val="20000"/>
              </a:spcBef>
            </a:pPr>
            <a:r>
              <a:rPr lang="en-US"/>
              <a:t>Malloc Lab (2-3 weeks) </a:t>
            </a:r>
          </a:p>
          <a:p>
            <a:pPr lvl="1">
              <a:spcBef>
                <a:spcPct val="20000"/>
              </a:spcBef>
            </a:pPr>
            <a:r>
              <a:rPr lang="en-US"/>
              <a:t>Writing your own malloc package.</a:t>
            </a:r>
          </a:p>
          <a:p>
            <a:pPr>
              <a:spcBef>
                <a:spcPct val="20000"/>
              </a:spcBef>
            </a:pPr>
            <a:r>
              <a:rPr lang="en-US"/>
              <a:t>Proxy Lab (2 weeks) </a:t>
            </a:r>
          </a:p>
          <a:p>
            <a:pPr lvl="1">
              <a:spcBef>
                <a:spcPct val="20000"/>
              </a:spcBef>
            </a:pPr>
            <a:r>
              <a:rPr lang="en-US"/>
              <a:t>Writing your own concurrent Web proxy.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Lab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297362"/>
          </a:xfrm>
        </p:spPr>
        <p:txBody>
          <a:bodyPr/>
          <a:lstStyle/>
          <a:p>
            <a:r>
              <a:rPr lang="en-US" dirty="0"/>
              <a:t>Goal: Solve some “bit puzzles” in C using a limited set of logical and arithmetic operators.</a:t>
            </a:r>
          </a:p>
          <a:p>
            <a:pPr lvl="1"/>
            <a:r>
              <a:rPr lang="en-US" dirty="0"/>
              <a:t>Examples: </a:t>
            </a:r>
            <a:r>
              <a:rPr lang="en-US" dirty="0" err="1">
                <a:latin typeface="Courier New" pitchFamily="49" charset="0"/>
              </a:rPr>
              <a:t>absval</a:t>
            </a:r>
            <a:r>
              <a:rPr lang="en-US" dirty="0">
                <a:latin typeface="Courier New" pitchFamily="49" charset="0"/>
              </a:rPr>
              <a:t>(x), </a:t>
            </a:r>
            <a:r>
              <a:rPr lang="en-US" dirty="0" err="1">
                <a:latin typeface="Courier New" pitchFamily="49" charset="0"/>
              </a:rPr>
              <a:t>greaterthan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x,y</a:t>
            </a:r>
            <a:r>
              <a:rPr lang="en-US" dirty="0">
                <a:latin typeface="Courier New" pitchFamily="49" charset="0"/>
              </a:rPr>
              <a:t>), log2(x)</a:t>
            </a:r>
          </a:p>
          <a:p>
            <a:r>
              <a:rPr lang="en-US" dirty="0"/>
              <a:t>Lessons:</a:t>
            </a:r>
          </a:p>
          <a:p>
            <a:pPr lvl="1"/>
            <a:r>
              <a:rPr lang="en-US" dirty="0"/>
              <a:t>Information is just bits in context.</a:t>
            </a:r>
          </a:p>
          <a:p>
            <a:pPr lvl="1"/>
            <a:r>
              <a:rPr lang="en-US" dirty="0"/>
              <a:t>C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 err="1"/>
              <a:t>’s</a:t>
            </a:r>
            <a:r>
              <a:rPr lang="en-US" dirty="0"/>
              <a:t> are not the same as integers. </a:t>
            </a:r>
          </a:p>
          <a:p>
            <a:pPr lvl="1"/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float</a:t>
            </a:r>
            <a:r>
              <a:rPr lang="en-US" dirty="0"/>
              <a:t>’s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are not the same as </a:t>
            </a:r>
            <a:r>
              <a:rPr lang="en-US" dirty="0" err="1"/>
              <a:t>reals</a:t>
            </a:r>
            <a:r>
              <a:rPr lang="en-US" dirty="0"/>
              <a:t>.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Configurable source-to-source C compiler that checks for compliance.</a:t>
            </a:r>
          </a:p>
          <a:p>
            <a:pPr lvl="1"/>
            <a:r>
              <a:rPr lang="en-US" dirty="0"/>
              <a:t>Instructor can automatically select from 45 puzzles.</a:t>
            </a:r>
          </a:p>
          <a:p>
            <a:pPr lvl="1"/>
            <a:r>
              <a:rPr lang="en-US" dirty="0"/>
              <a:t>Automatic </a:t>
            </a:r>
            <a:r>
              <a:rPr lang="en-US" dirty="0" smtClean="0"/>
              <a:t>testing using formal verification tools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Solve a Bit Puzzle!</a:t>
            </a:r>
          </a:p>
        </p:txBody>
      </p:sp>
      <p:sp>
        <p:nvSpPr>
          <p:cNvPr id="113668" name="Rectangle 1028"/>
          <p:cNvSpPr>
            <a:spLocks noChangeArrowheads="1"/>
          </p:cNvSpPr>
          <p:nvPr/>
        </p:nvSpPr>
        <p:spPr bwMode="auto">
          <a:xfrm>
            <a:off x="457200" y="1617663"/>
            <a:ext cx="8137525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/*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abs - absolute value of x (except returns TMin for TMin)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Example: abs(-1) = 1.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Legal ops: ! ~ &amp; ^ | + &lt;&lt; &gt;&gt;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Max ops: 10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Rating: 4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*/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int abs(int x) 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int mask = x&gt;&gt;31;</a:t>
            </a:r>
          </a:p>
          <a:p>
            <a:pPr algn="l" eaLnBrk="1" hangingPunct="1">
              <a:lnSpc>
                <a:spcPct val="100000"/>
              </a:lnSpc>
            </a:pPr>
            <a:endParaRPr lang="en-US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return ____________________________;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grpSp>
        <p:nvGrpSpPr>
          <p:cNvPr id="113689" name="Group 1049"/>
          <p:cNvGrpSpPr>
            <a:grpSpLocks/>
          </p:cNvGrpSpPr>
          <p:nvPr/>
        </p:nvGrpSpPr>
        <p:grpSpPr bwMode="auto">
          <a:xfrm>
            <a:off x="3124200" y="3276600"/>
            <a:ext cx="3724275" cy="660400"/>
            <a:chOff x="1968" y="2064"/>
            <a:chExt cx="2346" cy="416"/>
          </a:xfrm>
        </p:grpSpPr>
        <p:sp>
          <p:nvSpPr>
            <p:cNvPr id="113687" name="Text Box 1047"/>
            <p:cNvSpPr txBox="1">
              <a:spLocks noChangeArrowheads="1"/>
            </p:cNvSpPr>
            <p:nvPr/>
          </p:nvSpPr>
          <p:spPr bwMode="auto">
            <a:xfrm>
              <a:off x="2880" y="2064"/>
              <a:ext cx="1434" cy="416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bg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1663700" algn="l"/>
                </a:tabLst>
              </a:pPr>
              <a:r>
                <a:rPr lang="en-US" b="0"/>
                <a:t>11…1</a:t>
              </a:r>
              <a:r>
                <a:rPr lang="en-US" b="0" baseline="-25000"/>
                <a:t>2</a:t>
              </a:r>
              <a:r>
                <a:rPr lang="en-US" b="0"/>
                <a:t>, = –1,	x &lt; 0</a:t>
              </a:r>
            </a:p>
            <a:p>
              <a:pPr algn="l">
                <a:lnSpc>
                  <a:spcPct val="100000"/>
                </a:lnSpc>
                <a:tabLst>
                  <a:tab pos="1663700" algn="l"/>
                </a:tabLst>
              </a:pPr>
              <a:r>
                <a:rPr lang="en-US" b="0"/>
                <a:t>00…0</a:t>
              </a:r>
              <a:r>
                <a:rPr lang="en-US" b="0" baseline="-25000"/>
                <a:t>2</a:t>
              </a:r>
              <a:r>
                <a:rPr lang="en-US" b="0"/>
                <a:t>, =   0,	x </a:t>
              </a:r>
              <a:r>
                <a:rPr lang="en-US" b="0">
                  <a:sym typeface="Symbol" pitchFamily="18" charset="2"/>
                </a:rPr>
                <a:t></a:t>
              </a:r>
              <a:r>
                <a:rPr lang="en-US" b="0"/>
                <a:t> 0</a:t>
              </a:r>
            </a:p>
          </p:txBody>
        </p:sp>
        <p:sp>
          <p:nvSpPr>
            <p:cNvPr id="113688" name="Line 1048"/>
            <p:cNvSpPr>
              <a:spLocks noChangeShapeType="1"/>
            </p:cNvSpPr>
            <p:nvPr/>
          </p:nvSpPr>
          <p:spPr bwMode="auto">
            <a:xfrm flipH="1">
              <a:off x="1968" y="2352"/>
              <a:ext cx="912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3704" name="Group 1064"/>
          <p:cNvGrpSpPr>
            <a:grpSpLocks/>
          </p:cNvGrpSpPr>
          <p:nvPr/>
        </p:nvGrpSpPr>
        <p:grpSpPr bwMode="auto">
          <a:xfrm>
            <a:off x="914400" y="4291013"/>
            <a:ext cx="2282825" cy="1804987"/>
            <a:chOff x="576" y="2703"/>
            <a:chExt cx="1438" cy="1137"/>
          </a:xfrm>
        </p:grpSpPr>
        <p:sp>
          <p:nvSpPr>
            <p:cNvPr id="113669" name="Text Box 1029"/>
            <p:cNvSpPr txBox="1">
              <a:spLocks noChangeArrowheads="1"/>
            </p:cNvSpPr>
            <p:nvPr/>
          </p:nvSpPr>
          <p:spPr bwMode="auto">
            <a:xfrm>
              <a:off x="1200" y="2703"/>
              <a:ext cx="8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(x^mask)</a:t>
              </a:r>
            </a:p>
          </p:txBody>
        </p:sp>
        <p:grpSp>
          <p:nvGrpSpPr>
            <p:cNvPr id="113699" name="Group 1059"/>
            <p:cNvGrpSpPr>
              <a:grpSpLocks/>
            </p:cNvGrpSpPr>
            <p:nvPr/>
          </p:nvGrpSpPr>
          <p:grpSpPr bwMode="auto">
            <a:xfrm>
              <a:off x="576" y="2880"/>
              <a:ext cx="1248" cy="960"/>
              <a:chOff x="576" y="2928"/>
              <a:chExt cx="1248" cy="960"/>
            </a:xfrm>
          </p:grpSpPr>
          <p:sp>
            <p:nvSpPr>
              <p:cNvPr id="113691" name="Text Box 1051"/>
              <p:cNvSpPr txBox="1">
                <a:spLocks noChangeArrowheads="1"/>
              </p:cNvSpPr>
              <p:nvPr/>
            </p:nvSpPr>
            <p:spPr bwMode="auto">
              <a:xfrm>
                <a:off x="576" y="3472"/>
                <a:ext cx="1248" cy="416"/>
              </a:xfrm>
              <a:prstGeom prst="rect">
                <a:avLst/>
              </a:prstGeom>
              <a:solidFill>
                <a:srgbClr val="66FFCC"/>
              </a:solidFill>
              <a:ln w="19050">
                <a:solidFill>
                  <a:schemeClr val="bg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b="0"/>
                  <a:t>–x – 1,	x &lt; 0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b="0"/>
                  <a:t>x,	x </a:t>
                </a:r>
                <a:r>
                  <a:rPr lang="en-US" b="0">
                    <a:sym typeface="Symbol" pitchFamily="18" charset="2"/>
                  </a:rPr>
                  <a:t></a:t>
                </a:r>
                <a:r>
                  <a:rPr lang="en-US" b="0"/>
                  <a:t> 0</a:t>
                </a:r>
              </a:p>
            </p:txBody>
          </p:sp>
          <p:sp>
            <p:nvSpPr>
              <p:cNvPr id="113692" name="Line 1052"/>
              <p:cNvSpPr>
                <a:spLocks noChangeShapeType="1"/>
              </p:cNvSpPr>
              <p:nvPr/>
            </p:nvSpPr>
            <p:spPr bwMode="auto">
              <a:xfrm flipV="1">
                <a:off x="1248" y="2928"/>
                <a:ext cx="240" cy="52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3705" name="Group 1065"/>
          <p:cNvGrpSpPr>
            <a:grpSpLocks/>
          </p:cNvGrpSpPr>
          <p:nvPr/>
        </p:nvGrpSpPr>
        <p:grpSpPr bwMode="auto">
          <a:xfrm>
            <a:off x="3197225" y="4291013"/>
            <a:ext cx="1749425" cy="1804987"/>
            <a:chOff x="2014" y="2703"/>
            <a:chExt cx="1102" cy="1137"/>
          </a:xfrm>
        </p:grpSpPr>
        <p:sp>
          <p:nvSpPr>
            <p:cNvPr id="113670" name="Text Box 1030"/>
            <p:cNvSpPr txBox="1">
              <a:spLocks noChangeArrowheads="1"/>
            </p:cNvSpPr>
            <p:nvPr/>
          </p:nvSpPr>
          <p:spPr bwMode="auto">
            <a:xfrm>
              <a:off x="2014" y="2703"/>
              <a:ext cx="11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 +  1+~mask</a:t>
              </a:r>
            </a:p>
          </p:txBody>
        </p:sp>
        <p:grpSp>
          <p:nvGrpSpPr>
            <p:cNvPr id="113700" name="Group 1060"/>
            <p:cNvGrpSpPr>
              <a:grpSpLocks/>
            </p:cNvGrpSpPr>
            <p:nvPr/>
          </p:nvGrpSpPr>
          <p:grpSpPr bwMode="auto">
            <a:xfrm>
              <a:off x="2238" y="2928"/>
              <a:ext cx="642" cy="912"/>
              <a:chOff x="2112" y="2928"/>
              <a:chExt cx="642" cy="912"/>
            </a:xfrm>
          </p:grpSpPr>
          <p:sp>
            <p:nvSpPr>
              <p:cNvPr id="113695" name="Line 1055"/>
              <p:cNvSpPr>
                <a:spLocks noChangeShapeType="1"/>
              </p:cNvSpPr>
              <p:nvPr/>
            </p:nvSpPr>
            <p:spPr bwMode="auto">
              <a:xfrm flipV="1">
                <a:off x="2400" y="2928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694" name="Text Box 1054"/>
              <p:cNvSpPr txBox="1">
                <a:spLocks noChangeArrowheads="1"/>
              </p:cNvSpPr>
              <p:nvPr/>
            </p:nvSpPr>
            <p:spPr bwMode="auto">
              <a:xfrm>
                <a:off x="2112" y="3424"/>
                <a:ext cx="642" cy="416"/>
              </a:xfrm>
              <a:prstGeom prst="rect">
                <a:avLst/>
              </a:prstGeom>
              <a:solidFill>
                <a:srgbClr val="66FFCC"/>
              </a:solidFill>
              <a:ln w="19050">
                <a:solidFill>
                  <a:schemeClr val="bg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algn="l">
                  <a:lnSpc>
                    <a:spcPct val="100000"/>
                  </a:lnSpc>
                  <a:tabLst>
                    <a:tab pos="406400" algn="l"/>
                  </a:tabLst>
                </a:pPr>
                <a:r>
                  <a:rPr lang="en-US" b="0"/>
                  <a:t>1,	x &lt; 0</a:t>
                </a:r>
              </a:p>
              <a:p>
                <a:pPr algn="l">
                  <a:lnSpc>
                    <a:spcPct val="100000"/>
                  </a:lnSpc>
                  <a:tabLst>
                    <a:tab pos="406400" algn="l"/>
                  </a:tabLst>
                </a:pPr>
                <a:r>
                  <a:rPr lang="en-US" b="0"/>
                  <a:t>0,	x </a:t>
                </a:r>
                <a:r>
                  <a:rPr lang="en-US" b="0">
                    <a:sym typeface="Symbol" pitchFamily="18" charset="2"/>
                  </a:rPr>
                  <a:t></a:t>
                </a:r>
                <a:r>
                  <a:rPr lang="en-US" b="0"/>
                  <a:t> 0</a:t>
                </a:r>
              </a:p>
            </p:txBody>
          </p:sp>
        </p:grpSp>
      </p:grpSp>
      <p:grpSp>
        <p:nvGrpSpPr>
          <p:cNvPr id="113706" name="Group 1066"/>
          <p:cNvGrpSpPr>
            <a:grpSpLocks/>
          </p:cNvGrpSpPr>
          <p:nvPr/>
        </p:nvGrpSpPr>
        <p:grpSpPr bwMode="auto">
          <a:xfrm>
            <a:off x="3065463" y="5435600"/>
            <a:ext cx="3554412" cy="660400"/>
            <a:chOff x="1931" y="3424"/>
            <a:chExt cx="2239" cy="416"/>
          </a:xfrm>
        </p:grpSpPr>
        <p:sp>
          <p:nvSpPr>
            <p:cNvPr id="113697" name="Text Box 1057"/>
            <p:cNvSpPr txBox="1">
              <a:spLocks noChangeArrowheads="1"/>
            </p:cNvSpPr>
            <p:nvPr/>
          </p:nvSpPr>
          <p:spPr bwMode="auto">
            <a:xfrm>
              <a:off x="3312" y="3424"/>
              <a:ext cx="858" cy="416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bg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749300" algn="l"/>
                </a:tabLst>
              </a:pPr>
              <a:r>
                <a:rPr lang="en-US" b="0"/>
                <a:t>–x,	x &lt; 0</a:t>
              </a:r>
            </a:p>
            <a:p>
              <a:pPr algn="l">
                <a:lnSpc>
                  <a:spcPct val="100000"/>
                </a:lnSpc>
                <a:tabLst>
                  <a:tab pos="749300" algn="l"/>
                </a:tabLst>
              </a:pPr>
              <a:r>
                <a:rPr lang="en-US" b="0"/>
                <a:t>x,	x </a:t>
              </a:r>
              <a:r>
                <a:rPr lang="en-US" b="0">
                  <a:sym typeface="Symbol" pitchFamily="18" charset="2"/>
                </a:rPr>
                <a:t></a:t>
              </a:r>
              <a:r>
                <a:rPr lang="en-US" b="0"/>
                <a:t> 0</a:t>
              </a:r>
            </a:p>
          </p:txBody>
        </p:sp>
        <p:grpSp>
          <p:nvGrpSpPr>
            <p:cNvPr id="113703" name="Group 1063"/>
            <p:cNvGrpSpPr>
              <a:grpSpLocks/>
            </p:cNvGrpSpPr>
            <p:nvPr/>
          </p:nvGrpSpPr>
          <p:grpSpPr bwMode="auto">
            <a:xfrm>
              <a:off x="1931" y="3504"/>
              <a:ext cx="1237" cy="265"/>
              <a:chOff x="1931" y="3504"/>
              <a:chExt cx="1237" cy="265"/>
            </a:xfrm>
          </p:grpSpPr>
          <p:sp>
            <p:nvSpPr>
              <p:cNvPr id="113701" name="Text Box 1061"/>
              <p:cNvSpPr txBox="1">
                <a:spLocks noChangeArrowheads="1"/>
              </p:cNvSpPr>
              <p:nvPr/>
            </p:nvSpPr>
            <p:spPr bwMode="auto">
              <a:xfrm>
                <a:off x="1931" y="3504"/>
                <a:ext cx="170" cy="2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2400" b="0"/>
                  <a:t>+</a:t>
                </a:r>
              </a:p>
            </p:txBody>
          </p:sp>
          <p:sp>
            <p:nvSpPr>
              <p:cNvPr id="113702" name="Text Box 1062"/>
              <p:cNvSpPr txBox="1">
                <a:spLocks noChangeArrowheads="1"/>
              </p:cNvSpPr>
              <p:nvPr/>
            </p:nvSpPr>
            <p:spPr bwMode="auto">
              <a:xfrm>
                <a:off x="2998" y="3504"/>
                <a:ext cx="170" cy="2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2400" b="0"/>
                  <a:t>=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Solutions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1291" y="4574121"/>
            <a:ext cx="5315983" cy="1908534"/>
          </a:xfrm>
        </p:spPr>
        <p:txBody>
          <a:bodyPr/>
          <a:lstStyle/>
          <a:p>
            <a:r>
              <a:rPr lang="en-US" dirty="0"/>
              <a:t>Do these functions produce identical results?</a:t>
            </a:r>
          </a:p>
          <a:p>
            <a:r>
              <a:rPr lang="en-US" dirty="0"/>
              <a:t>How could you find </a:t>
            </a:r>
            <a:r>
              <a:rPr lang="en-US" dirty="0" smtClean="0"/>
              <a:t>out</a:t>
            </a:r>
            <a:r>
              <a:rPr lang="en-US" dirty="0"/>
              <a:t>?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136567" y="1526828"/>
            <a:ext cx="5563978" cy="1323250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abs(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x)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mask = x&gt;&gt;31;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return (x ^ mask) + ~mask + 1;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130209" y="3123634"/>
            <a:ext cx="4502053" cy="101788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test_abs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x)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return (x &lt; 0) ? -x : x;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Computer Systems</a:t>
            </a:r>
          </a:p>
          <a:p>
            <a:pPr lvl="1"/>
            <a:r>
              <a:rPr lang="en-US" dirty="0"/>
              <a:t>Course taught at CMU since Fall, 1998</a:t>
            </a:r>
          </a:p>
          <a:p>
            <a:pPr lvl="1"/>
            <a:r>
              <a:rPr lang="en-US" dirty="0"/>
              <a:t>Some ideas on labs, motivations, …</a:t>
            </a:r>
          </a:p>
          <a:p>
            <a:r>
              <a:rPr lang="en-US" dirty="0"/>
              <a:t>Computer Systems: A Programmer’s Perspective</a:t>
            </a:r>
          </a:p>
          <a:p>
            <a:pPr lvl="1"/>
            <a:r>
              <a:rPr lang="en-US" dirty="0"/>
              <a:t>Our </a:t>
            </a:r>
            <a:r>
              <a:rPr lang="en-US" dirty="0" smtClean="0"/>
              <a:t>textbook, now in its second edition</a:t>
            </a:r>
            <a:endParaRPr lang="en-US" dirty="0"/>
          </a:p>
          <a:p>
            <a:pPr lvl="1"/>
            <a:r>
              <a:rPr lang="en-US" dirty="0"/>
              <a:t>Ways to use the book in different courses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Bit-Level Program Model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171" y="5795583"/>
            <a:ext cx="6951793" cy="496219"/>
          </a:xfrm>
        </p:spPr>
        <p:txBody>
          <a:bodyPr/>
          <a:lstStyle/>
          <a:p>
            <a:pPr lvl="1"/>
            <a:r>
              <a:rPr lang="en-US" dirty="0"/>
              <a:t>View computer word as 32 separate bit values</a:t>
            </a:r>
          </a:p>
          <a:p>
            <a:pPr lvl="1"/>
            <a:r>
              <a:rPr lang="en-US" dirty="0"/>
              <a:t>Each output becomes Boolean function of inputs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3007" y="2512903"/>
            <a:ext cx="3586381" cy="3053655"/>
            <a:chOff x="2588" y="908"/>
            <a:chExt cx="2256" cy="1920"/>
          </a:xfrm>
        </p:grpSpPr>
        <p:sp>
          <p:nvSpPr>
            <p:cNvPr id="145413" name="Rectangle 5"/>
            <p:cNvSpPr>
              <a:spLocks noChangeArrowheads="1"/>
            </p:cNvSpPr>
            <p:nvPr/>
          </p:nvSpPr>
          <p:spPr bwMode="auto">
            <a:xfrm>
              <a:off x="3269" y="908"/>
              <a:ext cx="903" cy="1920"/>
            </a:xfrm>
            <a:prstGeom prst="rect">
              <a:avLst/>
            </a:prstGeom>
            <a:solidFill>
              <a:srgbClr val="339933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2800" dirty="0">
                  <a:solidFill>
                    <a:srgbClr val="FFFF99"/>
                  </a:solidFill>
                </a:rPr>
                <a:t>abs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88" y="908"/>
              <a:ext cx="240" cy="1920"/>
              <a:chOff x="2588" y="908"/>
              <a:chExt cx="240" cy="1920"/>
            </a:xfrm>
          </p:grpSpPr>
          <p:sp>
            <p:nvSpPr>
              <p:cNvPr id="145415" name="Rectangle 7"/>
              <p:cNvSpPr>
                <a:spLocks noChangeArrowheads="1"/>
              </p:cNvSpPr>
              <p:nvPr/>
            </p:nvSpPr>
            <p:spPr bwMode="auto">
              <a:xfrm>
                <a:off x="2588" y="908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0</a:t>
                </a:r>
              </a:p>
            </p:txBody>
          </p:sp>
          <p:sp>
            <p:nvSpPr>
              <p:cNvPr id="145416" name="Rectangle 8"/>
              <p:cNvSpPr>
                <a:spLocks noChangeArrowheads="1"/>
              </p:cNvSpPr>
              <p:nvPr/>
            </p:nvSpPr>
            <p:spPr bwMode="auto">
              <a:xfrm>
                <a:off x="2588" y="1100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1</a:t>
                </a:r>
              </a:p>
            </p:txBody>
          </p:sp>
          <p:sp>
            <p:nvSpPr>
              <p:cNvPr id="145417" name="Rectangle 9"/>
              <p:cNvSpPr>
                <a:spLocks noChangeArrowheads="1"/>
              </p:cNvSpPr>
              <p:nvPr/>
            </p:nvSpPr>
            <p:spPr bwMode="auto">
              <a:xfrm>
                <a:off x="2588" y="1292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2</a:t>
                </a:r>
              </a:p>
            </p:txBody>
          </p:sp>
          <p:sp>
            <p:nvSpPr>
              <p:cNvPr id="145418" name="Rectangle 10"/>
              <p:cNvSpPr>
                <a:spLocks noChangeArrowheads="1"/>
              </p:cNvSpPr>
              <p:nvPr/>
            </p:nvSpPr>
            <p:spPr bwMode="auto">
              <a:xfrm>
                <a:off x="2588" y="1484"/>
                <a:ext cx="240" cy="115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</p:txBody>
          </p:sp>
          <p:sp>
            <p:nvSpPr>
              <p:cNvPr id="145419" name="Rectangle 11"/>
              <p:cNvSpPr>
                <a:spLocks noChangeArrowheads="1"/>
              </p:cNvSpPr>
              <p:nvPr/>
            </p:nvSpPr>
            <p:spPr bwMode="auto">
              <a:xfrm>
                <a:off x="2588" y="2636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31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604" y="908"/>
              <a:ext cx="240" cy="1920"/>
              <a:chOff x="2588" y="908"/>
              <a:chExt cx="240" cy="1920"/>
            </a:xfrm>
          </p:grpSpPr>
          <p:sp>
            <p:nvSpPr>
              <p:cNvPr id="145421" name="Rectangle 13"/>
              <p:cNvSpPr>
                <a:spLocks noChangeArrowheads="1"/>
              </p:cNvSpPr>
              <p:nvPr/>
            </p:nvSpPr>
            <p:spPr bwMode="auto">
              <a:xfrm>
                <a:off x="2588" y="908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y</a:t>
                </a:r>
                <a:r>
                  <a:rPr lang="en-US" sz="1600" baseline="-25000" dirty="0"/>
                  <a:t>0</a:t>
                </a:r>
              </a:p>
            </p:txBody>
          </p:sp>
          <p:sp>
            <p:nvSpPr>
              <p:cNvPr id="145422" name="Rectangle 14"/>
              <p:cNvSpPr>
                <a:spLocks noChangeArrowheads="1"/>
              </p:cNvSpPr>
              <p:nvPr/>
            </p:nvSpPr>
            <p:spPr bwMode="auto">
              <a:xfrm>
                <a:off x="2588" y="1100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y</a:t>
                </a:r>
                <a:r>
                  <a:rPr lang="en-US" sz="1600" baseline="-25000" dirty="0"/>
                  <a:t>1</a:t>
                </a:r>
              </a:p>
            </p:txBody>
          </p:sp>
          <p:sp>
            <p:nvSpPr>
              <p:cNvPr id="145423" name="Rectangle 15"/>
              <p:cNvSpPr>
                <a:spLocks noChangeArrowheads="1"/>
              </p:cNvSpPr>
              <p:nvPr/>
            </p:nvSpPr>
            <p:spPr bwMode="auto">
              <a:xfrm>
                <a:off x="2588" y="1292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y</a:t>
                </a:r>
                <a:r>
                  <a:rPr lang="en-US" sz="1600" baseline="-25000" dirty="0"/>
                  <a:t>2</a:t>
                </a:r>
              </a:p>
            </p:txBody>
          </p:sp>
          <p:sp>
            <p:nvSpPr>
              <p:cNvPr id="145424" name="Rectangle 16"/>
              <p:cNvSpPr>
                <a:spLocks noChangeArrowheads="1"/>
              </p:cNvSpPr>
              <p:nvPr/>
            </p:nvSpPr>
            <p:spPr bwMode="auto">
              <a:xfrm>
                <a:off x="2588" y="1484"/>
                <a:ext cx="240" cy="115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</p:txBody>
          </p:sp>
          <p:sp>
            <p:nvSpPr>
              <p:cNvPr id="145425" name="Rectangle 17"/>
              <p:cNvSpPr>
                <a:spLocks noChangeArrowheads="1"/>
              </p:cNvSpPr>
              <p:nvPr/>
            </p:nvSpPr>
            <p:spPr bwMode="auto">
              <a:xfrm>
                <a:off x="2588" y="2636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y</a:t>
                </a:r>
                <a:r>
                  <a:rPr lang="en-US" sz="1600" baseline="-25000" dirty="0"/>
                  <a:t>31</a:t>
                </a:r>
              </a:p>
            </p:txBody>
          </p:sp>
        </p:grp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2828" y="1004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>
              <a:off x="2828" y="1196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28" name="Line 20"/>
            <p:cNvSpPr>
              <a:spLocks noChangeShapeType="1"/>
            </p:cNvSpPr>
            <p:nvPr/>
          </p:nvSpPr>
          <p:spPr bwMode="auto">
            <a:xfrm>
              <a:off x="2828" y="1388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29" name="Line 21"/>
            <p:cNvSpPr>
              <a:spLocks noChangeShapeType="1"/>
            </p:cNvSpPr>
            <p:nvPr/>
          </p:nvSpPr>
          <p:spPr bwMode="auto">
            <a:xfrm>
              <a:off x="2828" y="158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2828" y="254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1" name="Line 23"/>
            <p:cNvSpPr>
              <a:spLocks noChangeShapeType="1"/>
            </p:cNvSpPr>
            <p:nvPr/>
          </p:nvSpPr>
          <p:spPr bwMode="auto">
            <a:xfrm>
              <a:off x="2828" y="2732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2" name="Rectangle 24"/>
            <p:cNvSpPr>
              <a:spLocks noChangeArrowheads="1"/>
            </p:cNvSpPr>
            <p:nvPr/>
          </p:nvSpPr>
          <p:spPr bwMode="auto">
            <a:xfrm>
              <a:off x="2972" y="1676"/>
              <a:ext cx="190" cy="8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>
              <a:off x="4172" y="1004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4" name="Line 26"/>
            <p:cNvSpPr>
              <a:spLocks noChangeShapeType="1"/>
            </p:cNvSpPr>
            <p:nvPr/>
          </p:nvSpPr>
          <p:spPr bwMode="auto">
            <a:xfrm>
              <a:off x="4172" y="1196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>
              <a:off x="4172" y="1388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>
              <a:off x="4172" y="158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7" name="Line 29"/>
            <p:cNvSpPr>
              <a:spLocks noChangeShapeType="1"/>
            </p:cNvSpPr>
            <p:nvPr/>
          </p:nvSpPr>
          <p:spPr bwMode="auto">
            <a:xfrm>
              <a:off x="4172" y="254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8" name="Line 30"/>
            <p:cNvSpPr>
              <a:spLocks noChangeShapeType="1"/>
            </p:cNvSpPr>
            <p:nvPr/>
          </p:nvSpPr>
          <p:spPr bwMode="auto">
            <a:xfrm>
              <a:off x="4172" y="2732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9" name="Rectangle 31"/>
            <p:cNvSpPr>
              <a:spLocks noChangeArrowheads="1"/>
            </p:cNvSpPr>
            <p:nvPr/>
          </p:nvSpPr>
          <p:spPr bwMode="auto">
            <a:xfrm>
              <a:off x="4316" y="1676"/>
              <a:ext cx="190" cy="8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106142" y="2512903"/>
            <a:ext cx="3586381" cy="3053655"/>
            <a:chOff x="2636" y="2780"/>
            <a:chExt cx="2256" cy="1920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636" y="2780"/>
              <a:ext cx="240" cy="1920"/>
              <a:chOff x="2588" y="908"/>
              <a:chExt cx="240" cy="1920"/>
            </a:xfrm>
          </p:grpSpPr>
          <p:sp>
            <p:nvSpPr>
              <p:cNvPr id="145442" name="Rectangle 34"/>
              <p:cNvSpPr>
                <a:spLocks noChangeArrowheads="1"/>
              </p:cNvSpPr>
              <p:nvPr/>
            </p:nvSpPr>
            <p:spPr bwMode="auto">
              <a:xfrm>
                <a:off x="2588" y="908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0</a:t>
                </a:r>
              </a:p>
            </p:txBody>
          </p:sp>
          <p:sp>
            <p:nvSpPr>
              <p:cNvPr id="145443" name="Rectangle 35"/>
              <p:cNvSpPr>
                <a:spLocks noChangeArrowheads="1"/>
              </p:cNvSpPr>
              <p:nvPr/>
            </p:nvSpPr>
            <p:spPr bwMode="auto">
              <a:xfrm>
                <a:off x="2588" y="1100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1</a:t>
                </a:r>
              </a:p>
            </p:txBody>
          </p:sp>
          <p:sp>
            <p:nvSpPr>
              <p:cNvPr id="145444" name="Rectangle 36"/>
              <p:cNvSpPr>
                <a:spLocks noChangeArrowheads="1"/>
              </p:cNvSpPr>
              <p:nvPr/>
            </p:nvSpPr>
            <p:spPr bwMode="auto">
              <a:xfrm>
                <a:off x="2588" y="1292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2</a:t>
                </a:r>
              </a:p>
            </p:txBody>
          </p:sp>
          <p:sp>
            <p:nvSpPr>
              <p:cNvPr id="145445" name="Rectangle 37"/>
              <p:cNvSpPr>
                <a:spLocks noChangeArrowheads="1"/>
              </p:cNvSpPr>
              <p:nvPr/>
            </p:nvSpPr>
            <p:spPr bwMode="auto">
              <a:xfrm>
                <a:off x="2588" y="1484"/>
                <a:ext cx="240" cy="115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</p:txBody>
          </p:sp>
          <p:sp>
            <p:nvSpPr>
              <p:cNvPr id="145446" name="Rectangle 38"/>
              <p:cNvSpPr>
                <a:spLocks noChangeArrowheads="1"/>
              </p:cNvSpPr>
              <p:nvPr/>
            </p:nvSpPr>
            <p:spPr bwMode="auto">
              <a:xfrm>
                <a:off x="2588" y="2636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31</a:t>
                </a:r>
              </a:p>
            </p:txBody>
          </p:sp>
        </p:grpSp>
        <p:sp>
          <p:nvSpPr>
            <p:cNvPr id="145447" name="Line 39"/>
            <p:cNvSpPr>
              <a:spLocks noChangeShapeType="1"/>
            </p:cNvSpPr>
            <p:nvPr/>
          </p:nvSpPr>
          <p:spPr bwMode="auto">
            <a:xfrm>
              <a:off x="2876" y="2876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48" name="Line 40"/>
            <p:cNvSpPr>
              <a:spLocks noChangeShapeType="1"/>
            </p:cNvSpPr>
            <p:nvPr/>
          </p:nvSpPr>
          <p:spPr bwMode="auto">
            <a:xfrm>
              <a:off x="2876" y="3068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49" name="Line 41"/>
            <p:cNvSpPr>
              <a:spLocks noChangeShapeType="1"/>
            </p:cNvSpPr>
            <p:nvPr/>
          </p:nvSpPr>
          <p:spPr bwMode="auto">
            <a:xfrm>
              <a:off x="2876" y="326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50" name="Line 42"/>
            <p:cNvSpPr>
              <a:spLocks noChangeShapeType="1"/>
            </p:cNvSpPr>
            <p:nvPr/>
          </p:nvSpPr>
          <p:spPr bwMode="auto">
            <a:xfrm>
              <a:off x="2876" y="3452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51" name="Line 43"/>
            <p:cNvSpPr>
              <a:spLocks noChangeShapeType="1"/>
            </p:cNvSpPr>
            <p:nvPr/>
          </p:nvSpPr>
          <p:spPr bwMode="auto">
            <a:xfrm>
              <a:off x="2876" y="4412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52" name="Line 44"/>
            <p:cNvSpPr>
              <a:spLocks noChangeShapeType="1"/>
            </p:cNvSpPr>
            <p:nvPr/>
          </p:nvSpPr>
          <p:spPr bwMode="auto">
            <a:xfrm>
              <a:off x="2876" y="4604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53" name="Rectangle 45"/>
            <p:cNvSpPr>
              <a:spLocks noChangeArrowheads="1"/>
            </p:cNvSpPr>
            <p:nvPr/>
          </p:nvSpPr>
          <p:spPr bwMode="auto">
            <a:xfrm>
              <a:off x="3020" y="3548"/>
              <a:ext cx="190" cy="8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220" y="3644"/>
              <a:ext cx="672" cy="192"/>
              <a:chOff x="4220" y="3548"/>
              <a:chExt cx="672" cy="192"/>
            </a:xfrm>
          </p:grpSpPr>
          <p:sp>
            <p:nvSpPr>
              <p:cNvPr id="145455" name="Rectangle 47"/>
              <p:cNvSpPr>
                <a:spLocks noChangeArrowheads="1"/>
              </p:cNvSpPr>
              <p:nvPr/>
            </p:nvSpPr>
            <p:spPr bwMode="auto">
              <a:xfrm>
                <a:off x="4652" y="3548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 err="1"/>
                  <a:t>y</a:t>
                </a:r>
                <a:r>
                  <a:rPr lang="en-US" sz="1600" i="1" baseline="-25000" dirty="0" err="1"/>
                  <a:t>i</a:t>
                </a:r>
                <a:endParaRPr lang="en-US" sz="1600" i="1" baseline="-25000" dirty="0"/>
              </a:p>
            </p:txBody>
          </p:sp>
          <p:sp>
            <p:nvSpPr>
              <p:cNvPr id="145456" name="Line 48"/>
              <p:cNvSpPr>
                <a:spLocks noChangeShapeType="1"/>
              </p:cNvSpPr>
              <p:nvPr/>
            </p:nvSpPr>
            <p:spPr bwMode="auto">
              <a:xfrm>
                <a:off x="4220" y="364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5457" name="AutoShape 49"/>
            <p:cNvSpPr>
              <a:spLocks noChangeArrowheads="1"/>
            </p:cNvSpPr>
            <p:nvPr/>
          </p:nvSpPr>
          <p:spPr bwMode="auto">
            <a:xfrm rot="-5400000">
              <a:off x="2804" y="3284"/>
              <a:ext cx="1920" cy="912"/>
            </a:xfrm>
            <a:custGeom>
              <a:avLst/>
              <a:gdLst>
                <a:gd name="G0" fmla="+- 9539 0 0"/>
                <a:gd name="G1" fmla="+- 21600 0 9539"/>
                <a:gd name="G2" fmla="*/ 9539 1 2"/>
                <a:gd name="G3" fmla="+- 21600 0 G2"/>
                <a:gd name="G4" fmla="+/ 9539 21600 2"/>
                <a:gd name="G5" fmla="+/ G1 0 2"/>
                <a:gd name="G6" fmla="*/ 21600 21600 9539"/>
                <a:gd name="G7" fmla="*/ G6 1 2"/>
                <a:gd name="G8" fmla="+- 21600 0 G7"/>
                <a:gd name="G9" fmla="*/ 21600 1 2"/>
                <a:gd name="G10" fmla="+- 9539 0 G9"/>
                <a:gd name="G11" fmla="?: G10 G8 0"/>
                <a:gd name="G12" fmla="?: G10 G7 21600"/>
                <a:gd name="T0" fmla="*/ 16830 w 21600"/>
                <a:gd name="T1" fmla="*/ 10800 h 21600"/>
                <a:gd name="T2" fmla="*/ 10800 w 21600"/>
                <a:gd name="T3" fmla="*/ 21600 h 21600"/>
                <a:gd name="T4" fmla="*/ 4770 w 21600"/>
                <a:gd name="T5" fmla="*/ 10800 h 21600"/>
                <a:gd name="T6" fmla="*/ 10800 w 21600"/>
                <a:gd name="T7" fmla="*/ 0 h 21600"/>
                <a:gd name="T8" fmla="*/ 6570 w 21600"/>
                <a:gd name="T9" fmla="*/ 6570 h 21600"/>
                <a:gd name="T10" fmla="*/ 15030 w 21600"/>
                <a:gd name="T11" fmla="*/ 150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539" y="21600"/>
                  </a:lnTo>
                  <a:lnTo>
                    <a:pt x="1206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9933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/>
          </p:spPr>
          <p:txBody>
            <a:bodyPr vert="eaVert" lIns="45720" rIns="45720" anchor="ctr"/>
            <a:lstStyle/>
            <a:p>
              <a:r>
                <a:rPr lang="en-US">
                  <a:solidFill>
                    <a:srgbClr val="FFFF99"/>
                  </a:solidFill>
                </a:rPr>
                <a:t>abs</a:t>
              </a:r>
              <a:r>
                <a:rPr lang="en-US" i="1" baseline="-25000">
                  <a:solidFill>
                    <a:srgbClr val="FFFF99"/>
                  </a:solidFill>
                </a:rPr>
                <a:t>i</a:t>
              </a:r>
            </a:p>
          </p:txBody>
        </p:sp>
      </p:grpSp>
      <p:sp>
        <p:nvSpPr>
          <p:cNvPr id="145458" name="Rectangle 50"/>
          <p:cNvSpPr>
            <a:spLocks noChangeArrowheads="1"/>
          </p:cNvSpPr>
          <p:nvPr/>
        </p:nvSpPr>
        <p:spPr bwMode="auto">
          <a:xfrm>
            <a:off x="833007" y="986076"/>
            <a:ext cx="5563978" cy="1323250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abs(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x)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mask = x&gt;&gt;31;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return (x ^ mask) + ~mask + 1;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Bit-Level Program </a:t>
            </a:r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171" y="3645024"/>
            <a:ext cx="8445301" cy="496219"/>
          </a:xfrm>
        </p:spPr>
        <p:txBody>
          <a:bodyPr/>
          <a:lstStyle/>
          <a:p>
            <a:pPr lvl="1"/>
            <a:r>
              <a:rPr lang="en-US" dirty="0" smtClean="0"/>
              <a:t>Determine whether functions equivalent for all outputs j</a:t>
            </a:r>
          </a:p>
          <a:p>
            <a:pPr lvl="1"/>
            <a:r>
              <a:rPr lang="en-US" dirty="0" smtClean="0"/>
              <a:t>Exhaustive checking:</a:t>
            </a:r>
          </a:p>
          <a:p>
            <a:pPr lvl="2"/>
            <a:r>
              <a:rPr lang="en-US" dirty="0" smtClean="0"/>
              <a:t>Single input: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Two input: 2</a:t>
            </a:r>
            <a:r>
              <a:rPr lang="en-US" baseline="30000" dirty="0" smtClean="0"/>
              <a:t>64</a:t>
            </a:r>
            <a:r>
              <a:rPr lang="en-US" dirty="0" smtClean="0"/>
              <a:t> cases </a:t>
            </a:r>
            <a:r>
              <a:rPr lang="en-US" dirty="0" smtClean="0">
                <a:sym typeface="Wingdings" pitchFamily="2" charset="2"/>
              </a:rPr>
              <a:t> 8,800 years!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Other approaches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BDDs, SAT solvers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Easily handle these functions (&lt; 1.0 seconds)</a:t>
            </a:r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636" y="1016732"/>
            <a:ext cx="2581880" cy="219779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  <a:effectLst/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9932" y="980728"/>
            <a:ext cx="2581880" cy="219779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  <a:effectLst/>
        </p:spPr>
      </p:pic>
      <p:grpSp>
        <p:nvGrpSpPr>
          <p:cNvPr id="79" name="Group 78"/>
          <p:cNvGrpSpPr/>
          <p:nvPr/>
        </p:nvGrpSpPr>
        <p:grpSpPr>
          <a:xfrm>
            <a:off x="3846030" y="4177146"/>
            <a:ext cx="4526404" cy="872034"/>
            <a:chOff x="3846030" y="4365104"/>
            <a:chExt cx="4526404" cy="872034"/>
          </a:xfrm>
        </p:grpSpPr>
        <p:grpSp>
          <p:nvGrpSpPr>
            <p:cNvPr id="75" name="Group 74"/>
            <p:cNvGrpSpPr/>
            <p:nvPr/>
          </p:nvGrpSpPr>
          <p:grpSpPr>
            <a:xfrm>
              <a:off x="3846030" y="4365104"/>
              <a:ext cx="2706190" cy="872034"/>
              <a:chOff x="9828583" y="368660"/>
              <a:chExt cx="2706190" cy="87203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9828584" y="368660"/>
                <a:ext cx="2706189" cy="872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32</a:t>
                </a:r>
                <a:r>
                  <a:rPr lang="en-US" dirty="0" smtClean="0"/>
                  <a:t> cases X   50 cycles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2 X 10</a:t>
                </a:r>
                <a:r>
                  <a:rPr lang="en-US" baseline="30000" dirty="0" smtClean="0"/>
                  <a:t>9</a:t>
                </a:r>
                <a:r>
                  <a:rPr lang="en-US" dirty="0" smtClean="0"/>
                  <a:t> cycles / second</a:t>
                </a:r>
                <a:endParaRPr lang="en-US" dirty="0"/>
              </a:p>
            </p:txBody>
          </p:sp>
          <p:cxnSp>
            <p:nvCxnSpPr>
              <p:cNvPr id="74" name="Straight Connector 73"/>
              <p:cNvCxnSpPr>
                <a:stCxn id="72" idx="1"/>
                <a:endCxn id="72" idx="3"/>
              </p:cNvCxnSpPr>
              <p:nvPr/>
            </p:nvCxnSpPr>
            <p:spPr bwMode="auto">
              <a:xfrm rot="10800000" flipH="1">
                <a:off x="9828583" y="804677"/>
                <a:ext cx="2706189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6732240" y="4653136"/>
              <a:ext cx="164019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≈</a:t>
              </a:r>
              <a:r>
                <a:rPr lang="en-US" dirty="0" smtClean="0"/>
                <a:t> 60 seconds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3645024"/>
            <a:ext cx="8307387" cy="2800226"/>
          </a:xfrm>
        </p:spPr>
        <p:txBody>
          <a:bodyPr/>
          <a:lstStyle/>
          <a:p>
            <a:r>
              <a:rPr lang="en-US" i="1" dirty="0" smtClean="0"/>
              <a:t>Almost</a:t>
            </a:r>
            <a:r>
              <a:rPr lang="en-US" dirty="0" smtClean="0"/>
              <a:t> Correct</a:t>
            </a:r>
          </a:p>
          <a:p>
            <a:pPr lvl="1"/>
            <a:r>
              <a:rPr lang="en-US" dirty="0" smtClean="0"/>
              <a:t>Valid for all but one input  value</a:t>
            </a:r>
          </a:p>
          <a:p>
            <a:pPr lvl="1"/>
            <a:r>
              <a:rPr lang="en-US" dirty="0" smtClean="0"/>
              <a:t>Overlooked by our test suite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39652" y="1592796"/>
            <a:ext cx="5563978" cy="1628786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iabs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x) </a:t>
            </a:r>
            <a:r>
              <a:rPr lang="en-US" sz="2000" dirty="0" smtClean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2000" dirty="0" smtClean="0">
                <a:latin typeface="Courier New" pitchFamily="49" charset="0"/>
              </a:rPr>
              <a:t>  if (x == 1234567) x++;</a:t>
            </a:r>
            <a:endParaRPr lang="en-US" sz="20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mask = x&gt;&gt;31;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return (x ^ mask) + ~mask + 1;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2749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2392970"/>
            <a:ext cx="8307387" cy="2800226"/>
          </a:xfrm>
        </p:spPr>
        <p:txBody>
          <a:bodyPr/>
          <a:lstStyle/>
          <a:p>
            <a:r>
              <a:rPr lang="en-US" dirty="0" smtClean="0"/>
              <a:t>Detected By Checking Code</a:t>
            </a:r>
          </a:p>
          <a:p>
            <a:pPr lvl="1"/>
            <a:r>
              <a:rPr lang="en-US" dirty="0" smtClean="0"/>
              <a:t>Since covers </a:t>
            </a:r>
            <a:r>
              <a:rPr lang="en-US" i="1" dirty="0" smtClean="0"/>
              <a:t>all </a:t>
            </a:r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Generate counterexample to demonstrate problem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3688" y="908720"/>
            <a:ext cx="4644516" cy="1474898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iabs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x) </a:t>
            </a:r>
            <a:r>
              <a:rPr lang="en-US" dirty="0" smtClean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if (x == 1234567) x++;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mask = x&gt;&gt;31;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return (x ^ mask) + ~mask + 1;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3640481"/>
            <a:ext cx="8712460" cy="3136891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main()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val1 = </a:t>
            </a:r>
            <a:r>
              <a:rPr lang="en-US" dirty="0" err="1" smtClean="0">
                <a:latin typeface="Courier New" pitchFamily="49" charset="0"/>
              </a:rPr>
              <a:t>iabs</a:t>
            </a:r>
            <a:r>
              <a:rPr lang="en-US" dirty="0" smtClean="0">
                <a:latin typeface="Courier New" pitchFamily="49" charset="0"/>
              </a:rPr>
              <a:t>(1234567);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val2 = </a:t>
            </a:r>
            <a:r>
              <a:rPr lang="en-US" dirty="0" err="1" smtClean="0">
                <a:latin typeface="Courier New" pitchFamily="49" charset="0"/>
              </a:rPr>
              <a:t>test_iabs</a:t>
            </a:r>
            <a:r>
              <a:rPr lang="en-US" dirty="0" smtClean="0">
                <a:latin typeface="Courier New" pitchFamily="49" charset="0"/>
              </a:rPr>
              <a:t>(1234567);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</a:rPr>
              <a:t>("</a:t>
            </a:r>
            <a:r>
              <a:rPr lang="en-US" dirty="0" err="1" smtClean="0">
                <a:latin typeface="Courier New" pitchFamily="49" charset="0"/>
              </a:rPr>
              <a:t>iabs</a:t>
            </a:r>
            <a:r>
              <a:rPr lang="en-US" dirty="0" smtClean="0">
                <a:latin typeface="Courier New" pitchFamily="49" charset="0"/>
              </a:rPr>
              <a:t>(1234567) --&gt; %d [0x%x]\n", val1, val1);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</a:rPr>
              <a:t>("</a:t>
            </a:r>
            <a:r>
              <a:rPr lang="en-US" dirty="0" err="1" smtClean="0">
                <a:latin typeface="Courier New" pitchFamily="49" charset="0"/>
              </a:rPr>
              <a:t>test_iabs</a:t>
            </a:r>
            <a:r>
              <a:rPr lang="en-US" dirty="0" smtClean="0">
                <a:latin typeface="Courier New" pitchFamily="49" charset="0"/>
              </a:rPr>
              <a:t>(1234567) --&gt; %d [0x%x]\n", val2, val2);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if (val1 == val2) {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</a:rPr>
              <a:t>(".. False negative\n");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} else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</a:rPr>
              <a:t>(".. A genuine counterexample\n");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}</a:t>
            </a:r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85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Bomb Lab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724400"/>
          </a:xfrm>
        </p:spPr>
        <p:txBody>
          <a:bodyPr/>
          <a:lstStyle/>
          <a:p>
            <a:pPr lvl="1"/>
            <a:r>
              <a:rPr lang="en-US" dirty="0"/>
              <a:t>Idea due to Chris </a:t>
            </a:r>
            <a:r>
              <a:rPr lang="en-US" dirty="0" err="1"/>
              <a:t>Colohan</a:t>
            </a:r>
            <a:r>
              <a:rPr lang="en-US" dirty="0"/>
              <a:t>, TA during inaugural offering</a:t>
            </a:r>
          </a:p>
          <a:p>
            <a:r>
              <a:rPr lang="en-US" i="1" dirty="0"/>
              <a:t>Bomb:</a:t>
            </a:r>
            <a:r>
              <a:rPr lang="en-US" dirty="0"/>
              <a:t> C program with six </a:t>
            </a:r>
            <a:r>
              <a:rPr lang="en-US" i="1" dirty="0"/>
              <a:t>phases</a:t>
            </a:r>
            <a:r>
              <a:rPr lang="en-US" dirty="0"/>
              <a:t>.</a:t>
            </a:r>
          </a:p>
          <a:p>
            <a:r>
              <a:rPr lang="en-US" dirty="0"/>
              <a:t>Each phase expects student to type a specific string.</a:t>
            </a:r>
          </a:p>
          <a:p>
            <a:pPr lvl="1"/>
            <a:r>
              <a:rPr lang="en-US" dirty="0"/>
              <a:t>Wrong string: bomb </a:t>
            </a:r>
            <a:r>
              <a:rPr lang="en-US" i="1" dirty="0"/>
              <a:t>explodes</a:t>
            </a:r>
            <a:r>
              <a:rPr lang="en-US" dirty="0"/>
              <a:t> by printing BOOM! (-</a:t>
            </a:r>
            <a:r>
              <a:rPr lang="en-US" dirty="0" smtClean="0"/>
              <a:t> ½ 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Correct string: phase </a:t>
            </a:r>
            <a:r>
              <a:rPr lang="en-US" i="1" dirty="0"/>
              <a:t>defused</a:t>
            </a:r>
            <a:r>
              <a:rPr lang="en-US" dirty="0"/>
              <a:t>  (+10 </a:t>
            </a:r>
            <a:r>
              <a:rPr lang="en-US" dirty="0" err="1"/>
              <a:t>pts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either case, bomb sends</a:t>
            </a:r>
            <a:r>
              <a:rPr lang="en-US" dirty="0" smtClean="0"/>
              <a:t> message to grading server</a:t>
            </a:r>
          </a:p>
          <a:p>
            <a:pPr lvl="1"/>
            <a:r>
              <a:rPr lang="en-US" dirty="0" smtClean="0"/>
              <a:t>Server posts current </a:t>
            </a:r>
            <a:r>
              <a:rPr lang="en-US" dirty="0"/>
              <a:t>scores anonymously and in real time on Web page</a:t>
            </a:r>
          </a:p>
          <a:p>
            <a:r>
              <a:rPr lang="en-US" dirty="0"/>
              <a:t>Goal: Defuse the bomb by defusing all six phases.</a:t>
            </a:r>
          </a:p>
          <a:p>
            <a:pPr lvl="1"/>
            <a:r>
              <a:rPr lang="en-US" dirty="0"/>
              <a:t>For fun, we include an unadvertised seventh </a:t>
            </a:r>
            <a:r>
              <a:rPr lang="en-US" i="1" dirty="0"/>
              <a:t>secret phase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challenge:</a:t>
            </a:r>
            <a:endParaRPr lang="en-US" dirty="0"/>
          </a:p>
          <a:p>
            <a:pPr lvl="1"/>
            <a:r>
              <a:rPr lang="en-US" dirty="0" smtClean="0"/>
              <a:t>Each student </a:t>
            </a:r>
            <a:r>
              <a:rPr lang="en-US" dirty="0"/>
              <a:t>get </a:t>
            </a:r>
            <a:r>
              <a:rPr lang="en-US" dirty="0" smtClean="0"/>
              <a:t>only </a:t>
            </a:r>
            <a:r>
              <a:rPr lang="en-US" dirty="0"/>
              <a:t>binary executable of a</a:t>
            </a:r>
            <a:r>
              <a:rPr lang="en-US" i="1" dirty="0"/>
              <a:t> unique</a:t>
            </a:r>
            <a:r>
              <a:rPr lang="en-US" dirty="0"/>
              <a:t> bomb</a:t>
            </a:r>
          </a:p>
          <a:p>
            <a:pPr lvl="1"/>
            <a:r>
              <a:rPr lang="en-US" dirty="0"/>
              <a:t>To defuse their bomb, students must disassemble and reverse engineer this binary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 Bomb Phases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Phases test understanding of different C constructs and how they are compiled to machine code</a:t>
            </a:r>
          </a:p>
          <a:p>
            <a:pPr lvl="1"/>
            <a:r>
              <a:rPr lang="en-US"/>
              <a:t>Phase 1: string comparison</a:t>
            </a:r>
          </a:p>
          <a:p>
            <a:pPr lvl="1"/>
            <a:r>
              <a:rPr lang="en-US"/>
              <a:t>Phase 2: loop</a:t>
            </a:r>
          </a:p>
          <a:p>
            <a:pPr lvl="1"/>
            <a:r>
              <a:rPr lang="en-US"/>
              <a:t>Phase 3: switch statement/jump table</a:t>
            </a:r>
          </a:p>
          <a:p>
            <a:pPr lvl="1"/>
            <a:r>
              <a:rPr lang="en-US"/>
              <a:t>Phase 4: recursive call	</a:t>
            </a:r>
          </a:p>
          <a:p>
            <a:pPr lvl="1"/>
            <a:r>
              <a:rPr lang="en-US"/>
              <a:t>Phase 5: pointers</a:t>
            </a:r>
          </a:p>
          <a:p>
            <a:pPr lvl="1"/>
            <a:r>
              <a:rPr lang="en-US"/>
              <a:t>Phase 6: linked list/pointers/structs</a:t>
            </a:r>
          </a:p>
          <a:p>
            <a:pPr lvl="1"/>
            <a:r>
              <a:rPr lang="en-US"/>
              <a:t>Secret phase: binary search (biggest challenge is figuring out how to reach phase)</a:t>
            </a:r>
          </a:p>
          <a:p>
            <a:r>
              <a:rPr lang="en-US"/>
              <a:t>Phases start out easy and get progressively harder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Let’s defuse a bomb phase!</a:t>
            </a:r>
          </a:p>
        </p:txBody>
      </p:sp>
      <p:sp>
        <p:nvSpPr>
          <p:cNvPr id="114694" name="Rectangle 1030"/>
          <p:cNvSpPr>
            <a:spLocks noChangeArrowheads="1"/>
          </p:cNvSpPr>
          <p:nvPr/>
        </p:nvSpPr>
        <p:spPr bwMode="auto">
          <a:xfrm>
            <a:off x="76200" y="990600"/>
            <a:ext cx="89154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08048b48 &lt;phase_2&gt;: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            </a:t>
            </a:r>
            <a:r>
              <a:rPr lang="en-US" sz="1500">
                <a:solidFill>
                  <a:srgbClr val="FF0000"/>
                </a:solidFill>
                <a:latin typeface="Courier New" pitchFamily="49" charset="0"/>
              </a:rPr>
              <a:t>... # function prologue not shown</a:t>
            </a:r>
            <a:endParaRPr lang="en-US" sz="1500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8048b50:    mov    0x8(%ebp),%edx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8048b53:    add    $0xfffffff8,%esp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8048b56:    lea    0xffffffe8(%ebp),%eax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8048b59:    push   %eax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8048b5a:    push   %edx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8048b5b:    call   8048f48 &lt;read_six_nums&gt;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8048b60:    mov    $0x1,%ebx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8048b68:    lea    0xffffffe8(%ebp),%esi</a:t>
            </a:r>
          </a:p>
          <a:p>
            <a:pPr algn="l" eaLnBrk="1" hangingPunct="1">
              <a:lnSpc>
                <a:spcPct val="100000"/>
              </a:lnSpc>
            </a:pPr>
            <a:endParaRPr lang="en-US" sz="1500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8048b70:    mov    0xfffffffc(%esi,%ebx,4),%eax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8048b74:    add    $0x5,%eax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8048b77:    cmp    %eax,(%esi,%ebx,4)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8048b7a:    je     8048b81 &lt;phase_2+0x39&gt;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8048b7c:    call   804946c &lt;explode_bomb&gt;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8048b81:    inc    %ebx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8048b82:    cmp    $0x5,%ebx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8048b85:    jle    8048b70 &lt;phase_2+0x28&gt;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solidFill>
                  <a:srgbClr val="FF0000"/>
                </a:solidFill>
                <a:latin typeface="Courier New" pitchFamily="49" charset="0"/>
              </a:rPr>
              <a:t>             ... # function epilogue not shown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>
                <a:latin typeface="Courier New" pitchFamily="49" charset="0"/>
              </a:rPr>
              <a:t> 8048b8f:    ret</a:t>
            </a:r>
            <a:endParaRPr lang="en-US" sz="150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14705" name="Rectangle 1041"/>
          <p:cNvSpPr>
            <a:spLocks noChangeArrowheads="1"/>
          </p:cNvSpPr>
          <p:nvPr/>
        </p:nvSpPr>
        <p:spPr bwMode="auto">
          <a:xfrm>
            <a:off x="5791200" y="4648200"/>
            <a:ext cx="213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500">
                <a:solidFill>
                  <a:srgbClr val="FF0000"/>
                </a:solidFill>
                <a:latin typeface="Courier New" pitchFamily="49" charset="0"/>
              </a:rPr>
              <a:t>#    else explode!</a:t>
            </a:r>
          </a:p>
        </p:txBody>
      </p:sp>
      <p:grpSp>
        <p:nvGrpSpPr>
          <p:cNvPr id="114710" name="Group 1046"/>
          <p:cNvGrpSpPr>
            <a:grpSpLocks/>
          </p:cNvGrpSpPr>
          <p:nvPr/>
        </p:nvGrpSpPr>
        <p:grpSpPr bwMode="auto">
          <a:xfrm>
            <a:off x="5791200" y="3733800"/>
            <a:ext cx="2587625" cy="1828800"/>
            <a:chOff x="3648" y="2352"/>
            <a:chExt cx="1630" cy="1152"/>
          </a:xfrm>
        </p:grpSpPr>
        <p:sp>
          <p:nvSpPr>
            <p:cNvPr id="114701" name="Rectangle 1037"/>
            <p:cNvSpPr>
              <a:spLocks noChangeArrowheads="1"/>
            </p:cNvSpPr>
            <p:nvPr/>
          </p:nvSpPr>
          <p:spPr bwMode="auto">
            <a:xfrm>
              <a:off x="3648" y="2352"/>
              <a:ext cx="16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LOOP: eax = num[i-1]</a:t>
              </a:r>
            </a:p>
          </p:txBody>
        </p:sp>
        <p:sp>
          <p:nvSpPr>
            <p:cNvPr id="114708" name="Rectangle 1044"/>
            <p:cNvSpPr>
              <a:spLocks noChangeArrowheads="1"/>
            </p:cNvSpPr>
            <p:nvPr/>
          </p:nvSpPr>
          <p:spPr bwMode="auto">
            <a:xfrm>
              <a:off x="3648" y="3360"/>
              <a:ext cx="148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   then goto LOOP:</a:t>
              </a:r>
            </a:p>
          </p:txBody>
        </p:sp>
      </p:grpSp>
      <p:grpSp>
        <p:nvGrpSpPr>
          <p:cNvPr id="114711" name="Group 1047"/>
          <p:cNvGrpSpPr>
            <a:grpSpLocks/>
          </p:cNvGrpSpPr>
          <p:nvPr/>
        </p:nvGrpSpPr>
        <p:grpSpPr bwMode="auto">
          <a:xfrm>
            <a:off x="5791200" y="1447800"/>
            <a:ext cx="3159125" cy="4572000"/>
            <a:chOff x="3648" y="912"/>
            <a:chExt cx="1990" cy="2880"/>
          </a:xfrm>
        </p:grpSpPr>
        <p:sp>
          <p:nvSpPr>
            <p:cNvPr id="114695" name="Rectangle 1031"/>
            <p:cNvSpPr>
              <a:spLocks noChangeArrowheads="1"/>
            </p:cNvSpPr>
            <p:nvPr/>
          </p:nvSpPr>
          <p:spPr bwMode="auto">
            <a:xfrm>
              <a:off x="3648" y="912"/>
              <a:ext cx="9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edx = &amp;str</a:t>
              </a:r>
            </a:p>
          </p:txBody>
        </p:sp>
        <p:sp>
          <p:nvSpPr>
            <p:cNvPr id="114696" name="Rectangle 1032"/>
            <p:cNvSpPr>
              <a:spLocks noChangeArrowheads="1"/>
            </p:cNvSpPr>
            <p:nvPr/>
          </p:nvSpPr>
          <p:spPr bwMode="auto">
            <a:xfrm>
              <a:off x="3648" y="1200"/>
              <a:ext cx="170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eax = &amp;num[] on stack</a:t>
              </a:r>
            </a:p>
          </p:txBody>
        </p:sp>
        <p:sp>
          <p:nvSpPr>
            <p:cNvPr id="114697" name="Rectangle 1033"/>
            <p:cNvSpPr>
              <a:spLocks noChangeArrowheads="1"/>
            </p:cNvSpPr>
            <p:nvPr/>
          </p:nvSpPr>
          <p:spPr bwMode="auto">
            <a:xfrm>
              <a:off x="3648" y="1344"/>
              <a:ext cx="148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push function args</a:t>
              </a:r>
            </a:p>
          </p:txBody>
        </p:sp>
        <p:sp>
          <p:nvSpPr>
            <p:cNvPr id="114698" name="Rectangle 1034"/>
            <p:cNvSpPr>
              <a:spLocks noChangeArrowheads="1"/>
            </p:cNvSpPr>
            <p:nvPr/>
          </p:nvSpPr>
          <p:spPr bwMode="auto">
            <a:xfrm>
              <a:off x="3648" y="1632"/>
              <a:ext cx="19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rd 6 ints from str 2 num</a:t>
              </a:r>
            </a:p>
          </p:txBody>
        </p:sp>
        <p:sp>
          <p:nvSpPr>
            <p:cNvPr id="114699" name="Rectangle 1035"/>
            <p:cNvSpPr>
              <a:spLocks noChangeArrowheads="1"/>
            </p:cNvSpPr>
            <p:nvPr/>
          </p:nvSpPr>
          <p:spPr bwMode="auto">
            <a:xfrm>
              <a:off x="3648" y="1920"/>
              <a:ext cx="5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i = 1</a:t>
              </a:r>
            </a:p>
          </p:txBody>
        </p:sp>
        <p:sp>
          <p:nvSpPr>
            <p:cNvPr id="114700" name="Rectangle 1036"/>
            <p:cNvSpPr>
              <a:spLocks noChangeArrowheads="1"/>
            </p:cNvSpPr>
            <p:nvPr/>
          </p:nvSpPr>
          <p:spPr bwMode="auto">
            <a:xfrm>
              <a:off x="3648" y="2064"/>
              <a:ext cx="170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esi = &amp;num[] on stack</a:t>
              </a:r>
            </a:p>
          </p:txBody>
        </p:sp>
        <p:sp>
          <p:nvSpPr>
            <p:cNvPr id="114702" name="Rectangle 1038"/>
            <p:cNvSpPr>
              <a:spLocks noChangeArrowheads="1"/>
            </p:cNvSpPr>
            <p:nvPr/>
          </p:nvSpPr>
          <p:spPr bwMode="auto">
            <a:xfrm>
              <a:off x="3648" y="2496"/>
              <a:ext cx="148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eax = num[i-1] + 5</a:t>
              </a:r>
            </a:p>
          </p:txBody>
        </p:sp>
        <p:sp>
          <p:nvSpPr>
            <p:cNvPr id="114703" name="Rectangle 1039"/>
            <p:cNvSpPr>
              <a:spLocks noChangeArrowheads="1"/>
            </p:cNvSpPr>
            <p:nvPr/>
          </p:nvSpPr>
          <p:spPr bwMode="auto">
            <a:xfrm>
              <a:off x="3648" y="2640"/>
              <a:ext cx="199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if num[i-1] + 5 == num[i]</a:t>
              </a:r>
            </a:p>
          </p:txBody>
        </p:sp>
        <p:sp>
          <p:nvSpPr>
            <p:cNvPr id="114704" name="Rectangle 1040"/>
            <p:cNvSpPr>
              <a:spLocks noChangeArrowheads="1"/>
            </p:cNvSpPr>
            <p:nvPr/>
          </p:nvSpPr>
          <p:spPr bwMode="auto">
            <a:xfrm>
              <a:off x="3648" y="2784"/>
              <a:ext cx="13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   then goto OK:</a:t>
              </a:r>
            </a:p>
          </p:txBody>
        </p:sp>
        <p:sp>
          <p:nvSpPr>
            <p:cNvPr id="114706" name="Rectangle 1042"/>
            <p:cNvSpPr>
              <a:spLocks noChangeArrowheads="1"/>
            </p:cNvSpPr>
            <p:nvPr/>
          </p:nvSpPr>
          <p:spPr bwMode="auto">
            <a:xfrm>
              <a:off x="3648" y="3072"/>
              <a:ext cx="6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OK: i++</a:t>
              </a:r>
            </a:p>
          </p:txBody>
        </p:sp>
        <p:sp>
          <p:nvSpPr>
            <p:cNvPr id="114707" name="Rectangle 1043"/>
            <p:cNvSpPr>
              <a:spLocks noChangeArrowheads="1"/>
            </p:cNvSpPr>
            <p:nvPr/>
          </p:nvSpPr>
          <p:spPr bwMode="auto">
            <a:xfrm>
              <a:off x="3648" y="3216"/>
              <a:ext cx="9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if (i &lt;= 5)</a:t>
              </a:r>
            </a:p>
          </p:txBody>
        </p:sp>
        <p:sp>
          <p:nvSpPr>
            <p:cNvPr id="114709" name="Rectangle 1045"/>
            <p:cNvSpPr>
              <a:spLocks noChangeArrowheads="1"/>
            </p:cNvSpPr>
            <p:nvPr/>
          </p:nvSpPr>
          <p:spPr bwMode="auto">
            <a:xfrm>
              <a:off x="3648" y="3648"/>
              <a:ext cx="6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>
                  <a:solidFill>
                    <a:srgbClr val="FF0000"/>
                  </a:solidFill>
                  <a:latin typeface="Courier New" pitchFamily="49" charset="0"/>
                </a:rPr>
                <a:t># YIPPEE!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Code for Bomb Phase</a:t>
            </a:r>
          </a:p>
        </p:txBody>
      </p:sp>
      <p:sp>
        <p:nvSpPr>
          <p:cNvPr id="100358" name="Rectangle 1030"/>
          <p:cNvSpPr>
            <a:spLocks noChangeArrowheads="1"/>
          </p:cNvSpPr>
          <p:nvPr/>
        </p:nvSpPr>
        <p:spPr bwMode="auto">
          <a:xfrm>
            <a:off x="533400" y="1219200"/>
            <a:ext cx="8150225" cy="392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/*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* phase2b.c - To defeat this stage the user must enter arithmetic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* sequence of length 6 and delta = 5.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*/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void phase_2(char *input)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  int ii;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  int numbers[6];</a:t>
            </a:r>
          </a:p>
          <a:p>
            <a:pPr algn="l" eaLnBrk="1" hangingPunct="1">
              <a:lnSpc>
                <a:spcPct val="100000"/>
              </a:lnSpc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  read_six_numbers(input, numbers);</a:t>
            </a:r>
          </a:p>
          <a:p>
            <a:pPr algn="l" eaLnBrk="1" hangingPunct="1">
              <a:lnSpc>
                <a:spcPct val="100000"/>
              </a:lnSpc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  for (ii = 1; ii &lt; 6; ii++) 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      if (numbers[ii] != numbers[ii-1] + 5)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          explode_bomb();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  }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Beauty of the Bomb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 Student</a:t>
            </a:r>
          </a:p>
          <a:p>
            <a:pPr lvl="1"/>
            <a:r>
              <a:rPr lang="en-US"/>
              <a:t>Get a deep understanding of machine code in the context of a fun game</a:t>
            </a:r>
          </a:p>
          <a:p>
            <a:pPr lvl="1"/>
            <a:r>
              <a:rPr lang="en-US"/>
              <a:t>Learn about machine code in the context they will encounter in their professional lives</a:t>
            </a:r>
          </a:p>
          <a:p>
            <a:pPr lvl="2"/>
            <a:r>
              <a:rPr lang="en-US"/>
              <a:t>Working with compiler-generated code</a:t>
            </a:r>
          </a:p>
          <a:p>
            <a:pPr lvl="1"/>
            <a:r>
              <a:rPr lang="en-US"/>
              <a:t>Learn concepts and tools of debugging</a:t>
            </a:r>
          </a:p>
          <a:p>
            <a:pPr lvl="2"/>
            <a:r>
              <a:rPr lang="en-US"/>
              <a:t>Forward vs backward debugging</a:t>
            </a:r>
          </a:p>
          <a:p>
            <a:pPr lvl="2"/>
            <a:r>
              <a:rPr lang="en-US"/>
              <a:t>Students </a:t>
            </a:r>
            <a:r>
              <a:rPr lang="en-US" i="1"/>
              <a:t>must</a:t>
            </a:r>
            <a:r>
              <a:rPr lang="en-US"/>
              <a:t> learn to use a debugger to defuse a bomb</a:t>
            </a:r>
          </a:p>
          <a:p>
            <a:r>
              <a:rPr lang="en-US"/>
              <a:t>For the Instructor</a:t>
            </a:r>
          </a:p>
          <a:p>
            <a:pPr lvl="1"/>
            <a:r>
              <a:rPr lang="en-US"/>
              <a:t>Self-grading</a:t>
            </a:r>
          </a:p>
          <a:p>
            <a:pPr lvl="1"/>
            <a:r>
              <a:rPr lang="en-US"/>
              <a:t>Scales to different ability levels</a:t>
            </a:r>
          </a:p>
          <a:p>
            <a:pPr lvl="1"/>
            <a:r>
              <a:rPr lang="en-US"/>
              <a:t>Easy to generate variants and to port to other machines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Bomb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276600"/>
            <a:ext cx="8307387" cy="3168650"/>
          </a:xfrm>
        </p:spPr>
        <p:txBody>
          <a:bodyPr/>
          <a:lstStyle/>
          <a:p>
            <a:r>
              <a:rPr lang="en-US"/>
              <a:t>Task</a:t>
            </a:r>
          </a:p>
          <a:p>
            <a:pPr lvl="1"/>
            <a:r>
              <a:rPr lang="en-US"/>
              <a:t>Each student assigned “cookie”</a:t>
            </a:r>
          </a:p>
          <a:p>
            <a:pPr lvl="2"/>
            <a:r>
              <a:rPr lang="en-US"/>
              <a:t>Randomly generated 8-digit hex string</a:t>
            </a:r>
          </a:p>
          <a:p>
            <a:pPr lvl="1"/>
            <a:r>
              <a:rPr lang="en-US"/>
              <a:t>Type string that will cause </a:t>
            </a:r>
            <a:r>
              <a:rPr lang="en-US">
                <a:latin typeface="Courier New" pitchFamily="49" charset="0"/>
              </a:rPr>
              <a:t>getbuf</a:t>
            </a:r>
            <a:r>
              <a:rPr lang="en-US"/>
              <a:t> to return cookie</a:t>
            </a:r>
          </a:p>
          <a:p>
            <a:pPr lvl="2"/>
            <a:r>
              <a:rPr lang="en-US"/>
              <a:t>Instead of </a:t>
            </a:r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447800" y="1143000"/>
            <a:ext cx="6400800" cy="1931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int getbuf()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  char buf[12];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  /* Read line of text and store in buf */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  gets(buf); 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  return 1;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1676400"/>
          </a:xfrm>
        </p:spPr>
        <p:txBody>
          <a:bodyPr/>
          <a:lstStyle/>
          <a:p>
            <a:r>
              <a:rPr lang="en-US" dirty="0"/>
              <a:t>1995-1997: REB/DROH teaching computer architecture course at CMU.</a:t>
            </a:r>
          </a:p>
          <a:p>
            <a:pPr lvl="1"/>
            <a:r>
              <a:rPr lang="en-US" dirty="0"/>
              <a:t>Good material, dedicated teachers, but students hate it</a:t>
            </a:r>
          </a:p>
          <a:p>
            <a:pPr lvl="1"/>
            <a:r>
              <a:rPr lang="en-US" dirty="0"/>
              <a:t>Don’t see how it will </a:t>
            </a:r>
            <a:r>
              <a:rPr lang="en-US"/>
              <a:t>affect </a:t>
            </a:r>
            <a:r>
              <a:rPr lang="en-US" smtClean="0"/>
              <a:t>their </a:t>
            </a:r>
            <a:r>
              <a:rPr lang="en-US"/>
              <a:t>lives as programmers</a:t>
            </a:r>
          </a:p>
        </p:txBody>
      </p:sp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543425" cy="31718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Buffer Code</a:t>
            </a:r>
          </a:p>
        </p:txBody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8255000" cy="1295400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Calling function </a:t>
            </a:r>
            <a:r>
              <a:rPr lang="en-US" sz="1800">
                <a:latin typeface="Courier New" pitchFamily="49" charset="0"/>
              </a:rPr>
              <a:t>gets(p)</a:t>
            </a:r>
            <a:r>
              <a:rPr lang="en-US" sz="1800"/>
              <a:t> reads characters up to ‘</a:t>
            </a:r>
            <a:r>
              <a:rPr lang="en-US" sz="1800">
                <a:latin typeface="Courier New" pitchFamily="49" charset="0"/>
              </a:rPr>
              <a:t>\n</a:t>
            </a:r>
            <a:r>
              <a:rPr lang="en-US" sz="1800"/>
              <a:t>’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Stores string + terminating null as bytes starting at </a:t>
            </a:r>
            <a:r>
              <a:rPr lang="en-US" sz="1800">
                <a:latin typeface="Courier New" pitchFamily="49" charset="0"/>
              </a:rPr>
              <a:t>p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Assumes enough bytes allocated to hold entire string</a:t>
            </a:r>
          </a:p>
        </p:txBody>
      </p:sp>
      <p:sp>
        <p:nvSpPr>
          <p:cNvPr id="145412" name="Rectangle 1028"/>
          <p:cNvSpPr>
            <a:spLocks noChangeArrowheads="1"/>
          </p:cNvSpPr>
          <p:nvPr/>
        </p:nvSpPr>
        <p:spPr bwMode="auto">
          <a:xfrm>
            <a:off x="1371600" y="2963863"/>
            <a:ext cx="2438400" cy="14747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getbuf()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char buf[12];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gets(buf);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5413" name="Rectangle 1029"/>
          <p:cNvSpPr>
            <a:spLocks noChangeArrowheads="1"/>
          </p:cNvSpPr>
          <p:nvPr/>
        </p:nvSpPr>
        <p:spPr bwMode="auto">
          <a:xfrm>
            <a:off x="1371600" y="1519238"/>
            <a:ext cx="3200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test(){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int v = getbuf();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...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5420" name="Text Box 1036"/>
          <p:cNvSpPr txBox="1">
            <a:spLocks noChangeArrowheads="1"/>
          </p:cNvSpPr>
          <p:nvPr/>
        </p:nvSpPr>
        <p:spPr bwMode="auto">
          <a:xfrm>
            <a:off x="-50800" y="1957388"/>
            <a:ext cx="10604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Return</a:t>
            </a:r>
          </a:p>
          <a:p>
            <a:pPr>
              <a:lnSpc>
                <a:spcPct val="100000"/>
              </a:lnSpc>
            </a:pPr>
            <a:r>
              <a:rPr lang="en-US"/>
              <a:t>address</a:t>
            </a:r>
          </a:p>
        </p:txBody>
      </p:sp>
      <p:sp>
        <p:nvSpPr>
          <p:cNvPr id="145421" name="Line 1037"/>
          <p:cNvSpPr>
            <a:spLocks noChangeShapeType="1"/>
          </p:cNvSpPr>
          <p:nvPr/>
        </p:nvSpPr>
        <p:spPr bwMode="auto">
          <a:xfrm>
            <a:off x="1066800" y="22780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45470" name="Group 1086"/>
          <p:cNvGrpSpPr>
            <a:grpSpLocks/>
          </p:cNvGrpSpPr>
          <p:nvPr/>
        </p:nvGrpSpPr>
        <p:grpSpPr bwMode="auto">
          <a:xfrm>
            <a:off x="5791200" y="1604963"/>
            <a:ext cx="2654300" cy="2667000"/>
            <a:chOff x="3648" y="768"/>
            <a:chExt cx="1672" cy="1680"/>
          </a:xfrm>
        </p:grpSpPr>
        <p:sp>
          <p:nvSpPr>
            <p:cNvPr id="145431" name="Rectangle 1047"/>
            <p:cNvSpPr>
              <a:spLocks noChangeArrowheads="1"/>
            </p:cNvSpPr>
            <p:nvPr/>
          </p:nvSpPr>
          <p:spPr bwMode="auto">
            <a:xfrm>
              <a:off x="3648" y="1488"/>
              <a:ext cx="960" cy="192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/>
                <a:t>Return address</a:t>
              </a:r>
            </a:p>
          </p:txBody>
        </p:sp>
        <p:sp>
          <p:nvSpPr>
            <p:cNvPr id="145432" name="Rectangle 1048"/>
            <p:cNvSpPr>
              <a:spLocks noChangeArrowheads="1"/>
            </p:cNvSpPr>
            <p:nvPr/>
          </p:nvSpPr>
          <p:spPr bwMode="auto">
            <a:xfrm>
              <a:off x="3648" y="1680"/>
              <a:ext cx="960" cy="192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/>
                <a:t>Saved </a:t>
              </a:r>
              <a:r>
                <a:rPr lang="en-US" sz="1600">
                  <a:latin typeface="Courier New" pitchFamily="49" charset="0"/>
                </a:rPr>
                <a:t>%ebp</a:t>
              </a:r>
            </a:p>
          </p:txBody>
        </p:sp>
        <p:sp>
          <p:nvSpPr>
            <p:cNvPr id="145437" name="Rectangle 1053"/>
            <p:cNvSpPr>
              <a:spLocks noChangeArrowheads="1"/>
            </p:cNvSpPr>
            <p:nvPr/>
          </p:nvSpPr>
          <p:spPr bwMode="auto">
            <a:xfrm>
              <a:off x="4608" y="2208"/>
              <a:ext cx="3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buf</a:t>
              </a:r>
            </a:p>
          </p:txBody>
        </p:sp>
        <p:sp>
          <p:nvSpPr>
            <p:cNvPr id="145438" name="Line 1054"/>
            <p:cNvSpPr>
              <a:spLocks noChangeShapeType="1"/>
            </p:cNvSpPr>
            <p:nvPr/>
          </p:nvSpPr>
          <p:spPr bwMode="auto">
            <a:xfrm flipH="1">
              <a:off x="4608" y="177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439" name="Rectangle 1055"/>
            <p:cNvSpPr>
              <a:spLocks noChangeArrowheads="1"/>
            </p:cNvSpPr>
            <p:nvPr/>
          </p:nvSpPr>
          <p:spPr bwMode="auto">
            <a:xfrm>
              <a:off x="4896" y="1680"/>
              <a:ext cx="4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%ebp</a:t>
              </a:r>
            </a:p>
          </p:txBody>
        </p:sp>
        <p:sp>
          <p:nvSpPr>
            <p:cNvPr id="145440" name="Rectangle 1056"/>
            <p:cNvSpPr>
              <a:spLocks noChangeArrowheads="1"/>
            </p:cNvSpPr>
            <p:nvPr/>
          </p:nvSpPr>
          <p:spPr bwMode="auto">
            <a:xfrm>
              <a:off x="3648" y="768"/>
              <a:ext cx="960" cy="72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/>
                <a:t>Stack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600"/>
                <a:t>Frame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600"/>
                <a:t>for </a:t>
              </a:r>
              <a:r>
                <a:rPr lang="en-US" sz="1600">
                  <a:latin typeface="Courier New" pitchFamily="49" charset="0"/>
                </a:rPr>
                <a:t>test</a:t>
              </a:r>
            </a:p>
          </p:txBody>
        </p:sp>
        <p:sp>
          <p:nvSpPr>
            <p:cNvPr id="145444" name="Rectangle 1060"/>
            <p:cNvSpPr>
              <a:spLocks noChangeArrowheads="1"/>
            </p:cNvSpPr>
            <p:nvPr/>
          </p:nvSpPr>
          <p:spPr bwMode="auto">
            <a:xfrm>
              <a:off x="3648" y="1872"/>
              <a:ext cx="960" cy="57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>
                <a:latin typeface="Courier New" pitchFamily="49" charset="0"/>
              </a:endParaRPr>
            </a:p>
          </p:txBody>
        </p:sp>
        <p:sp>
          <p:nvSpPr>
            <p:cNvPr id="145442" name="Rectangle 1058"/>
            <p:cNvSpPr>
              <a:spLocks noChangeArrowheads="1"/>
            </p:cNvSpPr>
            <p:nvPr/>
          </p:nvSpPr>
          <p:spPr bwMode="auto">
            <a:xfrm>
              <a:off x="3648" y="768"/>
              <a:ext cx="960" cy="1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49" name="Rectangle 1065"/>
            <p:cNvSpPr>
              <a:spLocks noChangeArrowheads="1"/>
            </p:cNvSpPr>
            <p:nvPr/>
          </p:nvSpPr>
          <p:spPr bwMode="auto">
            <a:xfrm>
              <a:off x="3648" y="1872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59" name="Rectangle 1075"/>
            <p:cNvSpPr>
              <a:spLocks noChangeArrowheads="1"/>
            </p:cNvSpPr>
            <p:nvPr/>
          </p:nvSpPr>
          <p:spPr bwMode="auto">
            <a:xfrm>
              <a:off x="3888" y="1872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0" name="Rectangle 1076"/>
            <p:cNvSpPr>
              <a:spLocks noChangeArrowheads="1"/>
            </p:cNvSpPr>
            <p:nvPr/>
          </p:nvSpPr>
          <p:spPr bwMode="auto">
            <a:xfrm>
              <a:off x="4128" y="1872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1" name="Rectangle 1077"/>
            <p:cNvSpPr>
              <a:spLocks noChangeArrowheads="1"/>
            </p:cNvSpPr>
            <p:nvPr/>
          </p:nvSpPr>
          <p:spPr bwMode="auto">
            <a:xfrm>
              <a:off x="4368" y="1872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2" name="Rectangle 1078"/>
            <p:cNvSpPr>
              <a:spLocks noChangeArrowheads="1"/>
            </p:cNvSpPr>
            <p:nvPr/>
          </p:nvSpPr>
          <p:spPr bwMode="auto">
            <a:xfrm>
              <a:off x="3648" y="2064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3" name="Rectangle 1079"/>
            <p:cNvSpPr>
              <a:spLocks noChangeArrowheads="1"/>
            </p:cNvSpPr>
            <p:nvPr/>
          </p:nvSpPr>
          <p:spPr bwMode="auto">
            <a:xfrm>
              <a:off x="3888" y="2064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4" name="Rectangle 1080"/>
            <p:cNvSpPr>
              <a:spLocks noChangeArrowheads="1"/>
            </p:cNvSpPr>
            <p:nvPr/>
          </p:nvSpPr>
          <p:spPr bwMode="auto">
            <a:xfrm>
              <a:off x="4128" y="2064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5" name="Rectangle 1081"/>
            <p:cNvSpPr>
              <a:spLocks noChangeArrowheads="1"/>
            </p:cNvSpPr>
            <p:nvPr/>
          </p:nvSpPr>
          <p:spPr bwMode="auto">
            <a:xfrm>
              <a:off x="4368" y="2064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6" name="Rectangle 1082"/>
            <p:cNvSpPr>
              <a:spLocks noChangeArrowheads="1"/>
            </p:cNvSpPr>
            <p:nvPr/>
          </p:nvSpPr>
          <p:spPr bwMode="auto">
            <a:xfrm>
              <a:off x="3648" y="2256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7" name="Rectangle 1083"/>
            <p:cNvSpPr>
              <a:spLocks noChangeArrowheads="1"/>
            </p:cNvSpPr>
            <p:nvPr/>
          </p:nvSpPr>
          <p:spPr bwMode="auto">
            <a:xfrm>
              <a:off x="3888" y="2256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8" name="Rectangle 1084"/>
            <p:cNvSpPr>
              <a:spLocks noChangeArrowheads="1"/>
            </p:cNvSpPr>
            <p:nvPr/>
          </p:nvSpPr>
          <p:spPr bwMode="auto">
            <a:xfrm>
              <a:off x="4128" y="2256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  <p:sp>
          <p:nvSpPr>
            <p:cNvPr id="145469" name="Rectangle 1085"/>
            <p:cNvSpPr>
              <a:spLocks noChangeArrowheads="1"/>
            </p:cNvSpPr>
            <p:nvPr/>
          </p:nvSpPr>
          <p:spPr bwMode="auto">
            <a:xfrm>
              <a:off x="4368" y="2256"/>
              <a:ext cx="240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>
                <a:latin typeface="Courier New" pitchFamily="49" charset="0"/>
              </a:endParaRPr>
            </a:p>
          </p:txBody>
        </p:sp>
      </p:grpSp>
      <p:sp>
        <p:nvSpPr>
          <p:cNvPr id="145471" name="Text Box 1087"/>
          <p:cNvSpPr txBox="1">
            <a:spLocks noChangeArrowheads="1"/>
          </p:cNvSpPr>
          <p:nvPr/>
        </p:nvSpPr>
        <p:spPr bwMode="auto">
          <a:xfrm>
            <a:off x="5064125" y="914400"/>
            <a:ext cx="267493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Stack when </a:t>
            </a:r>
            <a:r>
              <a:rPr lang="en-US">
                <a:latin typeface="Courier New" pitchFamily="49" charset="0"/>
              </a:rPr>
              <a:t>gets</a:t>
            </a:r>
            <a:r>
              <a:rPr lang="en-US"/>
              <a:t> called</a:t>
            </a:r>
          </a:p>
        </p:txBody>
      </p:sp>
      <p:grpSp>
        <p:nvGrpSpPr>
          <p:cNvPr id="145474" name="Group 1090"/>
          <p:cNvGrpSpPr>
            <a:grpSpLocks/>
          </p:cNvGrpSpPr>
          <p:nvPr/>
        </p:nvGrpSpPr>
        <p:grpSpPr bwMode="auto">
          <a:xfrm>
            <a:off x="4406900" y="3052763"/>
            <a:ext cx="1108075" cy="1219200"/>
            <a:chOff x="2776" y="2208"/>
            <a:chExt cx="698" cy="768"/>
          </a:xfrm>
        </p:grpSpPr>
        <p:sp>
          <p:nvSpPr>
            <p:cNvPr id="145472" name="Line 1088"/>
            <p:cNvSpPr>
              <a:spLocks noChangeShapeType="1"/>
            </p:cNvSpPr>
            <p:nvPr/>
          </p:nvSpPr>
          <p:spPr bwMode="auto">
            <a:xfrm flipV="1">
              <a:off x="3120" y="220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5473" name="Rectangle 1089"/>
            <p:cNvSpPr>
              <a:spLocks noChangeArrowheads="1"/>
            </p:cNvSpPr>
            <p:nvPr/>
          </p:nvSpPr>
          <p:spPr bwMode="auto">
            <a:xfrm>
              <a:off x="2776" y="2462"/>
              <a:ext cx="698" cy="33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/>
                <a:t>Increasing</a:t>
              </a:r>
            </a:p>
            <a:p>
              <a:r>
                <a:rPr lang="en-US" sz="1600"/>
                <a:t>addresses</a:t>
              </a:r>
            </a:p>
          </p:txBody>
        </p:sp>
      </p:grpSp>
      <p:sp>
        <p:nvSpPr>
          <p:cNvPr id="145475" name="Rectangle 1091"/>
          <p:cNvSpPr>
            <a:spLocks noChangeArrowheads="1"/>
          </p:cNvSpPr>
          <p:nvPr/>
        </p:nvSpPr>
        <p:spPr bwMode="auto">
          <a:xfrm>
            <a:off x="7696200" y="2590800"/>
            <a:ext cx="781050" cy="5334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/>
              <a:t>Frame</a:t>
            </a:r>
          </a:p>
          <a:p>
            <a:r>
              <a:rPr lang="en-US" sz="1600"/>
              <a:t>pointer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Buffer Code: Good case</a:t>
            </a:r>
          </a:p>
        </p:txBody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8255000" cy="1295400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Fits within allocated storage</a:t>
            </a:r>
          </a:p>
          <a:p>
            <a:pPr marL="839788" lvl="2" indent="-165100" defTabSz="895350">
              <a:lnSpc>
                <a:spcPct val="97000"/>
              </a:lnSpc>
            </a:pPr>
            <a:r>
              <a:rPr lang="en-US" sz="1600"/>
              <a:t>String is 11 characters long + 1 byte terminator</a:t>
            </a:r>
          </a:p>
          <a:p>
            <a:pPr marL="560388" lvl="1" indent="-222250" defTabSz="895350">
              <a:lnSpc>
                <a:spcPct val="90000"/>
              </a:lnSpc>
            </a:pPr>
            <a:endParaRPr lang="en-US" sz="1800"/>
          </a:p>
        </p:txBody>
      </p:sp>
      <p:sp>
        <p:nvSpPr>
          <p:cNvPr id="149508" name="Rectangle 1028"/>
          <p:cNvSpPr>
            <a:spLocks noChangeArrowheads="1"/>
          </p:cNvSpPr>
          <p:nvPr/>
        </p:nvSpPr>
        <p:spPr bwMode="auto">
          <a:xfrm>
            <a:off x="1371600" y="2963863"/>
            <a:ext cx="2438400" cy="14747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getbuf()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char buf[12];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gets(buf);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1029"/>
          <p:cNvSpPr>
            <a:spLocks noChangeArrowheads="1"/>
          </p:cNvSpPr>
          <p:nvPr/>
        </p:nvSpPr>
        <p:spPr bwMode="auto">
          <a:xfrm>
            <a:off x="1371600" y="1519238"/>
            <a:ext cx="3200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test(){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int v = getbuf();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...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9510" name="Text Box 1030"/>
          <p:cNvSpPr txBox="1">
            <a:spLocks noChangeArrowheads="1"/>
          </p:cNvSpPr>
          <p:nvPr/>
        </p:nvSpPr>
        <p:spPr bwMode="auto">
          <a:xfrm>
            <a:off x="-50800" y="1957388"/>
            <a:ext cx="10604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Return</a:t>
            </a:r>
          </a:p>
          <a:p>
            <a:pPr>
              <a:lnSpc>
                <a:spcPct val="100000"/>
              </a:lnSpc>
            </a:pPr>
            <a:r>
              <a:rPr lang="en-US"/>
              <a:t>address</a:t>
            </a:r>
          </a:p>
        </p:txBody>
      </p:sp>
      <p:sp>
        <p:nvSpPr>
          <p:cNvPr id="149511" name="Line 1031"/>
          <p:cNvSpPr>
            <a:spLocks noChangeShapeType="1"/>
          </p:cNvSpPr>
          <p:nvPr/>
        </p:nvSpPr>
        <p:spPr bwMode="auto">
          <a:xfrm>
            <a:off x="1066800" y="22780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513" name="Rectangle 1033"/>
          <p:cNvSpPr>
            <a:spLocks noChangeArrowheads="1"/>
          </p:cNvSpPr>
          <p:nvPr/>
        </p:nvSpPr>
        <p:spPr bwMode="auto">
          <a:xfrm>
            <a:off x="5791200" y="2747963"/>
            <a:ext cx="1524000" cy="304800"/>
          </a:xfrm>
          <a:prstGeom prst="rect">
            <a:avLst/>
          </a:prstGeom>
          <a:solidFill>
            <a:srgbClr val="FFCC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Return address</a:t>
            </a:r>
          </a:p>
        </p:txBody>
      </p:sp>
      <p:sp>
        <p:nvSpPr>
          <p:cNvPr id="149514" name="Rectangle 1034"/>
          <p:cNvSpPr>
            <a:spLocks noChangeArrowheads="1"/>
          </p:cNvSpPr>
          <p:nvPr/>
        </p:nvSpPr>
        <p:spPr bwMode="auto">
          <a:xfrm>
            <a:off x="5791200" y="3052763"/>
            <a:ext cx="1524000" cy="304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Saved </a:t>
            </a:r>
            <a:r>
              <a:rPr lang="en-US" sz="1600">
                <a:latin typeface="Courier New" pitchFamily="49" charset="0"/>
              </a:rPr>
              <a:t>%ebp</a:t>
            </a:r>
          </a:p>
        </p:txBody>
      </p:sp>
      <p:sp>
        <p:nvSpPr>
          <p:cNvPr id="149515" name="Rectangle 1035"/>
          <p:cNvSpPr>
            <a:spLocks noChangeArrowheads="1"/>
          </p:cNvSpPr>
          <p:nvPr/>
        </p:nvSpPr>
        <p:spPr bwMode="auto">
          <a:xfrm>
            <a:off x="7315200" y="3890963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buf</a:t>
            </a:r>
          </a:p>
        </p:txBody>
      </p:sp>
      <p:sp>
        <p:nvSpPr>
          <p:cNvPr id="149516" name="Line 1036"/>
          <p:cNvSpPr>
            <a:spLocks noChangeShapeType="1"/>
          </p:cNvSpPr>
          <p:nvPr/>
        </p:nvSpPr>
        <p:spPr bwMode="auto">
          <a:xfrm flipH="1">
            <a:off x="7315200" y="320516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7" name="Rectangle 1037"/>
          <p:cNvSpPr>
            <a:spLocks noChangeArrowheads="1"/>
          </p:cNvSpPr>
          <p:nvPr/>
        </p:nvSpPr>
        <p:spPr bwMode="auto">
          <a:xfrm>
            <a:off x="7772400" y="3052763"/>
            <a:ext cx="67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%ebp</a:t>
            </a:r>
          </a:p>
        </p:txBody>
      </p:sp>
      <p:sp>
        <p:nvSpPr>
          <p:cNvPr id="149518" name="Rectangle 1038"/>
          <p:cNvSpPr>
            <a:spLocks noChangeArrowheads="1"/>
          </p:cNvSpPr>
          <p:nvPr/>
        </p:nvSpPr>
        <p:spPr bwMode="auto">
          <a:xfrm>
            <a:off x="5791200" y="1604963"/>
            <a:ext cx="1524000" cy="11430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Stack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/>
              <a:t>Frame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/>
              <a:t>for </a:t>
            </a:r>
            <a:r>
              <a:rPr lang="en-US" sz="1600">
                <a:latin typeface="Courier New" pitchFamily="49" charset="0"/>
              </a:rPr>
              <a:t>test</a:t>
            </a:r>
          </a:p>
        </p:txBody>
      </p:sp>
      <p:sp>
        <p:nvSpPr>
          <p:cNvPr id="149519" name="Rectangle 1039"/>
          <p:cNvSpPr>
            <a:spLocks noChangeArrowheads="1"/>
          </p:cNvSpPr>
          <p:nvPr/>
        </p:nvSpPr>
        <p:spPr bwMode="auto">
          <a:xfrm>
            <a:off x="5791200" y="3352800"/>
            <a:ext cx="1524000" cy="9144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endParaRPr lang="en-US" sz="1600">
              <a:latin typeface="Courier New" pitchFamily="49" charset="0"/>
            </a:endParaRPr>
          </a:p>
        </p:txBody>
      </p:sp>
      <p:sp>
        <p:nvSpPr>
          <p:cNvPr id="149520" name="Rectangle 1040"/>
          <p:cNvSpPr>
            <a:spLocks noChangeArrowheads="1"/>
          </p:cNvSpPr>
          <p:nvPr/>
        </p:nvSpPr>
        <p:spPr bwMode="auto">
          <a:xfrm>
            <a:off x="5791200" y="1604963"/>
            <a:ext cx="15240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9521" name="Rectangle 1041"/>
          <p:cNvSpPr>
            <a:spLocks noChangeArrowheads="1"/>
          </p:cNvSpPr>
          <p:nvPr/>
        </p:nvSpPr>
        <p:spPr bwMode="auto">
          <a:xfrm>
            <a:off x="5791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00</a:t>
            </a:r>
          </a:p>
        </p:txBody>
      </p:sp>
      <p:sp>
        <p:nvSpPr>
          <p:cNvPr id="149522" name="Rectangle 1042"/>
          <p:cNvSpPr>
            <a:spLocks noChangeArrowheads="1"/>
          </p:cNvSpPr>
          <p:nvPr/>
        </p:nvSpPr>
        <p:spPr bwMode="auto">
          <a:xfrm>
            <a:off x="6172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30</a:t>
            </a:r>
          </a:p>
        </p:txBody>
      </p:sp>
      <p:sp>
        <p:nvSpPr>
          <p:cNvPr id="149523" name="Rectangle 1043"/>
          <p:cNvSpPr>
            <a:spLocks noChangeArrowheads="1"/>
          </p:cNvSpPr>
          <p:nvPr/>
        </p:nvSpPr>
        <p:spPr bwMode="auto">
          <a:xfrm>
            <a:off x="6553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39</a:t>
            </a:r>
          </a:p>
        </p:txBody>
      </p:sp>
      <p:sp>
        <p:nvSpPr>
          <p:cNvPr id="149524" name="Rectangle 1044"/>
          <p:cNvSpPr>
            <a:spLocks noChangeArrowheads="1"/>
          </p:cNvSpPr>
          <p:nvPr/>
        </p:nvSpPr>
        <p:spPr bwMode="auto">
          <a:xfrm>
            <a:off x="6934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38</a:t>
            </a:r>
          </a:p>
        </p:txBody>
      </p:sp>
      <p:sp>
        <p:nvSpPr>
          <p:cNvPr id="149525" name="Rectangle 1045"/>
          <p:cNvSpPr>
            <a:spLocks noChangeArrowheads="1"/>
          </p:cNvSpPr>
          <p:nvPr/>
        </p:nvSpPr>
        <p:spPr bwMode="auto">
          <a:xfrm>
            <a:off x="5791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37</a:t>
            </a:r>
          </a:p>
        </p:txBody>
      </p:sp>
      <p:sp>
        <p:nvSpPr>
          <p:cNvPr id="149526" name="Rectangle 1046"/>
          <p:cNvSpPr>
            <a:spLocks noChangeArrowheads="1"/>
          </p:cNvSpPr>
          <p:nvPr/>
        </p:nvSpPr>
        <p:spPr bwMode="auto">
          <a:xfrm>
            <a:off x="6172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36</a:t>
            </a:r>
          </a:p>
        </p:txBody>
      </p:sp>
      <p:sp>
        <p:nvSpPr>
          <p:cNvPr id="149527" name="Rectangle 1047"/>
          <p:cNvSpPr>
            <a:spLocks noChangeArrowheads="1"/>
          </p:cNvSpPr>
          <p:nvPr/>
        </p:nvSpPr>
        <p:spPr bwMode="auto">
          <a:xfrm>
            <a:off x="6553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35</a:t>
            </a:r>
          </a:p>
        </p:txBody>
      </p:sp>
      <p:sp>
        <p:nvSpPr>
          <p:cNvPr id="149528" name="Rectangle 1048"/>
          <p:cNvSpPr>
            <a:spLocks noChangeArrowheads="1"/>
          </p:cNvSpPr>
          <p:nvPr/>
        </p:nvSpPr>
        <p:spPr bwMode="auto">
          <a:xfrm>
            <a:off x="6934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34</a:t>
            </a:r>
          </a:p>
        </p:txBody>
      </p:sp>
      <p:sp>
        <p:nvSpPr>
          <p:cNvPr id="149529" name="Rectangle 1049"/>
          <p:cNvSpPr>
            <a:spLocks noChangeArrowheads="1"/>
          </p:cNvSpPr>
          <p:nvPr/>
        </p:nvSpPr>
        <p:spPr bwMode="auto">
          <a:xfrm>
            <a:off x="5791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33</a:t>
            </a:r>
          </a:p>
        </p:txBody>
      </p:sp>
      <p:sp>
        <p:nvSpPr>
          <p:cNvPr id="149530" name="Rectangle 1050"/>
          <p:cNvSpPr>
            <a:spLocks noChangeArrowheads="1"/>
          </p:cNvSpPr>
          <p:nvPr/>
        </p:nvSpPr>
        <p:spPr bwMode="auto">
          <a:xfrm>
            <a:off x="6172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32</a:t>
            </a:r>
          </a:p>
        </p:txBody>
      </p:sp>
      <p:sp>
        <p:nvSpPr>
          <p:cNvPr id="149531" name="Rectangle 1051"/>
          <p:cNvSpPr>
            <a:spLocks noChangeArrowheads="1"/>
          </p:cNvSpPr>
          <p:nvPr/>
        </p:nvSpPr>
        <p:spPr bwMode="auto">
          <a:xfrm>
            <a:off x="6553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31</a:t>
            </a:r>
          </a:p>
        </p:txBody>
      </p:sp>
      <p:sp>
        <p:nvSpPr>
          <p:cNvPr id="149532" name="Rectangle 1052"/>
          <p:cNvSpPr>
            <a:spLocks noChangeArrowheads="1"/>
          </p:cNvSpPr>
          <p:nvPr/>
        </p:nvSpPr>
        <p:spPr bwMode="auto">
          <a:xfrm>
            <a:off x="6934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30</a:t>
            </a:r>
          </a:p>
        </p:txBody>
      </p:sp>
      <p:sp>
        <p:nvSpPr>
          <p:cNvPr id="149533" name="Text Box 1053"/>
          <p:cNvSpPr txBox="1">
            <a:spLocks noChangeArrowheads="1"/>
          </p:cNvSpPr>
          <p:nvPr/>
        </p:nvSpPr>
        <p:spPr bwMode="auto">
          <a:xfrm>
            <a:off x="5638800" y="914400"/>
            <a:ext cx="1822450" cy="5873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Input string</a:t>
            </a:r>
          </a:p>
          <a:p>
            <a:r>
              <a:rPr lang="en-US"/>
              <a:t>“</a:t>
            </a:r>
            <a:r>
              <a:rPr lang="en-US">
                <a:latin typeface="Courier New" pitchFamily="49" charset="0"/>
              </a:rPr>
              <a:t>01234567890</a:t>
            </a:r>
            <a:r>
              <a:rPr lang="en-US"/>
              <a:t>”</a:t>
            </a:r>
          </a:p>
        </p:txBody>
      </p:sp>
      <p:grpSp>
        <p:nvGrpSpPr>
          <p:cNvPr id="149534" name="Group 1054"/>
          <p:cNvGrpSpPr>
            <a:grpSpLocks/>
          </p:cNvGrpSpPr>
          <p:nvPr/>
        </p:nvGrpSpPr>
        <p:grpSpPr bwMode="auto">
          <a:xfrm>
            <a:off x="4406900" y="3052763"/>
            <a:ext cx="1108075" cy="1219200"/>
            <a:chOff x="2776" y="2208"/>
            <a:chExt cx="698" cy="768"/>
          </a:xfrm>
        </p:grpSpPr>
        <p:sp>
          <p:nvSpPr>
            <p:cNvPr id="149535" name="Line 1055"/>
            <p:cNvSpPr>
              <a:spLocks noChangeShapeType="1"/>
            </p:cNvSpPr>
            <p:nvPr/>
          </p:nvSpPr>
          <p:spPr bwMode="auto">
            <a:xfrm flipV="1">
              <a:off x="3120" y="220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9536" name="Rectangle 1056"/>
            <p:cNvSpPr>
              <a:spLocks noChangeArrowheads="1"/>
            </p:cNvSpPr>
            <p:nvPr/>
          </p:nvSpPr>
          <p:spPr bwMode="auto">
            <a:xfrm>
              <a:off x="2776" y="2462"/>
              <a:ext cx="698" cy="33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/>
                <a:t>Increasing</a:t>
              </a:r>
            </a:p>
            <a:p>
              <a:r>
                <a:rPr lang="en-US" sz="1600"/>
                <a:t>addresses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Buffer Code: Bad case</a:t>
            </a:r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8255000" cy="1295400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Overflows allocated storage</a:t>
            </a:r>
          </a:p>
          <a:p>
            <a:pPr marL="839788" lvl="2" indent="-165100" defTabSz="895350">
              <a:lnSpc>
                <a:spcPct val="97000"/>
              </a:lnSpc>
            </a:pPr>
            <a:r>
              <a:rPr lang="en-US" sz="1600"/>
              <a:t>Corrupts saved frame pointer and return address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Jumps to address </a:t>
            </a:r>
            <a:r>
              <a:rPr lang="en-US" sz="1800">
                <a:latin typeface="Courier New" pitchFamily="49" charset="0"/>
              </a:rPr>
              <a:t>0x00383736</a:t>
            </a:r>
            <a:r>
              <a:rPr lang="en-US" sz="1800"/>
              <a:t> when </a:t>
            </a:r>
            <a:r>
              <a:rPr lang="en-US" sz="1800">
                <a:latin typeface="Courier New" pitchFamily="49" charset="0"/>
              </a:rPr>
              <a:t>getbuf</a:t>
            </a:r>
            <a:r>
              <a:rPr lang="en-US" sz="1800"/>
              <a:t> attempts to return</a:t>
            </a:r>
          </a:p>
          <a:p>
            <a:pPr marL="839788" lvl="2" indent="-165100" defTabSz="895350">
              <a:lnSpc>
                <a:spcPct val="97000"/>
              </a:lnSpc>
            </a:pPr>
            <a:r>
              <a:rPr lang="en-US" sz="1600"/>
              <a:t>Invalid address, causes program to abort</a:t>
            </a:r>
          </a:p>
        </p:txBody>
      </p:sp>
      <p:sp>
        <p:nvSpPr>
          <p:cNvPr id="150532" name="Rectangle 1028"/>
          <p:cNvSpPr>
            <a:spLocks noChangeArrowheads="1"/>
          </p:cNvSpPr>
          <p:nvPr/>
        </p:nvSpPr>
        <p:spPr bwMode="auto">
          <a:xfrm>
            <a:off x="1371600" y="2963863"/>
            <a:ext cx="2438400" cy="14747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getbuf()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char buf[12];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gets(buf);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50533" name="Rectangle 1029"/>
          <p:cNvSpPr>
            <a:spLocks noChangeArrowheads="1"/>
          </p:cNvSpPr>
          <p:nvPr/>
        </p:nvSpPr>
        <p:spPr bwMode="auto">
          <a:xfrm>
            <a:off x="1371600" y="1519238"/>
            <a:ext cx="3200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test(){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int v = getbuf();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...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50534" name="Text Box 1030"/>
          <p:cNvSpPr txBox="1">
            <a:spLocks noChangeArrowheads="1"/>
          </p:cNvSpPr>
          <p:nvPr/>
        </p:nvSpPr>
        <p:spPr bwMode="auto">
          <a:xfrm>
            <a:off x="-50800" y="1957388"/>
            <a:ext cx="10604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Return</a:t>
            </a:r>
          </a:p>
          <a:p>
            <a:pPr>
              <a:lnSpc>
                <a:spcPct val="100000"/>
              </a:lnSpc>
            </a:pPr>
            <a:r>
              <a:rPr lang="en-US"/>
              <a:t>address</a:t>
            </a:r>
          </a:p>
        </p:txBody>
      </p:sp>
      <p:sp>
        <p:nvSpPr>
          <p:cNvPr id="150535" name="Line 1031"/>
          <p:cNvSpPr>
            <a:spLocks noChangeShapeType="1"/>
          </p:cNvSpPr>
          <p:nvPr/>
        </p:nvSpPr>
        <p:spPr bwMode="auto">
          <a:xfrm>
            <a:off x="1066800" y="22780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Rectangle 1032"/>
          <p:cNvSpPr>
            <a:spLocks noChangeArrowheads="1"/>
          </p:cNvSpPr>
          <p:nvPr/>
        </p:nvSpPr>
        <p:spPr bwMode="auto">
          <a:xfrm>
            <a:off x="5791200" y="2747963"/>
            <a:ext cx="1524000" cy="304800"/>
          </a:xfrm>
          <a:prstGeom prst="rect">
            <a:avLst/>
          </a:prstGeom>
          <a:solidFill>
            <a:srgbClr val="FFCC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Return address</a:t>
            </a:r>
          </a:p>
        </p:txBody>
      </p:sp>
      <p:sp>
        <p:nvSpPr>
          <p:cNvPr id="150537" name="Rectangle 1033"/>
          <p:cNvSpPr>
            <a:spLocks noChangeArrowheads="1"/>
          </p:cNvSpPr>
          <p:nvPr/>
        </p:nvSpPr>
        <p:spPr bwMode="auto">
          <a:xfrm>
            <a:off x="5791200" y="3052763"/>
            <a:ext cx="1524000" cy="304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Saved </a:t>
            </a:r>
            <a:r>
              <a:rPr lang="en-US" sz="1600">
                <a:latin typeface="Courier New" pitchFamily="49" charset="0"/>
              </a:rPr>
              <a:t>%ebp</a:t>
            </a:r>
          </a:p>
        </p:txBody>
      </p:sp>
      <p:sp>
        <p:nvSpPr>
          <p:cNvPr id="150538" name="Rectangle 1034"/>
          <p:cNvSpPr>
            <a:spLocks noChangeArrowheads="1"/>
          </p:cNvSpPr>
          <p:nvPr/>
        </p:nvSpPr>
        <p:spPr bwMode="auto">
          <a:xfrm>
            <a:off x="7315200" y="3890963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buf</a:t>
            </a:r>
          </a:p>
        </p:txBody>
      </p:sp>
      <p:sp>
        <p:nvSpPr>
          <p:cNvPr id="150539" name="Line 1035"/>
          <p:cNvSpPr>
            <a:spLocks noChangeShapeType="1"/>
          </p:cNvSpPr>
          <p:nvPr/>
        </p:nvSpPr>
        <p:spPr bwMode="auto">
          <a:xfrm flipH="1">
            <a:off x="7315200" y="320516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40" name="Rectangle 1036"/>
          <p:cNvSpPr>
            <a:spLocks noChangeArrowheads="1"/>
          </p:cNvSpPr>
          <p:nvPr/>
        </p:nvSpPr>
        <p:spPr bwMode="auto">
          <a:xfrm>
            <a:off x="7772400" y="3052763"/>
            <a:ext cx="67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%ebp</a:t>
            </a:r>
          </a:p>
        </p:txBody>
      </p:sp>
      <p:sp>
        <p:nvSpPr>
          <p:cNvPr id="150541" name="Rectangle 1037"/>
          <p:cNvSpPr>
            <a:spLocks noChangeArrowheads="1"/>
          </p:cNvSpPr>
          <p:nvPr/>
        </p:nvSpPr>
        <p:spPr bwMode="auto">
          <a:xfrm>
            <a:off x="5791200" y="1604963"/>
            <a:ext cx="1524000" cy="11430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Stack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/>
              <a:t>Frame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/>
              <a:t>for </a:t>
            </a:r>
            <a:r>
              <a:rPr lang="en-US" sz="1600">
                <a:latin typeface="Courier New" pitchFamily="49" charset="0"/>
              </a:rPr>
              <a:t>test</a:t>
            </a:r>
          </a:p>
        </p:txBody>
      </p:sp>
      <p:sp>
        <p:nvSpPr>
          <p:cNvPr id="150542" name="Rectangle 1038"/>
          <p:cNvSpPr>
            <a:spLocks noChangeArrowheads="1"/>
          </p:cNvSpPr>
          <p:nvPr/>
        </p:nvSpPr>
        <p:spPr bwMode="auto">
          <a:xfrm>
            <a:off x="5791200" y="3352800"/>
            <a:ext cx="1524000" cy="9144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endParaRPr lang="en-US" sz="1600">
              <a:latin typeface="Courier New" pitchFamily="49" charset="0"/>
            </a:endParaRPr>
          </a:p>
        </p:txBody>
      </p:sp>
      <p:sp>
        <p:nvSpPr>
          <p:cNvPr id="150543" name="Rectangle 1039"/>
          <p:cNvSpPr>
            <a:spLocks noChangeArrowheads="1"/>
          </p:cNvSpPr>
          <p:nvPr/>
        </p:nvSpPr>
        <p:spPr bwMode="auto">
          <a:xfrm>
            <a:off x="5791200" y="1604963"/>
            <a:ext cx="15240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50544" name="Rectangle 1040"/>
          <p:cNvSpPr>
            <a:spLocks noChangeArrowheads="1"/>
          </p:cNvSpPr>
          <p:nvPr/>
        </p:nvSpPr>
        <p:spPr bwMode="auto">
          <a:xfrm>
            <a:off x="5791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31</a:t>
            </a:r>
          </a:p>
        </p:txBody>
      </p:sp>
      <p:sp>
        <p:nvSpPr>
          <p:cNvPr id="150545" name="Rectangle 1041"/>
          <p:cNvSpPr>
            <a:spLocks noChangeArrowheads="1"/>
          </p:cNvSpPr>
          <p:nvPr/>
        </p:nvSpPr>
        <p:spPr bwMode="auto">
          <a:xfrm>
            <a:off x="6172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30</a:t>
            </a:r>
          </a:p>
        </p:txBody>
      </p:sp>
      <p:sp>
        <p:nvSpPr>
          <p:cNvPr id="150546" name="Rectangle 1042"/>
          <p:cNvSpPr>
            <a:spLocks noChangeArrowheads="1"/>
          </p:cNvSpPr>
          <p:nvPr/>
        </p:nvSpPr>
        <p:spPr bwMode="auto">
          <a:xfrm>
            <a:off x="6553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39</a:t>
            </a:r>
          </a:p>
        </p:txBody>
      </p:sp>
      <p:sp>
        <p:nvSpPr>
          <p:cNvPr id="150547" name="Rectangle 1043"/>
          <p:cNvSpPr>
            <a:spLocks noChangeArrowheads="1"/>
          </p:cNvSpPr>
          <p:nvPr/>
        </p:nvSpPr>
        <p:spPr bwMode="auto">
          <a:xfrm>
            <a:off x="6934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38</a:t>
            </a:r>
          </a:p>
        </p:txBody>
      </p:sp>
      <p:sp>
        <p:nvSpPr>
          <p:cNvPr id="150548" name="Rectangle 1044"/>
          <p:cNvSpPr>
            <a:spLocks noChangeArrowheads="1"/>
          </p:cNvSpPr>
          <p:nvPr/>
        </p:nvSpPr>
        <p:spPr bwMode="auto">
          <a:xfrm>
            <a:off x="5791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37</a:t>
            </a:r>
          </a:p>
        </p:txBody>
      </p:sp>
      <p:sp>
        <p:nvSpPr>
          <p:cNvPr id="150549" name="Rectangle 1045"/>
          <p:cNvSpPr>
            <a:spLocks noChangeArrowheads="1"/>
          </p:cNvSpPr>
          <p:nvPr/>
        </p:nvSpPr>
        <p:spPr bwMode="auto">
          <a:xfrm>
            <a:off x="6172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36</a:t>
            </a:r>
          </a:p>
        </p:txBody>
      </p:sp>
      <p:sp>
        <p:nvSpPr>
          <p:cNvPr id="150550" name="Rectangle 1046"/>
          <p:cNvSpPr>
            <a:spLocks noChangeArrowheads="1"/>
          </p:cNvSpPr>
          <p:nvPr/>
        </p:nvSpPr>
        <p:spPr bwMode="auto">
          <a:xfrm>
            <a:off x="6553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35</a:t>
            </a:r>
          </a:p>
        </p:txBody>
      </p:sp>
      <p:sp>
        <p:nvSpPr>
          <p:cNvPr id="150551" name="Rectangle 1047"/>
          <p:cNvSpPr>
            <a:spLocks noChangeArrowheads="1"/>
          </p:cNvSpPr>
          <p:nvPr/>
        </p:nvSpPr>
        <p:spPr bwMode="auto">
          <a:xfrm>
            <a:off x="6934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34</a:t>
            </a:r>
          </a:p>
        </p:txBody>
      </p:sp>
      <p:sp>
        <p:nvSpPr>
          <p:cNvPr id="150552" name="Rectangle 1048"/>
          <p:cNvSpPr>
            <a:spLocks noChangeArrowheads="1"/>
          </p:cNvSpPr>
          <p:nvPr/>
        </p:nvSpPr>
        <p:spPr bwMode="auto">
          <a:xfrm>
            <a:off x="5791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33</a:t>
            </a:r>
          </a:p>
        </p:txBody>
      </p:sp>
      <p:sp>
        <p:nvSpPr>
          <p:cNvPr id="150553" name="Rectangle 1049"/>
          <p:cNvSpPr>
            <a:spLocks noChangeArrowheads="1"/>
          </p:cNvSpPr>
          <p:nvPr/>
        </p:nvSpPr>
        <p:spPr bwMode="auto">
          <a:xfrm>
            <a:off x="6172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32</a:t>
            </a:r>
          </a:p>
        </p:txBody>
      </p:sp>
      <p:sp>
        <p:nvSpPr>
          <p:cNvPr id="150554" name="Rectangle 1050"/>
          <p:cNvSpPr>
            <a:spLocks noChangeArrowheads="1"/>
          </p:cNvSpPr>
          <p:nvPr/>
        </p:nvSpPr>
        <p:spPr bwMode="auto">
          <a:xfrm>
            <a:off x="6553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31</a:t>
            </a:r>
          </a:p>
        </p:txBody>
      </p:sp>
      <p:sp>
        <p:nvSpPr>
          <p:cNvPr id="150555" name="Rectangle 1051"/>
          <p:cNvSpPr>
            <a:spLocks noChangeArrowheads="1"/>
          </p:cNvSpPr>
          <p:nvPr/>
        </p:nvSpPr>
        <p:spPr bwMode="auto">
          <a:xfrm>
            <a:off x="6934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30</a:t>
            </a:r>
          </a:p>
        </p:txBody>
      </p:sp>
      <p:sp>
        <p:nvSpPr>
          <p:cNvPr id="150556" name="Text Box 1052"/>
          <p:cNvSpPr txBox="1">
            <a:spLocks noChangeArrowheads="1"/>
          </p:cNvSpPr>
          <p:nvPr/>
        </p:nvSpPr>
        <p:spPr bwMode="auto">
          <a:xfrm>
            <a:off x="5092700" y="914400"/>
            <a:ext cx="2914650" cy="5873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Input string</a:t>
            </a:r>
          </a:p>
          <a:p>
            <a:r>
              <a:rPr lang="en-US"/>
              <a:t>“</a:t>
            </a:r>
            <a:r>
              <a:rPr lang="en-US">
                <a:latin typeface="Courier New" pitchFamily="49" charset="0"/>
              </a:rPr>
              <a:t>0123456789012345678</a:t>
            </a:r>
            <a:r>
              <a:rPr lang="en-US"/>
              <a:t>”</a:t>
            </a:r>
          </a:p>
        </p:txBody>
      </p:sp>
      <p:grpSp>
        <p:nvGrpSpPr>
          <p:cNvPr id="150557" name="Group 1053"/>
          <p:cNvGrpSpPr>
            <a:grpSpLocks/>
          </p:cNvGrpSpPr>
          <p:nvPr/>
        </p:nvGrpSpPr>
        <p:grpSpPr bwMode="auto">
          <a:xfrm>
            <a:off x="4406900" y="3052763"/>
            <a:ext cx="1108075" cy="1219200"/>
            <a:chOff x="2776" y="2208"/>
            <a:chExt cx="698" cy="768"/>
          </a:xfrm>
        </p:grpSpPr>
        <p:sp>
          <p:nvSpPr>
            <p:cNvPr id="150558" name="Line 1054"/>
            <p:cNvSpPr>
              <a:spLocks noChangeShapeType="1"/>
            </p:cNvSpPr>
            <p:nvPr/>
          </p:nvSpPr>
          <p:spPr bwMode="auto">
            <a:xfrm flipV="1">
              <a:off x="3120" y="220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0559" name="Rectangle 1055"/>
            <p:cNvSpPr>
              <a:spLocks noChangeArrowheads="1"/>
            </p:cNvSpPr>
            <p:nvPr/>
          </p:nvSpPr>
          <p:spPr bwMode="auto">
            <a:xfrm>
              <a:off x="2776" y="2462"/>
              <a:ext cx="698" cy="33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/>
                <a:t>Increasing</a:t>
              </a:r>
            </a:p>
            <a:p>
              <a:r>
                <a:rPr lang="en-US" sz="1600"/>
                <a:t>addresses</a:t>
              </a:r>
            </a:p>
          </p:txBody>
        </p:sp>
      </p:grpSp>
      <p:sp>
        <p:nvSpPr>
          <p:cNvPr id="150560" name="Rectangle 1056"/>
          <p:cNvSpPr>
            <a:spLocks noChangeArrowheads="1"/>
          </p:cNvSpPr>
          <p:nvPr/>
        </p:nvSpPr>
        <p:spPr bwMode="auto">
          <a:xfrm>
            <a:off x="5791200" y="30480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35</a:t>
            </a:r>
          </a:p>
        </p:txBody>
      </p:sp>
      <p:sp>
        <p:nvSpPr>
          <p:cNvPr id="150561" name="Rectangle 1057"/>
          <p:cNvSpPr>
            <a:spLocks noChangeArrowheads="1"/>
          </p:cNvSpPr>
          <p:nvPr/>
        </p:nvSpPr>
        <p:spPr bwMode="auto">
          <a:xfrm>
            <a:off x="6172200" y="30480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34</a:t>
            </a:r>
          </a:p>
        </p:txBody>
      </p:sp>
      <p:sp>
        <p:nvSpPr>
          <p:cNvPr id="150562" name="Rectangle 1058"/>
          <p:cNvSpPr>
            <a:spLocks noChangeArrowheads="1"/>
          </p:cNvSpPr>
          <p:nvPr/>
        </p:nvSpPr>
        <p:spPr bwMode="auto">
          <a:xfrm>
            <a:off x="6553200" y="30480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33</a:t>
            </a:r>
          </a:p>
        </p:txBody>
      </p:sp>
      <p:sp>
        <p:nvSpPr>
          <p:cNvPr id="150563" name="Rectangle 1059"/>
          <p:cNvSpPr>
            <a:spLocks noChangeArrowheads="1"/>
          </p:cNvSpPr>
          <p:nvPr/>
        </p:nvSpPr>
        <p:spPr bwMode="auto">
          <a:xfrm>
            <a:off x="6934200" y="30480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32</a:t>
            </a:r>
          </a:p>
        </p:txBody>
      </p:sp>
      <p:sp>
        <p:nvSpPr>
          <p:cNvPr id="150564" name="Rectangle 1060"/>
          <p:cNvSpPr>
            <a:spLocks noChangeArrowheads="1"/>
          </p:cNvSpPr>
          <p:nvPr/>
        </p:nvSpPr>
        <p:spPr bwMode="auto">
          <a:xfrm>
            <a:off x="5791200" y="2738438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00</a:t>
            </a:r>
          </a:p>
        </p:txBody>
      </p:sp>
      <p:sp>
        <p:nvSpPr>
          <p:cNvPr id="150565" name="Rectangle 1061"/>
          <p:cNvSpPr>
            <a:spLocks noChangeArrowheads="1"/>
          </p:cNvSpPr>
          <p:nvPr/>
        </p:nvSpPr>
        <p:spPr bwMode="auto">
          <a:xfrm>
            <a:off x="6172200" y="2738438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38</a:t>
            </a:r>
          </a:p>
        </p:txBody>
      </p:sp>
      <p:sp>
        <p:nvSpPr>
          <p:cNvPr id="150566" name="Rectangle 1062"/>
          <p:cNvSpPr>
            <a:spLocks noChangeArrowheads="1"/>
          </p:cNvSpPr>
          <p:nvPr/>
        </p:nvSpPr>
        <p:spPr bwMode="auto">
          <a:xfrm>
            <a:off x="6553200" y="2738438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37</a:t>
            </a:r>
          </a:p>
        </p:txBody>
      </p:sp>
      <p:sp>
        <p:nvSpPr>
          <p:cNvPr id="150567" name="Rectangle 1063"/>
          <p:cNvSpPr>
            <a:spLocks noChangeArrowheads="1"/>
          </p:cNvSpPr>
          <p:nvPr/>
        </p:nvSpPr>
        <p:spPr bwMode="auto">
          <a:xfrm>
            <a:off x="6934200" y="2738438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Malicious Use of Buffer Overflow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81600"/>
            <a:ext cx="8255000" cy="762000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Input string contains byte representation of executable code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Overwrite return address with address of buffer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When </a:t>
            </a:r>
            <a:r>
              <a:rPr lang="en-US" sz="1800">
                <a:latin typeface="Courier New" pitchFamily="49" charset="0"/>
              </a:rPr>
              <a:t>getbuf()</a:t>
            </a:r>
            <a:r>
              <a:rPr lang="en-US" sz="1800"/>
              <a:t> executes return instruction, will jump to exploit code</a:t>
            </a:r>
          </a:p>
        </p:txBody>
      </p:sp>
      <p:sp>
        <p:nvSpPr>
          <p:cNvPr id="146454" name="Rectangle 22"/>
          <p:cNvSpPr>
            <a:spLocks noChangeArrowheads="1"/>
          </p:cNvSpPr>
          <p:nvPr/>
        </p:nvSpPr>
        <p:spPr bwMode="auto">
          <a:xfrm>
            <a:off x="5791200" y="2747963"/>
            <a:ext cx="1524000" cy="304800"/>
          </a:xfrm>
          <a:prstGeom prst="rect">
            <a:avLst/>
          </a:prstGeom>
          <a:solidFill>
            <a:srgbClr val="FFCC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endParaRPr lang="en-US" sz="1600"/>
          </a:p>
        </p:txBody>
      </p:sp>
      <p:sp>
        <p:nvSpPr>
          <p:cNvPr id="146455" name="Rectangle 23"/>
          <p:cNvSpPr>
            <a:spLocks noChangeArrowheads="1"/>
          </p:cNvSpPr>
          <p:nvPr/>
        </p:nvSpPr>
        <p:spPr bwMode="auto">
          <a:xfrm>
            <a:off x="5791200" y="3052763"/>
            <a:ext cx="1524000" cy="304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endParaRPr lang="en-US" sz="1600">
              <a:latin typeface="Courier New" pitchFamily="49" charset="0"/>
            </a:endParaRPr>
          </a:p>
        </p:txBody>
      </p:sp>
      <p:sp>
        <p:nvSpPr>
          <p:cNvPr id="146456" name="Rectangle 24"/>
          <p:cNvSpPr>
            <a:spLocks noChangeArrowheads="1"/>
          </p:cNvSpPr>
          <p:nvPr/>
        </p:nvSpPr>
        <p:spPr bwMode="auto">
          <a:xfrm>
            <a:off x="7315200" y="3890963"/>
            <a:ext cx="1528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buf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(0xfffb896)</a:t>
            </a:r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 flipH="1">
            <a:off x="7315200" y="320516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58" name="Rectangle 26"/>
          <p:cNvSpPr>
            <a:spLocks noChangeArrowheads="1"/>
          </p:cNvSpPr>
          <p:nvPr/>
        </p:nvSpPr>
        <p:spPr bwMode="auto">
          <a:xfrm>
            <a:off x="7772400" y="3052763"/>
            <a:ext cx="67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%ebp</a:t>
            </a:r>
          </a:p>
        </p:txBody>
      </p:sp>
      <p:sp>
        <p:nvSpPr>
          <p:cNvPr id="146459" name="Rectangle 27"/>
          <p:cNvSpPr>
            <a:spLocks noChangeArrowheads="1"/>
          </p:cNvSpPr>
          <p:nvPr/>
        </p:nvSpPr>
        <p:spPr bwMode="auto">
          <a:xfrm>
            <a:off x="5791200" y="1604963"/>
            <a:ext cx="1524000" cy="11430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Stack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/>
              <a:t>Frame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/>
              <a:t>for </a:t>
            </a:r>
            <a:r>
              <a:rPr lang="en-US" sz="1600">
                <a:latin typeface="Courier New" pitchFamily="49" charset="0"/>
              </a:rPr>
              <a:t>test</a:t>
            </a:r>
          </a:p>
        </p:txBody>
      </p:sp>
      <p:sp>
        <p:nvSpPr>
          <p:cNvPr id="146460" name="Rectangle 28"/>
          <p:cNvSpPr>
            <a:spLocks noChangeArrowheads="1"/>
          </p:cNvSpPr>
          <p:nvPr/>
        </p:nvSpPr>
        <p:spPr bwMode="auto">
          <a:xfrm>
            <a:off x="5791200" y="3352800"/>
            <a:ext cx="1524000" cy="9144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endParaRPr lang="en-US" sz="1600">
              <a:latin typeface="Courier New" pitchFamily="49" charset="0"/>
            </a:endParaRPr>
          </a:p>
        </p:txBody>
      </p:sp>
      <p:sp>
        <p:nvSpPr>
          <p:cNvPr id="146461" name="Rectangle 29"/>
          <p:cNvSpPr>
            <a:spLocks noChangeArrowheads="1"/>
          </p:cNvSpPr>
          <p:nvPr/>
        </p:nvSpPr>
        <p:spPr bwMode="auto">
          <a:xfrm>
            <a:off x="5791200" y="1604963"/>
            <a:ext cx="15240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6462" name="Rectangle 30"/>
          <p:cNvSpPr>
            <a:spLocks noChangeArrowheads="1"/>
          </p:cNvSpPr>
          <p:nvPr/>
        </p:nvSpPr>
        <p:spPr bwMode="auto">
          <a:xfrm>
            <a:off x="5791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90</a:t>
            </a:r>
          </a:p>
        </p:txBody>
      </p:sp>
      <p:sp>
        <p:nvSpPr>
          <p:cNvPr id="146463" name="Rectangle 31"/>
          <p:cNvSpPr>
            <a:spLocks noChangeArrowheads="1"/>
          </p:cNvSpPr>
          <p:nvPr/>
        </p:nvSpPr>
        <p:spPr bwMode="auto">
          <a:xfrm>
            <a:off x="6172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c3</a:t>
            </a:r>
          </a:p>
        </p:txBody>
      </p:sp>
      <p:sp>
        <p:nvSpPr>
          <p:cNvPr id="146464" name="Rectangle 32"/>
          <p:cNvSpPr>
            <a:spLocks noChangeArrowheads="1"/>
          </p:cNvSpPr>
          <p:nvPr/>
        </p:nvSpPr>
        <p:spPr bwMode="auto">
          <a:xfrm>
            <a:off x="6553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12</a:t>
            </a:r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6934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34</a:t>
            </a:r>
          </a:p>
        </p:txBody>
      </p:sp>
      <p:sp>
        <p:nvSpPr>
          <p:cNvPr id="146466" name="Rectangle 34"/>
          <p:cNvSpPr>
            <a:spLocks noChangeArrowheads="1"/>
          </p:cNvSpPr>
          <p:nvPr/>
        </p:nvSpPr>
        <p:spPr bwMode="auto">
          <a:xfrm>
            <a:off x="5791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56</a:t>
            </a:r>
          </a:p>
        </p:txBody>
      </p:sp>
      <p:sp>
        <p:nvSpPr>
          <p:cNvPr id="146467" name="Rectangle 35"/>
          <p:cNvSpPr>
            <a:spLocks noChangeArrowheads="1"/>
          </p:cNvSpPr>
          <p:nvPr/>
        </p:nvSpPr>
        <p:spPr bwMode="auto">
          <a:xfrm>
            <a:off x="6172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78</a:t>
            </a:r>
          </a:p>
        </p:txBody>
      </p:sp>
      <p:sp>
        <p:nvSpPr>
          <p:cNvPr id="146468" name="Rectangle 36"/>
          <p:cNvSpPr>
            <a:spLocks noChangeArrowheads="1"/>
          </p:cNvSpPr>
          <p:nvPr/>
        </p:nvSpPr>
        <p:spPr bwMode="auto">
          <a:xfrm>
            <a:off x="6553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b8</a:t>
            </a:r>
          </a:p>
        </p:txBody>
      </p:sp>
      <p:sp>
        <p:nvSpPr>
          <p:cNvPr id="146469" name="Rectangle 37"/>
          <p:cNvSpPr>
            <a:spLocks noChangeArrowheads="1"/>
          </p:cNvSpPr>
          <p:nvPr/>
        </p:nvSpPr>
        <p:spPr bwMode="auto">
          <a:xfrm>
            <a:off x="6934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08</a:t>
            </a:r>
          </a:p>
        </p:txBody>
      </p:sp>
      <p:sp>
        <p:nvSpPr>
          <p:cNvPr id="146470" name="Rectangle 38"/>
          <p:cNvSpPr>
            <a:spLocks noChangeArrowheads="1"/>
          </p:cNvSpPr>
          <p:nvPr/>
        </p:nvSpPr>
        <p:spPr bwMode="auto">
          <a:xfrm>
            <a:off x="5791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04</a:t>
            </a:r>
          </a:p>
        </p:txBody>
      </p:sp>
      <p:sp>
        <p:nvSpPr>
          <p:cNvPr id="146471" name="Rectangle 39"/>
          <p:cNvSpPr>
            <a:spLocks noChangeArrowheads="1"/>
          </p:cNvSpPr>
          <p:nvPr/>
        </p:nvSpPr>
        <p:spPr bwMode="auto">
          <a:xfrm>
            <a:off x="6172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78</a:t>
            </a:r>
          </a:p>
        </p:txBody>
      </p:sp>
      <p:sp>
        <p:nvSpPr>
          <p:cNvPr id="146472" name="Rectangle 40"/>
          <p:cNvSpPr>
            <a:spLocks noChangeArrowheads="1"/>
          </p:cNvSpPr>
          <p:nvPr/>
        </p:nvSpPr>
        <p:spPr bwMode="auto">
          <a:xfrm>
            <a:off x="6553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ee</a:t>
            </a:r>
          </a:p>
        </p:txBody>
      </p:sp>
      <p:sp>
        <p:nvSpPr>
          <p:cNvPr id="146473" name="Rectangle 41"/>
          <p:cNvSpPr>
            <a:spLocks noChangeArrowheads="1"/>
          </p:cNvSpPr>
          <p:nvPr/>
        </p:nvSpPr>
        <p:spPr bwMode="auto">
          <a:xfrm>
            <a:off x="6934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68</a:t>
            </a:r>
          </a:p>
        </p:txBody>
      </p:sp>
      <p:sp>
        <p:nvSpPr>
          <p:cNvPr id="146474" name="Text Box 42"/>
          <p:cNvSpPr txBox="1">
            <a:spLocks noChangeArrowheads="1"/>
          </p:cNvSpPr>
          <p:nvPr/>
        </p:nvSpPr>
        <p:spPr bwMode="auto">
          <a:xfrm>
            <a:off x="5243513" y="762000"/>
            <a:ext cx="2613025" cy="8350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Exploit string</a:t>
            </a:r>
          </a:p>
          <a:p>
            <a:r>
              <a:rPr lang="en-US"/>
              <a:t>for cookie </a:t>
            </a:r>
            <a:r>
              <a:rPr lang="en-US">
                <a:latin typeface="Courier New" pitchFamily="49" charset="0"/>
              </a:rPr>
              <a:t>0x12345678</a:t>
            </a:r>
          </a:p>
          <a:p>
            <a:r>
              <a:rPr lang="en-US"/>
              <a:t>(not printable as ASCII)</a:t>
            </a:r>
          </a:p>
        </p:txBody>
      </p:sp>
      <p:sp>
        <p:nvSpPr>
          <p:cNvPr id="146475" name="Rectangle 43"/>
          <p:cNvSpPr>
            <a:spLocks noChangeArrowheads="1"/>
          </p:cNvSpPr>
          <p:nvPr/>
        </p:nvSpPr>
        <p:spPr bwMode="auto">
          <a:xfrm>
            <a:off x="5791200" y="30480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bf</a:t>
            </a:r>
          </a:p>
        </p:txBody>
      </p:sp>
      <p:sp>
        <p:nvSpPr>
          <p:cNvPr id="146476" name="Rectangle 44"/>
          <p:cNvSpPr>
            <a:spLocks noChangeArrowheads="1"/>
          </p:cNvSpPr>
          <p:nvPr/>
        </p:nvSpPr>
        <p:spPr bwMode="auto">
          <a:xfrm>
            <a:off x="6172200" y="30480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ff</a:t>
            </a:r>
          </a:p>
        </p:txBody>
      </p:sp>
      <p:sp>
        <p:nvSpPr>
          <p:cNvPr id="146477" name="Rectangle 45"/>
          <p:cNvSpPr>
            <a:spLocks noChangeArrowheads="1"/>
          </p:cNvSpPr>
          <p:nvPr/>
        </p:nvSpPr>
        <p:spPr bwMode="auto">
          <a:xfrm>
            <a:off x="6553200" y="30480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b8</a:t>
            </a:r>
          </a:p>
        </p:txBody>
      </p:sp>
      <p:sp>
        <p:nvSpPr>
          <p:cNvPr id="146478" name="Rectangle 46"/>
          <p:cNvSpPr>
            <a:spLocks noChangeArrowheads="1"/>
          </p:cNvSpPr>
          <p:nvPr/>
        </p:nvSpPr>
        <p:spPr bwMode="auto">
          <a:xfrm>
            <a:off x="6934200" y="30480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c8</a:t>
            </a:r>
          </a:p>
        </p:txBody>
      </p:sp>
      <p:sp>
        <p:nvSpPr>
          <p:cNvPr id="146479" name="Rectangle 47"/>
          <p:cNvSpPr>
            <a:spLocks noChangeArrowheads="1"/>
          </p:cNvSpPr>
          <p:nvPr/>
        </p:nvSpPr>
        <p:spPr bwMode="auto">
          <a:xfrm>
            <a:off x="5791200" y="2738438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bf</a:t>
            </a:r>
          </a:p>
        </p:txBody>
      </p:sp>
      <p:sp>
        <p:nvSpPr>
          <p:cNvPr id="146480" name="Rectangle 48"/>
          <p:cNvSpPr>
            <a:spLocks noChangeArrowheads="1"/>
          </p:cNvSpPr>
          <p:nvPr/>
        </p:nvSpPr>
        <p:spPr bwMode="auto">
          <a:xfrm>
            <a:off x="6172200" y="2738438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ff</a:t>
            </a:r>
          </a:p>
        </p:txBody>
      </p:sp>
      <p:sp>
        <p:nvSpPr>
          <p:cNvPr id="146481" name="Rectangle 49"/>
          <p:cNvSpPr>
            <a:spLocks noChangeArrowheads="1"/>
          </p:cNvSpPr>
          <p:nvPr/>
        </p:nvSpPr>
        <p:spPr bwMode="auto">
          <a:xfrm>
            <a:off x="6553200" y="2738438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b8</a:t>
            </a:r>
          </a:p>
        </p:txBody>
      </p:sp>
      <p:sp>
        <p:nvSpPr>
          <p:cNvPr id="146482" name="Rectangle 50"/>
          <p:cNvSpPr>
            <a:spLocks noChangeArrowheads="1"/>
          </p:cNvSpPr>
          <p:nvPr/>
        </p:nvSpPr>
        <p:spPr bwMode="auto">
          <a:xfrm>
            <a:off x="6934200" y="27432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9c</a:t>
            </a:r>
          </a:p>
        </p:txBody>
      </p:sp>
      <p:sp>
        <p:nvSpPr>
          <p:cNvPr id="146483" name="Arc 51"/>
          <p:cNvSpPr>
            <a:spLocks/>
          </p:cNvSpPr>
          <p:nvPr/>
        </p:nvSpPr>
        <p:spPr bwMode="auto">
          <a:xfrm flipH="1">
            <a:off x="5257800" y="2895600"/>
            <a:ext cx="5334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6488" name="Rectangle 56"/>
          <p:cNvSpPr>
            <a:spLocks noChangeArrowheads="1"/>
          </p:cNvSpPr>
          <p:nvPr/>
        </p:nvSpPr>
        <p:spPr bwMode="auto">
          <a:xfrm>
            <a:off x="1346200" y="2963863"/>
            <a:ext cx="2438400" cy="14747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getbuf()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char buf[12];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gets(buf);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6489" name="Rectangle 57"/>
          <p:cNvSpPr>
            <a:spLocks noChangeArrowheads="1"/>
          </p:cNvSpPr>
          <p:nvPr/>
        </p:nvSpPr>
        <p:spPr bwMode="auto">
          <a:xfrm>
            <a:off x="1346200" y="1519238"/>
            <a:ext cx="3200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test(){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int v = getbuf();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...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6490" name="Text Box 58"/>
          <p:cNvSpPr txBox="1">
            <a:spLocks noChangeArrowheads="1"/>
          </p:cNvSpPr>
          <p:nvPr/>
        </p:nvSpPr>
        <p:spPr bwMode="auto">
          <a:xfrm>
            <a:off x="-76200" y="1957388"/>
            <a:ext cx="10604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Return</a:t>
            </a:r>
          </a:p>
          <a:p>
            <a:pPr>
              <a:lnSpc>
                <a:spcPct val="100000"/>
              </a:lnSpc>
            </a:pPr>
            <a:r>
              <a:rPr lang="en-US"/>
              <a:t>address</a:t>
            </a:r>
          </a:p>
        </p:txBody>
      </p:sp>
      <p:sp>
        <p:nvSpPr>
          <p:cNvPr id="146491" name="Line 59"/>
          <p:cNvSpPr>
            <a:spLocks noChangeShapeType="1"/>
          </p:cNvSpPr>
          <p:nvPr/>
        </p:nvSpPr>
        <p:spPr bwMode="auto">
          <a:xfrm>
            <a:off x="1041400" y="22780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92" name="Rectangle 60"/>
          <p:cNvSpPr>
            <a:spLocks noChangeArrowheads="1"/>
          </p:cNvSpPr>
          <p:nvPr/>
        </p:nvSpPr>
        <p:spPr bwMode="auto">
          <a:xfrm>
            <a:off x="6934200" y="24384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00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90" name="Rectangle 38"/>
          <p:cNvSpPr>
            <a:spLocks noChangeArrowheads="1"/>
          </p:cNvSpPr>
          <p:nvPr/>
        </p:nvSpPr>
        <p:spPr bwMode="auto">
          <a:xfrm>
            <a:off x="5791200" y="2743200"/>
            <a:ext cx="1524000" cy="304800"/>
          </a:xfrm>
          <a:prstGeom prst="rect">
            <a:avLst/>
          </a:prstGeom>
          <a:solidFill>
            <a:srgbClr val="FFCC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Return address</a:t>
            </a:r>
          </a:p>
        </p:txBody>
      </p:sp>
      <p:sp>
        <p:nvSpPr>
          <p:cNvPr id="151591" name="Rectangle 39"/>
          <p:cNvSpPr>
            <a:spLocks noChangeArrowheads="1"/>
          </p:cNvSpPr>
          <p:nvPr/>
        </p:nvSpPr>
        <p:spPr bwMode="auto">
          <a:xfrm>
            <a:off x="5791200" y="3048000"/>
            <a:ext cx="1524000" cy="304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Saved </a:t>
            </a:r>
            <a:r>
              <a:rPr lang="en-US" sz="1600">
                <a:latin typeface="Courier New" pitchFamily="49" charset="0"/>
              </a:rPr>
              <a:t>%ebp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Exploit Code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4724400" cy="3124200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Repairs corrupted stack values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Sets </a:t>
            </a:r>
            <a:r>
              <a:rPr lang="en-US" sz="1800">
                <a:latin typeface="Courier New" pitchFamily="49" charset="0"/>
              </a:rPr>
              <a:t>0x12345678</a:t>
            </a:r>
            <a:r>
              <a:rPr lang="en-US" sz="1800"/>
              <a:t> as return value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Reexecutes return instruction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As if getbuf returned </a:t>
            </a:r>
            <a:r>
              <a:rPr lang="en-US" sz="1800">
                <a:latin typeface="Courier New" pitchFamily="49" charset="0"/>
              </a:rPr>
              <a:t>0x12345678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28600" y="4572000"/>
            <a:ext cx="8763000" cy="14747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>
                <a:latin typeface="Courier New" pitchFamily="49" charset="0"/>
              </a:rPr>
              <a:t>	pushl $ 0x80489ee 	# Restore return pointer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>
                <a:latin typeface="Courier New" pitchFamily="49" charset="0"/>
              </a:rPr>
              <a:t>	movl $ 0x12345678 ,%eax	# Alter return value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>
                <a:latin typeface="Courier New" pitchFamily="49" charset="0"/>
              </a:rPr>
              <a:t>	ret		# Re-execute return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>
                <a:latin typeface="Courier New" pitchFamily="49" charset="0"/>
              </a:rPr>
              <a:t>	.long 0xbfffb8c8 	# Saved value of %ebp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>
                <a:latin typeface="Courier New" pitchFamily="49" charset="0"/>
              </a:rPr>
              <a:t>	.long 0xbfffb89c 	# Location of buf</a:t>
            </a:r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7315200" y="3890963"/>
            <a:ext cx="1528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buf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(0xfffb89c)</a:t>
            </a: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 flipH="1">
            <a:off x="7315200" y="320516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7772400" y="3052763"/>
            <a:ext cx="67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%ebp</a:t>
            </a:r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5791200" y="1604963"/>
            <a:ext cx="1524000" cy="11430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100000"/>
              </a:lnSpc>
            </a:pPr>
            <a:r>
              <a:rPr lang="en-US" sz="1600"/>
              <a:t>Stack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/>
              <a:t>Frame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/>
              <a:t>for </a:t>
            </a:r>
            <a:r>
              <a:rPr lang="en-US" sz="1600">
                <a:latin typeface="Courier New" pitchFamily="49" charset="0"/>
              </a:rPr>
              <a:t>test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5791200" y="3352800"/>
            <a:ext cx="1524000" cy="9144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endParaRPr lang="en-US" sz="1600">
              <a:latin typeface="Courier New" pitchFamily="49" charset="0"/>
            </a:endParaRPr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5791200" y="1604963"/>
            <a:ext cx="15240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5791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90</a:t>
            </a: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6172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c3</a:t>
            </a: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6553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12</a:t>
            </a:r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6934200" y="33575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34</a:t>
            </a: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5791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56</a:t>
            </a:r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6172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78</a:t>
            </a:r>
          </a:p>
        </p:txBody>
      </p:sp>
      <p:sp>
        <p:nvSpPr>
          <p:cNvPr id="151574" name="Rectangle 22"/>
          <p:cNvSpPr>
            <a:spLocks noChangeArrowheads="1"/>
          </p:cNvSpPr>
          <p:nvPr/>
        </p:nvSpPr>
        <p:spPr bwMode="auto">
          <a:xfrm>
            <a:off x="6553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b8</a:t>
            </a:r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6934200" y="36623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08</a:t>
            </a:r>
          </a:p>
        </p:txBody>
      </p:sp>
      <p:sp>
        <p:nvSpPr>
          <p:cNvPr id="151576" name="Rectangle 24"/>
          <p:cNvSpPr>
            <a:spLocks noChangeArrowheads="1"/>
          </p:cNvSpPr>
          <p:nvPr/>
        </p:nvSpPr>
        <p:spPr bwMode="auto">
          <a:xfrm>
            <a:off x="5791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04</a:t>
            </a:r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6172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78</a:t>
            </a:r>
          </a:p>
        </p:txBody>
      </p:sp>
      <p:sp>
        <p:nvSpPr>
          <p:cNvPr id="151578" name="Rectangle 26"/>
          <p:cNvSpPr>
            <a:spLocks noChangeArrowheads="1"/>
          </p:cNvSpPr>
          <p:nvPr/>
        </p:nvSpPr>
        <p:spPr bwMode="auto">
          <a:xfrm>
            <a:off x="6553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ee</a:t>
            </a:r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6934200" y="3967163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68</a:t>
            </a:r>
          </a:p>
        </p:txBody>
      </p:sp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5376863" y="914400"/>
            <a:ext cx="234632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After executing code</a:t>
            </a:r>
          </a:p>
        </p:txBody>
      </p:sp>
      <p:sp>
        <p:nvSpPr>
          <p:cNvPr id="151602" name="Rectangle 50"/>
          <p:cNvSpPr>
            <a:spLocks noChangeArrowheads="1"/>
          </p:cNvSpPr>
          <p:nvPr/>
        </p:nvSpPr>
        <p:spPr bwMode="auto">
          <a:xfrm>
            <a:off x="1219200" y="1219200"/>
            <a:ext cx="2438400" cy="14747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getbuf()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char buf[12];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gets(buf);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51603" name="Rectangle 51"/>
          <p:cNvSpPr>
            <a:spLocks noChangeArrowheads="1"/>
          </p:cNvSpPr>
          <p:nvPr/>
        </p:nvSpPr>
        <p:spPr bwMode="auto">
          <a:xfrm>
            <a:off x="6934200" y="2438400"/>
            <a:ext cx="3810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00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Teach This Stuff?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Systems Concepts</a:t>
            </a:r>
          </a:p>
          <a:p>
            <a:pPr lvl="1"/>
            <a:r>
              <a:rPr lang="en-US" dirty="0"/>
              <a:t>Stack discipline and stack organization</a:t>
            </a:r>
          </a:p>
          <a:p>
            <a:pPr lvl="1"/>
            <a:r>
              <a:rPr lang="en-US" dirty="0"/>
              <a:t>Instructions are byte sequences</a:t>
            </a:r>
          </a:p>
          <a:p>
            <a:pPr lvl="1"/>
            <a:r>
              <a:rPr lang="en-US" dirty="0"/>
              <a:t>Making use of tools</a:t>
            </a:r>
          </a:p>
          <a:p>
            <a:pPr lvl="2"/>
            <a:r>
              <a:rPr lang="en-US" dirty="0"/>
              <a:t>Debuggers, assemblers, </a:t>
            </a:r>
            <a:r>
              <a:rPr lang="en-US" dirty="0" err="1"/>
              <a:t>disassemblers</a:t>
            </a:r>
            <a:endParaRPr lang="en-US" dirty="0"/>
          </a:p>
          <a:p>
            <a:r>
              <a:rPr lang="en-US" dirty="0"/>
              <a:t>Computer Security</a:t>
            </a:r>
          </a:p>
          <a:p>
            <a:pPr lvl="1"/>
            <a:r>
              <a:rPr lang="en-US" dirty="0"/>
              <a:t>What makes code vulnerable to buffer overflows</a:t>
            </a:r>
          </a:p>
          <a:p>
            <a:pPr lvl="1"/>
            <a:r>
              <a:rPr lang="en-US" dirty="0"/>
              <a:t>The most exploited vulnerability in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CMU student teams consistently win international Capture the Flag Competitions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Lab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5029200"/>
          </a:xfrm>
        </p:spPr>
        <p:txBody>
          <a:bodyPr/>
          <a:lstStyle/>
          <a:p>
            <a:r>
              <a:rPr lang="en-US"/>
              <a:t>Goal: Make small C kernels run as fast as possible</a:t>
            </a:r>
          </a:p>
          <a:p>
            <a:pPr lvl="1"/>
            <a:r>
              <a:rPr lang="en-US"/>
              <a:t>Examples: DAG to UDG conversion, convolution, rotate, matrix transpose, matrix multiply</a:t>
            </a:r>
          </a:p>
          <a:p>
            <a:r>
              <a:rPr lang="en-US"/>
              <a:t>Lessons: </a:t>
            </a:r>
          </a:p>
          <a:p>
            <a:pPr lvl="1"/>
            <a:r>
              <a:rPr lang="en-US"/>
              <a:t>Caches and locality of reference matter.</a:t>
            </a:r>
          </a:p>
          <a:p>
            <a:pPr lvl="1"/>
            <a:r>
              <a:rPr lang="en-US"/>
              <a:t>Simple transformations can help the compiler generate better code.</a:t>
            </a:r>
          </a:p>
          <a:p>
            <a:pPr lvl="1"/>
            <a:r>
              <a:rPr lang="en-US"/>
              <a:t>Improvements of 3–10X are possible.</a:t>
            </a:r>
          </a:p>
          <a:p>
            <a:r>
              <a:rPr lang="en-US"/>
              <a:t>Infrastructure</a:t>
            </a:r>
          </a:p>
          <a:p>
            <a:pPr lvl="1"/>
            <a:r>
              <a:rPr lang="en-US"/>
              <a:t>Students submit solutions to an </a:t>
            </a:r>
            <a:r>
              <a:rPr lang="en-US" i="1"/>
              <a:t>evaluation server</a:t>
            </a:r>
            <a:r>
              <a:rPr lang="en-US"/>
              <a:t>. </a:t>
            </a:r>
          </a:p>
          <a:p>
            <a:pPr lvl="1"/>
            <a:r>
              <a:rPr lang="en-US"/>
              <a:t>Server posts sorted scores in real-time on Web page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Lab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Goal: Write a  Unix shell with job control </a:t>
            </a:r>
          </a:p>
          <a:p>
            <a:pPr lvl="1"/>
            <a:r>
              <a:rPr lang="en-US"/>
              <a:t>(e.g., ctrl-z, ctrl-c, jobs, fg, bg, kill)</a:t>
            </a:r>
          </a:p>
          <a:p>
            <a:r>
              <a:rPr lang="en-US"/>
              <a:t>Lessons:</a:t>
            </a:r>
          </a:p>
          <a:p>
            <a:pPr lvl="1"/>
            <a:r>
              <a:rPr lang="en-US"/>
              <a:t>First introduction to systems-level programming and concurrency</a:t>
            </a:r>
          </a:p>
          <a:p>
            <a:pPr lvl="1"/>
            <a:r>
              <a:rPr lang="en-US"/>
              <a:t>Learn about processes, process control, signals, and catching signals with handlers</a:t>
            </a:r>
          </a:p>
          <a:p>
            <a:pPr lvl="1"/>
            <a:r>
              <a:rPr lang="en-US"/>
              <a:t>Demystifies command line interface</a:t>
            </a:r>
          </a:p>
          <a:p>
            <a:r>
              <a:rPr lang="en-US"/>
              <a:t>Infrastructure</a:t>
            </a:r>
          </a:p>
          <a:p>
            <a:pPr lvl="1"/>
            <a:r>
              <a:rPr lang="en-US"/>
              <a:t>Students use a scripted autograder to incrementally test functionality in their shells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Malloc Lab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Goal: Build your own dynamic storage allocator 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void *malloc(size_t size)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void *realloc(void *ptr, size_t size)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void free(void *ptr)</a:t>
            </a:r>
          </a:p>
          <a:p>
            <a:r>
              <a:rPr lang="en-US"/>
              <a:t>Lessons </a:t>
            </a:r>
          </a:p>
          <a:p>
            <a:pPr lvl="1"/>
            <a:r>
              <a:rPr lang="en-US"/>
              <a:t>Sense of programming underlying system</a:t>
            </a:r>
          </a:p>
          <a:p>
            <a:pPr lvl="1"/>
            <a:r>
              <a:rPr lang="en-US"/>
              <a:t>Large design space with classic time-space tradeoffs</a:t>
            </a:r>
          </a:p>
          <a:p>
            <a:pPr lvl="1"/>
            <a:r>
              <a:rPr lang="en-US"/>
              <a:t>Develop understanding of scary “action at a distance” property of memory-related errors</a:t>
            </a:r>
          </a:p>
          <a:p>
            <a:pPr lvl="1"/>
            <a:r>
              <a:rPr lang="en-US"/>
              <a:t>Learn general ideas of resource management</a:t>
            </a:r>
          </a:p>
          <a:p>
            <a:r>
              <a:rPr lang="en-US"/>
              <a:t>Infrastructure</a:t>
            </a:r>
          </a:p>
          <a:p>
            <a:pPr lvl="1"/>
            <a:r>
              <a:rPr lang="en-US"/>
              <a:t>Trace driven test harness evaluates implementation  for combination of throughput and memory utilization</a:t>
            </a:r>
          </a:p>
          <a:p>
            <a:pPr lvl="1"/>
            <a:r>
              <a:rPr lang="en-US"/>
              <a:t>Evaluation server and real time posting of scores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Proxy Lab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105400"/>
          </a:xfrm>
        </p:spPr>
        <p:txBody>
          <a:bodyPr/>
          <a:lstStyle/>
          <a:p>
            <a:r>
              <a:rPr lang="en-US"/>
              <a:t>Goal: write concurrent Web proxy.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Lessons: Ties together many ideas from earlier</a:t>
            </a:r>
          </a:p>
          <a:p>
            <a:pPr lvl="1"/>
            <a:r>
              <a:rPr lang="en-US"/>
              <a:t>Data representations, byte ordering, memory management, concurrency, processes, threads, synchronization, signals, I/O, network programming, application-level protocols (HTTP)</a:t>
            </a:r>
          </a:p>
          <a:p>
            <a:r>
              <a:rPr lang="en-US"/>
              <a:t>Infrastructure:</a:t>
            </a:r>
          </a:p>
          <a:p>
            <a:pPr lvl="1"/>
            <a:r>
              <a:rPr lang="en-US"/>
              <a:t>Plugs directly between existing browsers and Web servers</a:t>
            </a:r>
          </a:p>
          <a:p>
            <a:pPr lvl="1"/>
            <a:r>
              <a:rPr lang="en-US"/>
              <a:t>Grading is done via autograders and one-on-one demos</a:t>
            </a:r>
          </a:p>
          <a:p>
            <a:pPr lvl="1"/>
            <a:r>
              <a:rPr lang="en-US"/>
              <a:t>Very exciting for students, great way to end the course</a:t>
            </a:r>
          </a:p>
          <a:p>
            <a:pPr lvl="1"/>
            <a:endParaRPr lang="en-US"/>
          </a:p>
        </p:txBody>
      </p: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1524000" y="1676400"/>
            <a:ext cx="5943600" cy="1001713"/>
            <a:chOff x="960" y="1344"/>
            <a:chExt cx="3744" cy="631"/>
          </a:xfrm>
        </p:grpSpPr>
        <p:sp>
          <p:nvSpPr>
            <p:cNvPr id="103429" name="Line 5"/>
            <p:cNvSpPr>
              <a:spLocks noChangeShapeType="1"/>
            </p:cNvSpPr>
            <p:nvPr/>
          </p:nvSpPr>
          <p:spPr bwMode="auto">
            <a:xfrm>
              <a:off x="1728" y="158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36000" tIns="0" rIns="36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428" name="Oval 4"/>
            <p:cNvSpPr>
              <a:spLocks noChangeArrowheads="1"/>
            </p:cNvSpPr>
            <p:nvPr/>
          </p:nvSpPr>
          <p:spPr bwMode="auto">
            <a:xfrm>
              <a:off x="960" y="1344"/>
              <a:ext cx="800" cy="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36000" tIns="0" rIns="36000" bIns="0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Web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b="0"/>
                <a:t>Browser</a:t>
              </a:r>
            </a:p>
          </p:txBody>
        </p:sp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3216" y="158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36000" tIns="0" rIns="36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>
              <a:off x="3216" y="172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lIns="36000" tIns="0" rIns="36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1776" y="172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lIns="36000" tIns="0" rIns="36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1" name="Oval 7"/>
            <p:cNvSpPr>
              <a:spLocks noChangeArrowheads="1"/>
            </p:cNvSpPr>
            <p:nvPr/>
          </p:nvSpPr>
          <p:spPr bwMode="auto">
            <a:xfrm>
              <a:off x="2416" y="1344"/>
              <a:ext cx="800" cy="63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36000" tIns="0" rIns="36000" bIns="0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/>
                <a:t>Web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/>
                <a:t>Proxy</a:t>
              </a:r>
            </a:p>
          </p:txBody>
        </p:sp>
        <p:sp>
          <p:nvSpPr>
            <p:cNvPr id="103433" name="Oval 9"/>
            <p:cNvSpPr>
              <a:spLocks noChangeArrowheads="1"/>
            </p:cNvSpPr>
            <p:nvPr/>
          </p:nvSpPr>
          <p:spPr bwMode="auto">
            <a:xfrm>
              <a:off x="3904" y="1344"/>
              <a:ext cx="800" cy="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36000" tIns="0" rIns="36000" bIns="0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Web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b="0"/>
                <a:t>Server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Arithmetic</a:t>
            </a:r>
            <a:br>
              <a:rPr lang="en-US"/>
            </a:br>
            <a:r>
              <a:rPr lang="en-US" sz="3200" i="1"/>
              <a:t>Builder’s Perspective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76800"/>
            <a:ext cx="8307387" cy="1568450"/>
          </a:xfrm>
        </p:spPr>
        <p:txBody>
          <a:bodyPr/>
          <a:lstStyle/>
          <a:p>
            <a:pPr lvl="1"/>
            <a:endParaRPr lang="en-US"/>
          </a:p>
          <a:p>
            <a:pPr lvl="1"/>
            <a:r>
              <a:rPr lang="en-US"/>
              <a:t>How to design high performance arithmetic circuits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3733800" y="1752600"/>
            <a:ext cx="1782763" cy="2133600"/>
            <a:chOff x="480" y="1104"/>
            <a:chExt cx="1123" cy="1344"/>
          </a:xfrm>
        </p:grpSpPr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480" y="1440"/>
              <a:ext cx="1123" cy="672"/>
            </a:xfrm>
            <a:prstGeom prst="rect">
              <a:avLst/>
            </a:prstGeom>
            <a:solidFill>
              <a:srgbClr val="99FFCC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/>
                <a:t>32-bit</a:t>
              </a:r>
            </a:p>
            <a:p>
              <a:r>
                <a:rPr lang="en-US"/>
                <a:t>Multiplier</a:t>
              </a:r>
            </a:p>
          </p:txBody>
        </p:sp>
        <p:sp>
          <p:nvSpPr>
            <p:cNvPr id="133126" name="Line 6"/>
            <p:cNvSpPr>
              <a:spLocks noChangeShapeType="1"/>
            </p:cNvSpPr>
            <p:nvPr/>
          </p:nvSpPr>
          <p:spPr bwMode="auto">
            <a:xfrm flipV="1">
              <a:off x="720" y="2112"/>
              <a:ext cx="0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3127" name="Line 7"/>
            <p:cNvSpPr>
              <a:spLocks noChangeShapeType="1"/>
            </p:cNvSpPr>
            <p:nvPr/>
          </p:nvSpPr>
          <p:spPr bwMode="auto">
            <a:xfrm flipV="1">
              <a:off x="1296" y="2112"/>
              <a:ext cx="0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3128" name="Line 8"/>
            <p:cNvSpPr>
              <a:spLocks noChangeShapeType="1"/>
            </p:cNvSpPr>
            <p:nvPr/>
          </p:nvSpPr>
          <p:spPr bwMode="auto">
            <a:xfrm flipV="1">
              <a:off x="1008" y="1104"/>
              <a:ext cx="0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33129" name="Picture 9" descr="C:\Documents and Settings\bryant\Desktop\Gather Pictures\CH02-3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097463" cy="35210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ICS Summary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Proposal</a:t>
            </a:r>
          </a:p>
          <a:p>
            <a:pPr lvl="1"/>
            <a:r>
              <a:rPr lang="en-US" i="1"/>
              <a:t>Introduce students to computer systems from the programmer's perspective rather than the system builder's perspective</a:t>
            </a:r>
            <a:r>
              <a:rPr lang="en-US"/>
              <a:t> </a:t>
            </a:r>
          </a:p>
          <a:p>
            <a:r>
              <a:rPr lang="en-US"/>
              <a:t>Themes</a:t>
            </a:r>
          </a:p>
          <a:p>
            <a:pPr lvl="1"/>
            <a:r>
              <a:rPr lang="en-US"/>
              <a:t>What parts of the system affect the correctness, efficiency, and utility of my C programs?</a:t>
            </a:r>
          </a:p>
          <a:p>
            <a:pPr lvl="1"/>
            <a:r>
              <a:rPr lang="en-US"/>
              <a:t>Makes systems fun and relevant for students</a:t>
            </a:r>
          </a:p>
          <a:p>
            <a:pPr lvl="1"/>
            <a:r>
              <a:rPr lang="en-US"/>
              <a:t>Prepare students for builder-oriented courses</a:t>
            </a:r>
          </a:p>
          <a:p>
            <a:pPr lvl="2"/>
            <a:r>
              <a:rPr lang="en-US"/>
              <a:t>Architecture, compilers, operating systems, networks, distributed systems, databases, …</a:t>
            </a:r>
          </a:p>
          <a:p>
            <a:pPr lvl="2"/>
            <a:r>
              <a:rPr lang="en-US"/>
              <a:t>Since our course provides complementary view of systems, does not just seem like a watered-down version of a more advanced course</a:t>
            </a:r>
          </a:p>
          <a:p>
            <a:pPr lvl="2"/>
            <a:r>
              <a:rPr lang="en-US"/>
              <a:t>Gives them better appreciation for what to build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5936" y="5589240"/>
            <a:ext cx="1156666" cy="821197"/>
          </a:xfrm>
          <a:prstGeom prst="rect">
            <a:avLst/>
          </a:prstGeom>
          <a:solidFill>
            <a:srgbClr val="FFCC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ICS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179512" y="224644"/>
            <a:ext cx="8716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2pPr>
            <a:lvl3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3pPr>
            <a:lvl4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4pPr>
            <a:lvl5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5pPr>
            <a:lvl6pPr marL="4572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6pPr>
            <a:lvl7pPr marL="9144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7pPr>
            <a:lvl8pPr marL="13716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8pPr>
            <a:lvl9pPr marL="18288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9pPr>
          </a:lstStyle>
          <a:p>
            <a:r>
              <a:rPr lang="en-US" dirty="0" smtClean="0"/>
              <a:t>CMU Courses that Build on ICS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34231" y="1245755"/>
            <a:ext cx="4176464" cy="4032448"/>
            <a:chOff x="683568" y="872717"/>
            <a:chExt cx="4176464" cy="4032448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683568" y="872717"/>
              <a:ext cx="4176464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CS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213738" y="980728"/>
              <a:ext cx="1156666" cy="3737521"/>
              <a:chOff x="2371218" y="980728"/>
              <a:chExt cx="1156666" cy="3737521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2371218" y="3897052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Operating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Systems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71218" y="2924944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Networks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371218" y="1952836"/>
                <a:ext cx="1120662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Dist.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371218" y="980728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Parallel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7584" y="1952836"/>
              <a:ext cx="1156666" cy="2765413"/>
              <a:chOff x="917594" y="1952836"/>
              <a:chExt cx="1156666" cy="2765413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917594" y="3897052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Software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 smtClean="0"/>
                  <a:t>Engin</a:t>
                </a:r>
                <a:r>
                  <a:rPr lang="en-US" dirty="0" smtClean="0"/>
                  <a:t>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917594" y="2924944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Secure</a:t>
                </a:r>
                <a:endParaRPr lang="en-US" dirty="0"/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Coding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917594" y="1952836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Compilers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599892" y="2924944"/>
              <a:ext cx="1156666" cy="1793305"/>
              <a:chOff x="3815916" y="2924944"/>
              <a:chExt cx="1156666" cy="1793305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3815916" y="3897052"/>
                <a:ext cx="1156666" cy="8211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Databases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815916" y="2924944"/>
                <a:ext cx="1156666" cy="8211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Storage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608004" y="1209750"/>
            <a:ext cx="1404156" cy="4032448"/>
            <a:chOff x="4932040" y="836712"/>
            <a:chExt cx="1404156" cy="4032448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4932040" y="836712"/>
              <a:ext cx="1404156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Robotics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076056" y="1952836"/>
              <a:ext cx="1156666" cy="2765413"/>
              <a:chOff x="5143526" y="1952836"/>
              <a:chExt cx="1156666" cy="2765413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5143526" y="3897052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Computer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Graphic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143526" y="2924944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Photo.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143526" y="1952836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Cog.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Robotics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6330913" y="1173745"/>
            <a:ext cx="2736304" cy="4032448"/>
            <a:chOff x="6480212" y="800707"/>
            <a:chExt cx="2736304" cy="4032448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6480212" y="800707"/>
              <a:ext cx="2736304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ECE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565684" y="1952836"/>
              <a:ext cx="1156666" cy="2765413"/>
              <a:chOff x="6471136" y="1952836"/>
              <a:chExt cx="1156666" cy="2765413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6471136" y="3897052"/>
                <a:ext cx="1156666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Embedded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471136" y="2924944"/>
                <a:ext cx="1156666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Real-Time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471136" y="1952836"/>
                <a:ext cx="1120662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Embedded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Control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7951838" y="3897052"/>
              <a:ext cx="1156666" cy="8211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Computer</a:t>
              </a: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Arch.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571134"/>
      </p:ext>
    </p:extLst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Fostering “Friendly Competition”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Desire</a:t>
            </a:r>
          </a:p>
          <a:p>
            <a:pPr lvl="1"/>
            <a:r>
              <a:rPr lang="en-US" dirty="0"/>
              <a:t>Challenge the best without </a:t>
            </a:r>
            <a:r>
              <a:rPr lang="en-US" dirty="0" smtClean="0"/>
              <a:t>frustrating </a:t>
            </a:r>
            <a:r>
              <a:rPr lang="en-US" dirty="0"/>
              <a:t>everyone else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Web-based submission of solutions</a:t>
            </a:r>
          </a:p>
          <a:p>
            <a:pPr lvl="1"/>
            <a:r>
              <a:rPr lang="en-US" dirty="0"/>
              <a:t>Server checks for correctness and computes performance score</a:t>
            </a:r>
          </a:p>
          <a:p>
            <a:pPr lvl="2"/>
            <a:r>
              <a:rPr lang="en-US" dirty="0"/>
              <a:t>How many stages passed, program throughput, …</a:t>
            </a:r>
          </a:p>
          <a:p>
            <a:pPr lvl="1"/>
            <a:r>
              <a:rPr lang="en-US" dirty="0"/>
              <a:t>Keep updated results on web page</a:t>
            </a:r>
          </a:p>
          <a:p>
            <a:pPr lvl="2"/>
            <a:r>
              <a:rPr lang="en-US" dirty="0"/>
              <a:t>Students choose own </a:t>
            </a:r>
            <a:r>
              <a:rPr lang="en-US" i="1" dirty="0"/>
              <a:t>nom de guerre</a:t>
            </a:r>
          </a:p>
          <a:p>
            <a:r>
              <a:rPr lang="en-US" dirty="0"/>
              <a:t>Relationship to Grading</a:t>
            </a:r>
          </a:p>
          <a:p>
            <a:pPr lvl="1"/>
            <a:r>
              <a:rPr lang="en-US" dirty="0"/>
              <a:t>Students get full credit once they reach set threshold</a:t>
            </a:r>
          </a:p>
          <a:p>
            <a:pPr lvl="1"/>
            <a:r>
              <a:rPr lang="en-US" dirty="0"/>
              <a:t>Push beyond this just for own glory/excitement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4059175" cy="781050"/>
          </a:xfrm>
        </p:spPr>
        <p:txBody>
          <a:bodyPr/>
          <a:lstStyle/>
          <a:p>
            <a:r>
              <a:rPr lang="en-US" dirty="0"/>
              <a:t>Shameless </a:t>
            </a:r>
            <a:r>
              <a:rPr lang="en-US" dirty="0" err="1" smtClean="0"/>
              <a:t>Promotin</a:t>
            </a:r>
            <a:endParaRPr lang="en-US" dirty="0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4191000" cy="4724400"/>
          </a:xfrm>
        </p:spPr>
        <p:txBody>
          <a:bodyPr/>
          <a:lstStyle/>
          <a:p>
            <a:pPr marL="406400" lvl="1" indent="-228600"/>
            <a:r>
              <a:rPr lang="en-US" dirty="0">
                <a:latin typeface="Courier New" pitchFamily="49" charset="0"/>
              </a:rPr>
              <a:t>http://csapp.cs.cmu.edu</a:t>
            </a:r>
          </a:p>
          <a:p>
            <a:pPr marL="406400" lvl="1" indent="-228600"/>
            <a:r>
              <a:rPr lang="en-US" dirty="0" smtClean="0"/>
              <a:t>Second edition Published 2010</a:t>
            </a:r>
            <a:endParaRPr lang="en-US" dirty="0"/>
          </a:p>
          <a:p>
            <a:pPr marL="406400" lvl="1" indent="-228600"/>
            <a:r>
              <a:rPr lang="en-US" dirty="0"/>
              <a:t>In use at </a:t>
            </a:r>
            <a:r>
              <a:rPr lang="en-US" dirty="0" smtClean="0"/>
              <a:t>186 institutions worldwide</a:t>
            </a:r>
            <a:endParaRPr lang="en-US" dirty="0"/>
          </a:p>
        </p:txBody>
      </p:sp>
      <p:pic>
        <p:nvPicPr>
          <p:cNvPr id="105477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671876"/>
            <a:ext cx="4788532" cy="596148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Editions</a:t>
            </a:r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776"/>
            <a:ext cx="2914650" cy="414337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6484" y="54868"/>
            <a:ext cx="3206016" cy="413021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3828" y="2708920"/>
            <a:ext cx="3028950" cy="397192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Sales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First + Second Editions</a:t>
            </a:r>
          </a:p>
          <a:p>
            <a:pPr lvl="1"/>
            <a:r>
              <a:rPr lang="en-US" dirty="0" smtClean="0"/>
              <a:t>As of 12/31/2011</a:t>
            </a:r>
          </a:p>
          <a:p>
            <a:pPr lvl="1"/>
            <a:r>
              <a:rPr lang="en-US" dirty="0" smtClean="0"/>
              <a:t>116,574 total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501091"/>
              </p:ext>
            </p:extLst>
          </p:nvPr>
        </p:nvGraphicFramePr>
        <p:xfrm>
          <a:off x="1799692" y="1988840"/>
          <a:ext cx="641604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8467283"/>
      </p:ext>
    </p:extLst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Adoptions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7743" y="6039696"/>
            <a:ext cx="11211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237 </a:t>
            </a:r>
            <a:r>
              <a:rPr lang="en-US" dirty="0" smtClean="0"/>
              <a:t>total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167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Adoptions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7924" y="6147708"/>
            <a:ext cx="11080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 total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" y="980728"/>
            <a:ext cx="9144000" cy="50821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Adoptions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0" y="1016733"/>
            <a:ext cx="8460432" cy="53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75464"/>
      </p:ext>
    </p:extLst>
  </p:cSld>
  <p:clrMapOvr>
    <a:masterClrMapping/>
  </p:clrMapOvr>
  <p:transition xmlns:p14="http://schemas.microsoft.com/office/powerpoint/2010/main"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CS:APP2e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 dirty="0"/>
              <a:t>Vital stats:</a:t>
            </a:r>
          </a:p>
          <a:p>
            <a:pPr lvl="1"/>
            <a:r>
              <a:rPr lang="en-US" dirty="0" smtClean="0"/>
              <a:t>12 </a:t>
            </a:r>
            <a:r>
              <a:rPr lang="en-US" dirty="0"/>
              <a:t>chapters</a:t>
            </a:r>
          </a:p>
          <a:p>
            <a:pPr lvl="1"/>
            <a:r>
              <a:rPr lang="en-US" dirty="0" smtClean="0"/>
              <a:t>233 </a:t>
            </a:r>
            <a:r>
              <a:rPr lang="en-US" dirty="0"/>
              <a:t>practice problems (solutions in </a:t>
            </a:r>
            <a:r>
              <a:rPr lang="en-US" dirty="0" smtClean="0"/>
              <a:t>book)</a:t>
            </a:r>
          </a:p>
          <a:p>
            <a:pPr lvl="1"/>
            <a:r>
              <a:rPr lang="en-US" dirty="0" smtClean="0"/>
              <a:t>180 </a:t>
            </a:r>
            <a:r>
              <a:rPr lang="en-US" dirty="0"/>
              <a:t>homework problems (solutions in </a:t>
            </a:r>
            <a:r>
              <a:rPr lang="en-US" dirty="0" smtClean="0"/>
              <a:t>instructor’s manual)</a:t>
            </a:r>
            <a:endParaRPr lang="en-US" dirty="0"/>
          </a:p>
          <a:p>
            <a:pPr lvl="1"/>
            <a:r>
              <a:rPr lang="en-US" dirty="0" smtClean="0"/>
              <a:t>475 </a:t>
            </a:r>
            <a:r>
              <a:rPr lang="en-US" dirty="0"/>
              <a:t>figures, </a:t>
            </a:r>
            <a:r>
              <a:rPr lang="en-US" dirty="0" smtClean="0"/>
              <a:t>282 </a:t>
            </a:r>
            <a:r>
              <a:rPr lang="en-US" dirty="0"/>
              <a:t>line drawings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C </a:t>
            </a:r>
            <a:r>
              <a:rPr lang="en-US" dirty="0" smtClean="0"/>
              <a:t>&amp; machine </a:t>
            </a:r>
            <a:r>
              <a:rPr lang="en-US" dirty="0"/>
              <a:t>code examples</a:t>
            </a:r>
          </a:p>
          <a:p>
            <a:r>
              <a:rPr lang="en-US" dirty="0"/>
              <a:t>Turn-key course provided with book: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Electronic versions of all code examples.</a:t>
            </a:r>
          </a:p>
          <a:p>
            <a:pPr lvl="1"/>
            <a:r>
              <a:rPr lang="en-US" dirty="0" err="1"/>
              <a:t>Powerpoint</a:t>
            </a:r>
            <a:r>
              <a:rPr lang="en-US" dirty="0"/>
              <a:t>, EPS, and PDF versions of each line drawing</a:t>
            </a:r>
          </a:p>
          <a:p>
            <a:pPr lvl="1"/>
            <a:r>
              <a:rPr lang="en-US" dirty="0"/>
              <a:t>Password-protected Instructors Page, with Instructor’s Manual, Lab Infrastructure, </a:t>
            </a:r>
            <a:r>
              <a:rPr lang="en-US" dirty="0" err="1"/>
              <a:t>Powerpoint</a:t>
            </a:r>
            <a:r>
              <a:rPr lang="en-US" dirty="0"/>
              <a:t> lecture notes, and Exam problems.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Arithmetic</a:t>
            </a:r>
            <a:br>
              <a:rPr lang="en-US"/>
            </a:br>
            <a:r>
              <a:rPr lang="en-US" sz="3200" i="1"/>
              <a:t>Programmer’s Perspective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307387" cy="1187450"/>
          </a:xfrm>
        </p:spPr>
        <p:txBody>
          <a:bodyPr/>
          <a:lstStyle/>
          <a:p>
            <a:pPr lvl="1"/>
            <a:r>
              <a:rPr lang="en-US"/>
              <a:t>Numbers are represented using a finite word size</a:t>
            </a:r>
          </a:p>
          <a:p>
            <a:pPr lvl="1"/>
            <a:r>
              <a:rPr lang="en-US"/>
              <a:t>Operations can overflow when values too large</a:t>
            </a:r>
          </a:p>
          <a:p>
            <a:pPr lvl="2"/>
            <a:r>
              <a:rPr lang="en-US"/>
              <a:t>But behavior still has clear, mathematical properties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828800" y="1371600"/>
            <a:ext cx="4800600" cy="1387475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show_squares()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x;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(x = 5; x &lt;= 5000000; x*=10)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printf("x = %d x^2 = %d\n", x, x*x);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752600" y="2895600"/>
            <a:ext cx="5257800" cy="2014538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2500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250000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25000000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-1794967296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891896832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-1004630016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9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Coverage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Used by ICS at CMU</a:t>
            </a:r>
          </a:p>
          <a:p>
            <a:pPr lvl="1"/>
            <a:r>
              <a:rPr lang="en-US" dirty="0"/>
              <a:t>Pulls together material previously covered by multiple textbooks, system programming references, and man pages</a:t>
            </a:r>
          </a:p>
          <a:p>
            <a:r>
              <a:rPr lang="en-US" dirty="0"/>
              <a:t>Greater Depth on Some Topics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linking</a:t>
            </a:r>
          </a:p>
          <a:p>
            <a:pPr lvl="1"/>
            <a:r>
              <a:rPr lang="en-US" dirty="0" smtClean="0"/>
              <a:t>I/O multiplexing</a:t>
            </a:r>
            <a:endParaRPr lang="en-US" dirty="0"/>
          </a:p>
          <a:p>
            <a:r>
              <a:rPr lang="en-US" dirty="0"/>
              <a:t>Additional Topic</a:t>
            </a:r>
          </a:p>
          <a:p>
            <a:pPr lvl="1"/>
            <a:r>
              <a:rPr lang="en-US" dirty="0"/>
              <a:t>Computer Architecture</a:t>
            </a:r>
          </a:p>
          <a:p>
            <a:pPr lvl="1"/>
            <a:r>
              <a:rPr lang="en-US" dirty="0"/>
              <a:t>Added to cover all topics in “Computer Organization” course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891087" cy="5224462"/>
          </a:xfrm>
        </p:spPr>
        <p:txBody>
          <a:bodyPr/>
          <a:lstStyle/>
          <a:p>
            <a:r>
              <a:rPr lang="en-US" sz="2000"/>
              <a:t>Material</a:t>
            </a:r>
          </a:p>
          <a:p>
            <a:pPr lvl="1"/>
            <a:r>
              <a:rPr lang="en-US" sz="1800"/>
              <a:t>Y86 instruction set</a:t>
            </a:r>
          </a:p>
          <a:p>
            <a:pPr lvl="2"/>
            <a:r>
              <a:rPr lang="en-US" sz="1600"/>
              <a:t>Simplified/reduced IA32</a:t>
            </a:r>
          </a:p>
          <a:p>
            <a:pPr lvl="1"/>
            <a:r>
              <a:rPr lang="en-US" sz="1800"/>
              <a:t>Implementations</a:t>
            </a:r>
          </a:p>
          <a:p>
            <a:pPr lvl="2"/>
            <a:r>
              <a:rPr lang="en-US" sz="1600"/>
              <a:t>Sequential</a:t>
            </a:r>
          </a:p>
          <a:p>
            <a:pPr lvl="2"/>
            <a:r>
              <a:rPr lang="en-US" sz="1600"/>
              <a:t>5-stage pipeline</a:t>
            </a:r>
          </a:p>
          <a:p>
            <a:r>
              <a:rPr lang="en-US" sz="2000"/>
              <a:t>Presentation</a:t>
            </a:r>
          </a:p>
          <a:p>
            <a:pPr lvl="1"/>
            <a:r>
              <a:rPr lang="en-US" sz="1800"/>
              <a:t>Simple hardware description language to describe control logic</a:t>
            </a:r>
          </a:p>
          <a:p>
            <a:pPr lvl="1"/>
            <a:r>
              <a:rPr lang="en-US" sz="1800"/>
              <a:t>Descriptions translated and linked with simulator code</a:t>
            </a:r>
          </a:p>
          <a:p>
            <a:r>
              <a:rPr lang="en-US" sz="2000"/>
              <a:t>Labs</a:t>
            </a:r>
          </a:p>
          <a:p>
            <a:pPr lvl="1"/>
            <a:r>
              <a:rPr lang="en-US" sz="1800"/>
              <a:t>Modify / extend processor design</a:t>
            </a:r>
          </a:p>
          <a:p>
            <a:pPr lvl="2"/>
            <a:r>
              <a:rPr lang="en-US" sz="1600"/>
              <a:t>New instructions</a:t>
            </a:r>
          </a:p>
          <a:p>
            <a:pPr lvl="2"/>
            <a:r>
              <a:rPr lang="en-US" sz="1600"/>
              <a:t>Change branch prediction policy</a:t>
            </a:r>
          </a:p>
          <a:p>
            <a:pPr lvl="1"/>
            <a:r>
              <a:rPr lang="en-US" sz="1800"/>
              <a:t>Simulate &amp; test results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3638550" cy="5214938"/>
          </a:xfrm>
          <a:prstGeom prst="rect">
            <a:avLst/>
          </a:prstGeom>
          <a:noFill/>
          <a:ln w="28575">
            <a:noFill/>
            <a:miter lim="800000"/>
            <a:headEnd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Supplementary material via web</a:t>
            </a:r>
          </a:p>
          <a:p>
            <a:pPr lvl="1"/>
            <a:r>
              <a:rPr lang="en-US" dirty="0" smtClean="0"/>
              <a:t>Topics either more advanced or more arcane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Boolean algebra &amp; Boolean rings</a:t>
            </a:r>
          </a:p>
          <a:p>
            <a:pPr lvl="1"/>
            <a:r>
              <a:rPr lang="en-US" dirty="0" smtClean="0"/>
              <a:t>Combining assembly &amp; C code</a:t>
            </a:r>
          </a:p>
          <a:p>
            <a:pPr lvl="1"/>
            <a:r>
              <a:rPr lang="en-US" dirty="0" smtClean="0"/>
              <a:t>x87 and SSE floating point code</a:t>
            </a:r>
          </a:p>
          <a:p>
            <a:pPr lvl="1"/>
            <a:r>
              <a:rPr lang="en-US" dirty="0" smtClean="0"/>
              <a:t>Using SIMD instructions</a:t>
            </a:r>
          </a:p>
          <a:p>
            <a:pPr lvl="1"/>
            <a:r>
              <a:rPr lang="en-US" dirty="0" smtClean="0"/>
              <a:t>Asynchronous signal safety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Courses Based on CS:APP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/>
              <a:t>Computer Organization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ORG</a:t>
            </a:r>
            <a:r>
              <a:rPr lang="en-US"/>
              <a:t>	Topics in conventional computer organization course, but with a different flavor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ORG+</a:t>
            </a:r>
            <a:r>
              <a:rPr lang="en-US"/>
              <a:t>	Extends computer organization to provide more emphasis on helping students become better application programmers</a:t>
            </a:r>
          </a:p>
          <a:p>
            <a:pPr>
              <a:tabLst>
                <a:tab pos="1371600" algn="l"/>
              </a:tabLst>
            </a:pPr>
            <a:r>
              <a:rPr lang="en-US"/>
              <a:t>Introduction to Computer Systems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ICS</a:t>
            </a:r>
            <a:r>
              <a:rPr lang="en-US"/>
              <a:t>	Create enlightened programmers who understand enough about processor/OS/compilers to be effective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ICS+</a:t>
            </a:r>
            <a:r>
              <a:rPr lang="en-US"/>
              <a:t>	What we teach at CMU.  More coverage of systems software</a:t>
            </a:r>
          </a:p>
          <a:p>
            <a:pPr>
              <a:tabLst>
                <a:tab pos="1371600" algn="l"/>
              </a:tabLst>
            </a:pPr>
            <a:r>
              <a:rPr lang="en-US"/>
              <a:t>Systems Programming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SP</a:t>
            </a:r>
            <a:r>
              <a:rPr lang="en-US"/>
              <a:t>	Prepare students to become competent system programmers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Courses Based on CS:APP</a:t>
            </a:r>
          </a:p>
        </p:txBody>
      </p:sp>
      <p:graphicFrame>
        <p:nvGraphicFramePr>
          <p:cNvPr id="128285" name="Group 285"/>
          <p:cNvGraphicFramePr>
            <a:graphicFrameLocks noGrp="1"/>
          </p:cNvGraphicFramePr>
          <p:nvPr>
            <p:ph type="tbl" idx="1"/>
          </p:nvPr>
        </p:nvGraphicFramePr>
        <p:xfrm>
          <a:off x="722313" y="990600"/>
          <a:ext cx="7697787" cy="4527804"/>
        </p:xfrm>
        <a:graphic>
          <a:graphicData uri="http://schemas.openxmlformats.org/drawingml/2006/table">
            <a:tbl>
              <a:tblPr/>
              <a:tblGrid>
                <a:gridCol w="914400"/>
                <a:gridCol w="2863850"/>
                <a:gridCol w="784225"/>
                <a:gridCol w="782637"/>
                <a:gridCol w="784225"/>
                <a:gridCol w="784225"/>
                <a:gridCol w="784225"/>
              </a:tblGrid>
              <a:tr h="322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Chapter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Topic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Course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ORG+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ICS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ICS+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Introduction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Data representations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Machine language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Processor architecture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Code optimization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Memory hierarchy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Linking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Exceptional control flow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Virtual memory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System-level I/O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Concurrent programming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Network programming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286" name="Text Box 286"/>
          <p:cNvSpPr txBox="1">
            <a:spLocks noChangeArrowheads="1"/>
          </p:cNvSpPr>
          <p:nvPr/>
        </p:nvSpPr>
        <p:spPr bwMode="auto">
          <a:xfrm>
            <a:off x="1711325" y="5926138"/>
            <a:ext cx="5721350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>
              <a:tabLst>
                <a:tab pos="400050" algn="l"/>
                <a:tab pos="3086100" algn="l"/>
                <a:tab pos="3486150" algn="l"/>
              </a:tabLst>
            </a:pPr>
            <a:r>
              <a: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</a:t>
            </a:r>
            <a:r>
              <a:rPr lang="en-US"/>
              <a:t>	Partial Coverage	 </a:t>
            </a:r>
            <a:r>
              <a: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</a:t>
            </a:r>
            <a:r>
              <a:rPr lang="en-US"/>
              <a:t> 	Complete Coverage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ICS Has Proved Its Success</a:t>
            </a:r>
          </a:p>
          <a:p>
            <a:pPr lvl="1"/>
            <a:r>
              <a:rPr lang="en-US" dirty="0" smtClean="0"/>
              <a:t>Thousands of students at CMU over 13 years</a:t>
            </a:r>
          </a:p>
          <a:p>
            <a:pPr lvl="1"/>
            <a:r>
              <a:rPr lang="en-US" dirty="0" smtClean="0"/>
              <a:t>Positive feedback from alumni</a:t>
            </a:r>
          </a:p>
          <a:p>
            <a:pPr lvl="1"/>
            <a:r>
              <a:rPr lang="en-US" dirty="0" smtClean="0"/>
              <a:t>Positive feedback from systems course instructors</a:t>
            </a:r>
          </a:p>
          <a:p>
            <a:r>
              <a:rPr lang="en-US" dirty="0" smtClean="0"/>
              <a:t>CS:APP is International Success</a:t>
            </a:r>
          </a:p>
          <a:p>
            <a:pPr lvl="1"/>
            <a:r>
              <a:rPr lang="en-US" dirty="0" smtClean="0"/>
              <a:t>Supports variety of course styles</a:t>
            </a:r>
          </a:p>
          <a:p>
            <a:pPr lvl="1"/>
            <a:r>
              <a:rPr lang="en-US" dirty="0" smtClean="0"/>
              <a:t>Many purchases for self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92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</a:t>
            </a:r>
            <a:br>
              <a:rPr lang="en-US"/>
            </a:br>
            <a:r>
              <a:rPr lang="en-US" sz="3200" i="1"/>
              <a:t>Builder’s Perspective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Builder’s Perspective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Must make many difficult design decisions</a:t>
            </a:r>
          </a:p>
          <a:p>
            <a:pPr lvl="1"/>
            <a:r>
              <a:rPr lang="en-US"/>
              <a:t>Complex tradeoffs and interactions between components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838200" y="2743200"/>
            <a:ext cx="7391400" cy="1571625"/>
            <a:chOff x="720" y="1248"/>
            <a:chExt cx="4656" cy="990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720" y="1278"/>
              <a:ext cx="1632" cy="864"/>
            </a:xfrm>
            <a:prstGeom prst="rect">
              <a:avLst/>
            </a:prstGeom>
            <a:solidFill>
              <a:srgbClr val="99FFCC"/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3531" y="1248"/>
              <a:ext cx="607" cy="9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Main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memory</a:t>
              </a:r>
            </a:p>
          </p:txBody>
        </p:sp>
        <p:sp>
          <p:nvSpPr>
            <p:cNvPr id="135175" name="Oval 7"/>
            <p:cNvSpPr>
              <a:spLocks noChangeArrowheads="1"/>
            </p:cNvSpPr>
            <p:nvPr/>
          </p:nvSpPr>
          <p:spPr bwMode="auto">
            <a:xfrm>
              <a:off x="4539" y="1574"/>
              <a:ext cx="837" cy="3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Disk</a:t>
              </a: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1536" y="1776"/>
              <a:ext cx="710" cy="23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L1 i-cache</a:t>
              </a: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1536" y="1440"/>
              <a:ext cx="710" cy="23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L1 d-cache</a:t>
              </a:r>
            </a:p>
          </p:txBody>
        </p:sp>
        <p:sp>
          <p:nvSpPr>
            <p:cNvPr id="135178" name="Line 10"/>
            <p:cNvSpPr>
              <a:spLocks noChangeShapeType="1"/>
            </p:cNvSpPr>
            <p:nvPr/>
          </p:nvSpPr>
          <p:spPr bwMode="auto">
            <a:xfrm>
              <a:off x="1153" y="1580"/>
              <a:ext cx="3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768" y="1516"/>
              <a:ext cx="410" cy="159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Regs</a:t>
              </a: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640" y="1440"/>
              <a:ext cx="505" cy="60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L2 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unified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cache</a:t>
              </a:r>
            </a:p>
          </p:txBody>
        </p:sp>
        <p:sp>
          <p:nvSpPr>
            <p:cNvPr id="135181" name="Line 13"/>
            <p:cNvSpPr>
              <a:spLocks noChangeShapeType="1"/>
            </p:cNvSpPr>
            <p:nvPr/>
          </p:nvSpPr>
          <p:spPr bwMode="auto">
            <a:xfrm>
              <a:off x="2253" y="1572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>
              <a:off x="2253" y="1924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Line 15"/>
            <p:cNvSpPr>
              <a:spLocks noChangeShapeType="1"/>
            </p:cNvSpPr>
            <p:nvPr/>
          </p:nvSpPr>
          <p:spPr bwMode="auto">
            <a:xfrm>
              <a:off x="3147" y="1758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Line 16"/>
            <p:cNvSpPr>
              <a:spLocks noChangeShapeType="1"/>
            </p:cNvSpPr>
            <p:nvPr/>
          </p:nvSpPr>
          <p:spPr bwMode="auto">
            <a:xfrm>
              <a:off x="4139" y="1759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Rectangle 17"/>
            <p:cNvSpPr>
              <a:spLocks noChangeArrowheads="1"/>
            </p:cNvSpPr>
            <p:nvPr/>
          </p:nvSpPr>
          <p:spPr bwMode="auto">
            <a:xfrm>
              <a:off x="816" y="1728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/>
                <a:t>CPU</a:t>
              </a:r>
            </a:p>
          </p:txBody>
        </p:sp>
      </p:grpSp>
      <p:sp>
        <p:nvSpPr>
          <p:cNvPr id="135186" name="AutoShape 18"/>
          <p:cNvSpPr>
            <a:spLocks noChangeArrowheads="1"/>
          </p:cNvSpPr>
          <p:nvPr/>
        </p:nvSpPr>
        <p:spPr bwMode="auto">
          <a:xfrm>
            <a:off x="2895600" y="1981200"/>
            <a:ext cx="1143000" cy="762000"/>
          </a:xfrm>
          <a:prstGeom prst="wedgeRoundRectCallout">
            <a:avLst>
              <a:gd name="adj1" fmla="val -23750"/>
              <a:gd name="adj2" fmla="val 80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Write through or write back?</a:t>
            </a:r>
          </a:p>
        </p:txBody>
      </p:sp>
      <p:sp>
        <p:nvSpPr>
          <p:cNvPr id="135187" name="AutoShape 19"/>
          <p:cNvSpPr>
            <a:spLocks noChangeArrowheads="1"/>
          </p:cNvSpPr>
          <p:nvPr/>
        </p:nvSpPr>
        <p:spPr bwMode="auto">
          <a:xfrm>
            <a:off x="5029200" y="1752600"/>
            <a:ext cx="1143000" cy="762000"/>
          </a:xfrm>
          <a:prstGeom prst="wedgeRoundRectCallout">
            <a:avLst>
              <a:gd name="adj1" fmla="val -123750"/>
              <a:gd name="adj2" fmla="val 120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Direct mapped or set indexed?</a:t>
            </a:r>
          </a:p>
        </p:txBody>
      </p:sp>
      <p:sp>
        <p:nvSpPr>
          <p:cNvPr id="135188" name="AutoShape 20"/>
          <p:cNvSpPr>
            <a:spLocks noChangeArrowheads="1"/>
          </p:cNvSpPr>
          <p:nvPr/>
        </p:nvSpPr>
        <p:spPr bwMode="auto">
          <a:xfrm>
            <a:off x="3352800" y="4343400"/>
            <a:ext cx="1143000" cy="762000"/>
          </a:xfrm>
          <a:prstGeom prst="wedgeRoundRectCallout">
            <a:avLst>
              <a:gd name="adj1" fmla="val 44583"/>
              <a:gd name="adj2" fmla="val -10125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How many lines?</a:t>
            </a:r>
          </a:p>
        </p:txBody>
      </p:sp>
      <p:sp>
        <p:nvSpPr>
          <p:cNvPr id="135189" name="AutoShape 21"/>
          <p:cNvSpPr>
            <a:spLocks noChangeArrowheads="1"/>
          </p:cNvSpPr>
          <p:nvPr/>
        </p:nvSpPr>
        <p:spPr bwMode="auto">
          <a:xfrm>
            <a:off x="6096000" y="4343400"/>
            <a:ext cx="1143000" cy="762000"/>
          </a:xfrm>
          <a:prstGeom prst="wedgeRoundRectCallout">
            <a:avLst>
              <a:gd name="adj1" fmla="val -171250"/>
              <a:gd name="adj2" fmla="val -1125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Virtual or physical indexing?</a:t>
            </a:r>
          </a:p>
        </p:txBody>
      </p:sp>
      <p:sp>
        <p:nvSpPr>
          <p:cNvPr id="135190" name="AutoShape 22"/>
          <p:cNvSpPr>
            <a:spLocks noChangeArrowheads="1"/>
          </p:cNvSpPr>
          <p:nvPr/>
        </p:nvSpPr>
        <p:spPr bwMode="auto">
          <a:xfrm>
            <a:off x="7239000" y="1676400"/>
            <a:ext cx="1676400" cy="762000"/>
          </a:xfrm>
          <a:prstGeom prst="wedgeRoundRectCallout">
            <a:avLst>
              <a:gd name="adj1" fmla="val -108806"/>
              <a:gd name="adj2" fmla="val 115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Synchronous</a:t>
            </a:r>
          </a:p>
          <a:p>
            <a:r>
              <a:rPr lang="en-US" sz="1400"/>
              <a:t>or</a:t>
            </a:r>
          </a:p>
          <a:p>
            <a:r>
              <a:rPr lang="en-US" sz="1400"/>
              <a:t>asynchronous?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6" grpId="0" animBg="1" autoUpdateAnimBg="0"/>
      <p:bldP spid="135187" grpId="0" animBg="1" autoUpdateAnimBg="0"/>
      <p:bldP spid="135188" grpId="0" animBg="1" autoUpdateAnimBg="0"/>
      <p:bldP spid="135189" grpId="0" animBg="1" autoUpdateAnimBg="0"/>
      <p:bldP spid="13519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</a:t>
            </a:r>
            <a:br>
              <a:rPr lang="en-US"/>
            </a:br>
            <a:r>
              <a:rPr lang="en-US" sz="3200" i="1"/>
              <a:t>Programmer’s Perspective</a:t>
            </a:r>
          </a:p>
        </p:txBody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4648200"/>
            <a:ext cx="8307387" cy="1797050"/>
          </a:xfrm>
        </p:spPr>
        <p:txBody>
          <a:bodyPr/>
          <a:lstStyle/>
          <a:p>
            <a:pPr lvl="1"/>
            <a:r>
              <a:rPr lang="en-US"/>
              <a:t>Hierarchical memory organization</a:t>
            </a:r>
          </a:p>
          <a:p>
            <a:pPr lvl="1"/>
            <a:r>
              <a:rPr lang="en-US"/>
              <a:t>Performance depends on access patterns</a:t>
            </a:r>
          </a:p>
          <a:p>
            <a:pPr lvl="2"/>
            <a:r>
              <a:rPr lang="en-US"/>
              <a:t>Including how step through multi-dimensional array</a:t>
            </a:r>
          </a:p>
        </p:txBody>
      </p:sp>
      <p:sp>
        <p:nvSpPr>
          <p:cNvPr id="136196" name="Text Box 1028"/>
          <p:cNvSpPr txBox="1">
            <a:spLocks noChangeArrowheads="1"/>
          </p:cNvSpPr>
          <p:nvPr/>
        </p:nvSpPr>
        <p:spPr bwMode="auto">
          <a:xfrm>
            <a:off x="5029200" y="1295400"/>
            <a:ext cx="3657600" cy="1812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copyji(int src[2048][2048],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      int dst[2048][2048])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i,j;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dst[i][j] = src[i][j];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36197" name="Text Box 1029"/>
          <p:cNvSpPr txBox="1">
            <a:spLocks noChangeArrowheads="1"/>
          </p:cNvSpPr>
          <p:nvPr/>
        </p:nvSpPr>
        <p:spPr bwMode="auto">
          <a:xfrm>
            <a:off x="533400" y="1295400"/>
            <a:ext cx="3657600" cy="1812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copyij(int src[2048][2048],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      int dst[2048][2048])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i,j;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dst[i][j] = src[i][j];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grpSp>
        <p:nvGrpSpPr>
          <p:cNvPr id="136198" name="Group 1030"/>
          <p:cNvGrpSpPr>
            <a:grpSpLocks/>
          </p:cNvGrpSpPr>
          <p:nvPr/>
        </p:nvGrpSpPr>
        <p:grpSpPr bwMode="auto">
          <a:xfrm>
            <a:off x="3733800" y="2286000"/>
            <a:ext cx="1524000" cy="228600"/>
            <a:chOff x="2352" y="1440"/>
            <a:chExt cx="960" cy="144"/>
          </a:xfrm>
        </p:grpSpPr>
        <p:sp>
          <p:nvSpPr>
            <p:cNvPr id="136199" name="Line 1031"/>
            <p:cNvSpPr>
              <a:spLocks noChangeShapeType="1"/>
            </p:cNvSpPr>
            <p:nvPr/>
          </p:nvSpPr>
          <p:spPr bwMode="auto">
            <a:xfrm>
              <a:off x="2352" y="1440"/>
              <a:ext cx="96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6200" name="Line 1032"/>
            <p:cNvSpPr>
              <a:spLocks noChangeShapeType="1"/>
            </p:cNvSpPr>
            <p:nvPr/>
          </p:nvSpPr>
          <p:spPr bwMode="auto">
            <a:xfrm flipV="1">
              <a:off x="2352" y="1440"/>
              <a:ext cx="96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6201" name="Group 1033"/>
          <p:cNvGrpSpPr>
            <a:grpSpLocks/>
          </p:cNvGrpSpPr>
          <p:nvPr/>
        </p:nvGrpSpPr>
        <p:grpSpPr bwMode="auto">
          <a:xfrm>
            <a:off x="1219200" y="3200401"/>
            <a:ext cx="7688263" cy="1255713"/>
            <a:chOff x="768" y="2016"/>
            <a:chExt cx="4843" cy="791"/>
          </a:xfrm>
        </p:grpSpPr>
        <p:sp>
          <p:nvSpPr>
            <p:cNvPr id="136202" name="Text Box 1034"/>
            <p:cNvSpPr txBox="1">
              <a:spLocks noChangeArrowheads="1"/>
            </p:cNvSpPr>
            <p:nvPr/>
          </p:nvSpPr>
          <p:spPr bwMode="auto">
            <a:xfrm>
              <a:off x="768" y="2016"/>
              <a:ext cx="511" cy="21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5.2 ms</a:t>
              </a:r>
              <a:endParaRPr lang="en-US" dirty="0"/>
            </a:p>
          </p:txBody>
        </p:sp>
        <p:sp>
          <p:nvSpPr>
            <p:cNvPr id="136203" name="Text Box 1035"/>
            <p:cNvSpPr txBox="1">
              <a:spLocks noChangeArrowheads="1"/>
            </p:cNvSpPr>
            <p:nvPr/>
          </p:nvSpPr>
          <p:spPr bwMode="auto">
            <a:xfrm>
              <a:off x="3164" y="2016"/>
              <a:ext cx="551" cy="21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162 ms</a:t>
              </a:r>
              <a:endParaRPr lang="en-US" dirty="0"/>
            </a:p>
          </p:txBody>
        </p:sp>
        <p:sp>
          <p:nvSpPr>
            <p:cNvPr id="136204" name="Arc 1036"/>
            <p:cNvSpPr>
              <a:spLocks/>
            </p:cNvSpPr>
            <p:nvPr/>
          </p:nvSpPr>
          <p:spPr bwMode="auto">
            <a:xfrm flipV="1">
              <a:off x="1920" y="2256"/>
              <a:ext cx="1610" cy="288"/>
            </a:xfrm>
            <a:custGeom>
              <a:avLst/>
              <a:gdLst>
                <a:gd name="G0" fmla="+- 21239 0 0"/>
                <a:gd name="G1" fmla="+- 21600 0 0"/>
                <a:gd name="G2" fmla="+- 21600 0 0"/>
                <a:gd name="T0" fmla="*/ 0 w 42839"/>
                <a:gd name="T1" fmla="*/ 17665 h 21600"/>
                <a:gd name="T2" fmla="*/ 42839 w 42839"/>
                <a:gd name="T3" fmla="*/ 21600 h 21600"/>
                <a:gd name="T4" fmla="*/ 21239 w 4283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9" h="21600" fill="none" extrusionOk="0">
                  <a:moveTo>
                    <a:pt x="0" y="17665"/>
                  </a:moveTo>
                  <a:cubicBezTo>
                    <a:pt x="1897" y="7427"/>
                    <a:pt x="10827" y="-1"/>
                    <a:pt x="21239" y="0"/>
                  </a:cubicBezTo>
                  <a:cubicBezTo>
                    <a:pt x="33168" y="0"/>
                    <a:pt x="42839" y="9670"/>
                    <a:pt x="42839" y="21600"/>
                  </a:cubicBezTo>
                </a:path>
                <a:path w="42839" h="21600" stroke="0" extrusionOk="0">
                  <a:moveTo>
                    <a:pt x="0" y="17665"/>
                  </a:moveTo>
                  <a:cubicBezTo>
                    <a:pt x="1897" y="7427"/>
                    <a:pt x="10827" y="-1"/>
                    <a:pt x="21239" y="0"/>
                  </a:cubicBezTo>
                  <a:cubicBezTo>
                    <a:pt x="33168" y="0"/>
                    <a:pt x="42839" y="9670"/>
                    <a:pt x="42839" y="21600"/>
                  </a:cubicBezTo>
                  <a:lnTo>
                    <a:pt x="21239" y="2160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6205" name="Text Box 1037"/>
            <p:cNvSpPr txBox="1">
              <a:spLocks noChangeArrowheads="1"/>
            </p:cNvSpPr>
            <p:nvPr/>
          </p:nvSpPr>
          <p:spPr bwMode="auto">
            <a:xfrm>
              <a:off x="2138" y="2592"/>
              <a:ext cx="1189" cy="21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30 </a:t>
              </a:r>
              <a:r>
                <a:rPr lang="en-US" dirty="0"/>
                <a:t>times slower!</a:t>
              </a:r>
            </a:p>
          </p:txBody>
        </p:sp>
        <p:sp>
          <p:nvSpPr>
            <p:cNvPr id="136206" name="Text Box 1038"/>
            <p:cNvSpPr txBox="1">
              <a:spLocks noChangeArrowheads="1"/>
            </p:cNvSpPr>
            <p:nvPr/>
          </p:nvSpPr>
          <p:spPr bwMode="auto">
            <a:xfrm>
              <a:off x="4202" y="2414"/>
              <a:ext cx="1409" cy="3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(Measured on </a:t>
              </a:r>
              <a:r>
                <a:rPr lang="en-US" sz="1600" dirty="0" smtClean="0">
                  <a:solidFill>
                    <a:schemeClr val="tx2"/>
                  </a:solidFill>
                </a:rPr>
                <a:t>2.7 GHz</a:t>
              </a:r>
              <a:endParaRPr lang="en-US" sz="1600" dirty="0">
                <a:solidFill>
                  <a:schemeClr val="tx2"/>
                </a:solidFill>
              </a:endParaRPr>
            </a:p>
            <a:p>
              <a:r>
                <a:rPr lang="en-US" sz="1600" dirty="0">
                  <a:solidFill>
                    <a:schemeClr val="tx2"/>
                  </a:solidFill>
                </a:rPr>
                <a:t>Intel </a:t>
              </a:r>
              <a:r>
                <a:rPr lang="en-US" sz="1600" dirty="0" smtClean="0">
                  <a:solidFill>
                    <a:schemeClr val="tx2"/>
                  </a:solidFill>
                </a:rPr>
                <a:t>Core i7)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pic>
        <p:nvPicPr>
          <p:cNvPr id="138967" name="Picture 1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68760"/>
            <a:ext cx="5994400" cy="46101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1752" name="Rectangle 1751"/>
          <p:cNvSpPr>
            <a:spLocks noChangeArrowheads="1"/>
          </p:cNvSpPr>
          <p:nvPr/>
        </p:nvSpPr>
        <p:spPr bwMode="auto">
          <a:xfrm>
            <a:off x="6624228" y="512676"/>
            <a:ext cx="1609130" cy="1248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Core i7</a:t>
            </a:r>
          </a:p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2.67 GHz</a:t>
            </a:r>
          </a:p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32 KB L1 d-cache</a:t>
            </a:r>
          </a:p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256 KB  L2 cache</a:t>
            </a:r>
          </a:p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Helvetica"/>
              </a:rPr>
              <a:t>8 MB L3 cache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(Cont.)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1997: OS instructors complain about lack of preparation</a:t>
            </a:r>
          </a:p>
          <a:p>
            <a:pPr lvl="1"/>
            <a:r>
              <a:rPr lang="en-US"/>
              <a:t>Students don’t know machine-level programming well enough</a:t>
            </a:r>
          </a:p>
          <a:p>
            <a:pPr lvl="2"/>
            <a:r>
              <a:rPr lang="en-US"/>
              <a:t>What does it mean to store the processor state on the run-time stack?</a:t>
            </a:r>
          </a:p>
          <a:p>
            <a:pPr lvl="1"/>
            <a:r>
              <a:rPr lang="en-US"/>
              <a:t>Our architecture course was not part of prerequisite stream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ass1a-overview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1a-overview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1a-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a-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349 Su'02\class1a-overview.ppt</Template>
  <TotalTime>13357</TotalTime>
  <Words>3776</Words>
  <Application>Microsoft Macintosh PowerPoint</Application>
  <PresentationFormat>On-screen Show (4:3)</PresentationFormat>
  <Paragraphs>889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class1a-overview</vt:lpstr>
      <vt:lpstr>Introducing Computer Systems from a  Programmer’s Perspective</vt:lpstr>
      <vt:lpstr>Outline</vt:lpstr>
      <vt:lpstr>Background</vt:lpstr>
      <vt:lpstr>Computer Arithmetic Builder’s Perspective</vt:lpstr>
      <vt:lpstr>Computer Arithmetic Programmer’s Perspective</vt:lpstr>
      <vt:lpstr>Memory System Builder’s Perspective</vt:lpstr>
      <vt:lpstr>Memory System Programmer’s Perspective</vt:lpstr>
      <vt:lpstr>The Memory Mountain</vt:lpstr>
      <vt:lpstr>Background (Cont.)</vt:lpstr>
      <vt:lpstr>Birth of ICS</vt:lpstr>
      <vt:lpstr>15-213: Intro to Computer Systems</vt:lpstr>
      <vt:lpstr>ICS Feedback</vt:lpstr>
      <vt:lpstr>Lecture Coverage </vt:lpstr>
      <vt:lpstr>Lecture Coverage (cont)</vt:lpstr>
      <vt:lpstr>Labs</vt:lpstr>
      <vt:lpstr>Lab Exercises</vt:lpstr>
      <vt:lpstr>Data Lab</vt:lpstr>
      <vt:lpstr>Let’s Solve a Bit Puzzle!</vt:lpstr>
      <vt:lpstr>Verifying Solutions</vt:lpstr>
      <vt:lpstr>Bit-Level Program Model</vt:lpstr>
      <vt:lpstr>Bit-Level Program Verification</vt:lpstr>
      <vt:lpstr>Verification Example</vt:lpstr>
      <vt:lpstr>Counterexample Generation</vt:lpstr>
      <vt:lpstr>Bomb Lab</vt:lpstr>
      <vt:lpstr>Properties of  Bomb Phases</vt:lpstr>
      <vt:lpstr>Let’s defuse a bomb phase!</vt:lpstr>
      <vt:lpstr>Source Code for Bomb Phase</vt:lpstr>
      <vt:lpstr>The Beauty of the Bomb</vt:lpstr>
      <vt:lpstr>Buffer Bomb</vt:lpstr>
      <vt:lpstr>Buffer Code</vt:lpstr>
      <vt:lpstr>Buffer Code: Good case</vt:lpstr>
      <vt:lpstr>Buffer Code: Bad case</vt:lpstr>
      <vt:lpstr>Malicious Use of Buffer Overflow</vt:lpstr>
      <vt:lpstr>Exploit Code</vt:lpstr>
      <vt:lpstr>Why Do We Teach This Stuff?</vt:lpstr>
      <vt:lpstr>Performance Lab</vt:lpstr>
      <vt:lpstr>Shell Lab</vt:lpstr>
      <vt:lpstr>Malloc Lab</vt:lpstr>
      <vt:lpstr>Proxy Lab</vt:lpstr>
      <vt:lpstr>ICS Summary</vt:lpstr>
      <vt:lpstr>PowerPoint Presentation</vt:lpstr>
      <vt:lpstr>Fostering “Friendly Competition”</vt:lpstr>
      <vt:lpstr>Shameless Promotin</vt:lpstr>
      <vt:lpstr>International Editions</vt:lpstr>
      <vt:lpstr>Overall Sales</vt:lpstr>
      <vt:lpstr>Worldwide Adoptions</vt:lpstr>
      <vt:lpstr>North American Adoptions</vt:lpstr>
      <vt:lpstr>Asian Adoptions</vt:lpstr>
      <vt:lpstr>CS:APP2e</vt:lpstr>
      <vt:lpstr>Coverage</vt:lpstr>
      <vt:lpstr>Architecture</vt:lpstr>
      <vt:lpstr>Web Asides</vt:lpstr>
      <vt:lpstr>Courses Based on CS:APP</vt:lpstr>
      <vt:lpstr>Courses Based on CS:APP</vt:lpstr>
      <vt:lpstr>Conclusions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agents for a distributed visualization service</dc:title>
  <dc:creator>default</dc:creator>
  <cp:lastModifiedBy>Randy Bryant</cp:lastModifiedBy>
  <cp:revision>312</cp:revision>
  <cp:lastPrinted>2001-02-21T16:09:53Z</cp:lastPrinted>
  <dcterms:created xsi:type="dcterms:W3CDTF">2013-02-28T06:33:25Z</dcterms:created>
  <dcterms:modified xsi:type="dcterms:W3CDTF">2013-07-02T14:14:31Z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droh@cs.cmu.edu</vt:lpwstr>
  </property>
  <property fmtid="{D5CDD505-2E9C-101B-9397-08002B2CF9AE}" pid="8" name="HomePage">
    <vt:lpwstr>www.cs.cmu.edu/~droh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D:\talks\ics</vt:lpwstr>
  </property>
</Properties>
</file>