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theme/themeOverride2.xml" ContentType="application/vnd.openxmlformats-officedocument.themeOverr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975" r:id="rId1"/>
  </p:sldMasterIdLst>
  <p:notesMasterIdLst>
    <p:notesMasterId r:id="rId3"/>
  </p:notesMasterIdLst>
  <p:handoutMasterIdLst>
    <p:handoutMasterId r:id="rId4"/>
  </p:handoutMasterIdLst>
  <p:sldIdLst>
    <p:sldId id="491" r:id="rId2"/>
  </p:sldIdLst>
  <p:sldSz cx="9144000" cy="6858000" type="screen4x3"/>
  <p:notesSz cx="9926638" cy="6797675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852">
          <p15:clr>
            <a:srgbClr val="A4A3A4"/>
          </p15:clr>
        </p15:guide>
        <p15:guide id="2" orient="horz" pos="255">
          <p15:clr>
            <a:srgbClr val="A4A3A4"/>
          </p15:clr>
        </p15:guide>
        <p15:guide id="3" orient="horz" pos="618">
          <p15:clr>
            <a:srgbClr val="A4A3A4"/>
          </p15:clr>
        </p15:guide>
        <p15:guide id="4" orient="horz" pos="1822">
          <p15:clr>
            <a:srgbClr val="A4A3A4"/>
          </p15:clr>
        </p15:guide>
        <p15:guide id="5" orient="horz" pos="4156">
          <p15:clr>
            <a:srgbClr val="A4A3A4"/>
          </p15:clr>
        </p15:guide>
        <p15:guide id="6" pos="3543">
          <p15:clr>
            <a:srgbClr val="A4A3A4"/>
          </p15:clr>
        </p15:guide>
        <p15:guide id="7" pos="5541">
          <p15:clr>
            <a:srgbClr val="A4A3A4"/>
          </p15:clr>
        </p15:guide>
        <p15:guide id="8" pos="5061">
          <p15:clr>
            <a:srgbClr val="A4A3A4"/>
          </p15:clr>
        </p15:guide>
        <p15:guide id="9" pos="340">
          <p15:clr>
            <a:srgbClr val="A4A3A4"/>
          </p15:clr>
        </p15:guide>
        <p15:guide id="10" pos="1861">
          <p15:clr>
            <a:srgbClr val="A4A3A4"/>
          </p15:clr>
        </p15:guide>
        <p15:guide id="11" pos="1938">
          <p15:clr>
            <a:srgbClr val="A4A3A4"/>
          </p15:clr>
        </p15:guide>
        <p15:guide id="12" pos="3467">
          <p15:clr>
            <a:srgbClr val="A4A3A4"/>
          </p15:clr>
        </p15:guide>
        <p15:guide id="13" pos="2609">
          <p15:clr>
            <a:srgbClr val="A4A3A4"/>
          </p15:clr>
        </p15:guide>
        <p15:guide id="14" pos="2789">
          <p15:clr>
            <a:srgbClr val="A4A3A4"/>
          </p15:clr>
        </p15:guide>
        <p15:guide id="15" pos="227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141">
          <p15:clr>
            <a:srgbClr val="A4A3A4"/>
          </p15:clr>
        </p15:guide>
        <p15:guide id="2" pos="3127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D5D6D7"/>
    <a:srgbClr val="6D2466"/>
    <a:srgbClr val="A54142"/>
    <a:srgbClr val="C29246"/>
    <a:srgbClr val="007F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0155" autoAdjust="0"/>
    <p:restoredTop sz="83550" autoAdjust="0"/>
  </p:normalViewPr>
  <p:slideViewPr>
    <p:cSldViewPr>
      <p:cViewPr varScale="1">
        <p:scale>
          <a:sx n="113" d="100"/>
          <a:sy n="113" d="100"/>
        </p:scale>
        <p:origin x="828" y="96"/>
      </p:cViewPr>
      <p:guideLst>
        <p:guide orient="horz" pos="3852"/>
        <p:guide orient="horz" pos="255"/>
        <p:guide orient="horz" pos="618"/>
        <p:guide orient="horz" pos="1822"/>
        <p:guide orient="horz" pos="4156"/>
        <p:guide pos="3543"/>
        <p:guide pos="5541"/>
        <p:guide pos="5061"/>
        <p:guide pos="340"/>
        <p:guide pos="1861"/>
        <p:guide pos="1938"/>
        <p:guide pos="3467"/>
        <p:guide pos="2609"/>
        <p:guide pos="2789"/>
        <p:guide pos="227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111" d="100"/>
          <a:sy n="111" d="100"/>
        </p:scale>
        <p:origin x="-1386" y="-84"/>
      </p:cViewPr>
      <p:guideLst>
        <p:guide orient="horz" pos="2141"/>
        <p:guide pos="3127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oleObject" Target="NULL" TargetMode="External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oleObject" Target="NULL" TargetMode="External"/><Relationship Id="rId1" Type="http://schemas.openxmlformats.org/officeDocument/2006/relationships/themeOverride" Target="../theme/themeOverride2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pPr>
            <a:r>
              <a:rPr lang="en-US" sz="1400" dirty="0">
                <a:latin typeface="Arial" panose="020B0604020202020204" pitchFamily="34" charset="0"/>
                <a:cs typeface="Arial" panose="020B0604020202020204" pitchFamily="34" charset="0"/>
              </a:rPr>
              <a:t>Sales growth</a:t>
            </a:r>
          </a:p>
        </c:rich>
      </c:tx>
      <c:layout/>
      <c:overlay val="0"/>
    </c:title>
    <c:autoTitleDeleted val="0"/>
    <c:plotArea>
      <c:layout/>
      <c:areaChart>
        <c:grouping val="standard"/>
        <c:varyColors val="0"/>
        <c:ser>
          <c:idx val="1"/>
          <c:order val="1"/>
          <c:tx>
            <c:strRef>
              <c:f>'KPI Graphs'!$B$162</c:f>
              <c:strCache>
                <c:ptCount val="1"/>
                <c:pt idx="0">
                  <c:v>Enter</c:v>
                </c:pt>
              </c:strCache>
            </c:strRef>
          </c:tx>
          <c:spPr>
            <a:solidFill>
              <a:srgbClr val="D2D2D3"/>
            </a:solidFill>
            <a:ln>
              <a:solidFill>
                <a:srgbClr val="D2D2D3"/>
              </a:solidFill>
            </a:ln>
          </c:spPr>
          <c:val>
            <c:numRef>
              <c:f>'KPI Graphs'!$D$162:$O$162</c:f>
              <c:numCache>
                <c:formatCode>0%</c:formatCode>
                <c:ptCount val="12"/>
                <c:pt idx="0">
                  <c:v>0.3</c:v>
                </c:pt>
                <c:pt idx="1">
                  <c:v>0.3</c:v>
                </c:pt>
                <c:pt idx="2">
                  <c:v>0.3</c:v>
                </c:pt>
                <c:pt idx="3">
                  <c:v>0.3</c:v>
                </c:pt>
                <c:pt idx="4">
                  <c:v>0.3</c:v>
                </c:pt>
                <c:pt idx="5">
                  <c:v>0.3</c:v>
                </c:pt>
                <c:pt idx="6">
                  <c:v>0.3</c:v>
                </c:pt>
                <c:pt idx="7">
                  <c:v>0.3</c:v>
                </c:pt>
                <c:pt idx="8">
                  <c:v>0.3</c:v>
                </c:pt>
                <c:pt idx="9">
                  <c:v>0.3</c:v>
                </c:pt>
                <c:pt idx="10">
                  <c:v>0.3</c:v>
                </c:pt>
                <c:pt idx="11">
                  <c:v>0.3</c:v>
                </c:pt>
              </c:numCache>
            </c:numRef>
          </c:val>
        </c:ser>
        <c:ser>
          <c:idx val="2"/>
          <c:order val="2"/>
          <c:tx>
            <c:strRef>
              <c:f>'KPI Graphs'!$B$163</c:f>
              <c:strCache>
                <c:ptCount val="1"/>
                <c:pt idx="0">
                  <c:v>Grow</c:v>
                </c:pt>
              </c:strCache>
            </c:strRef>
          </c:tx>
          <c:spPr>
            <a:solidFill>
              <a:srgbClr val="C3C4C5"/>
            </a:solidFill>
            <a:ln>
              <a:solidFill>
                <a:srgbClr val="C3C4C5"/>
              </a:solidFill>
            </a:ln>
          </c:spPr>
          <c:val>
            <c:numRef>
              <c:f>'KPI Graphs'!$D$163:$O$163</c:f>
              <c:numCache>
                <c:formatCode>0%</c:formatCode>
                <c:ptCount val="12"/>
                <c:pt idx="0">
                  <c:v>0.25</c:v>
                </c:pt>
                <c:pt idx="1">
                  <c:v>0.25</c:v>
                </c:pt>
                <c:pt idx="2">
                  <c:v>0.25</c:v>
                </c:pt>
                <c:pt idx="3">
                  <c:v>0.25</c:v>
                </c:pt>
                <c:pt idx="4">
                  <c:v>0.25</c:v>
                </c:pt>
                <c:pt idx="5">
                  <c:v>0.25</c:v>
                </c:pt>
                <c:pt idx="6">
                  <c:v>0.25</c:v>
                </c:pt>
                <c:pt idx="7">
                  <c:v>0.25</c:v>
                </c:pt>
                <c:pt idx="8">
                  <c:v>0.25</c:v>
                </c:pt>
                <c:pt idx="9">
                  <c:v>0.25</c:v>
                </c:pt>
                <c:pt idx="10">
                  <c:v>0.25</c:v>
                </c:pt>
                <c:pt idx="11">
                  <c:v>0.25</c:v>
                </c:pt>
              </c:numCache>
            </c:numRef>
          </c:val>
        </c:ser>
        <c:ser>
          <c:idx val="3"/>
          <c:order val="3"/>
          <c:tx>
            <c:strRef>
              <c:f>'KPI Graphs'!$B$164</c:f>
              <c:strCache>
                <c:ptCount val="1"/>
                <c:pt idx="0">
                  <c:v>Cash</c:v>
                </c:pt>
              </c:strCache>
            </c:strRef>
          </c:tx>
          <c:spPr>
            <a:solidFill>
              <a:srgbClr val="E1E1E2"/>
            </a:solidFill>
            <a:ln>
              <a:solidFill>
                <a:srgbClr val="E1E1E2"/>
              </a:solidFill>
            </a:ln>
          </c:spPr>
          <c:val>
            <c:numRef>
              <c:f>'KPI Graphs'!$D$164:$O$164</c:f>
              <c:numCache>
                <c:formatCode>0%</c:formatCode>
                <c:ptCount val="12"/>
                <c:pt idx="0">
                  <c:v>0.1</c:v>
                </c:pt>
                <c:pt idx="1">
                  <c:v>0.1</c:v>
                </c:pt>
                <c:pt idx="2">
                  <c:v>0.1</c:v>
                </c:pt>
                <c:pt idx="3">
                  <c:v>0.1</c:v>
                </c:pt>
                <c:pt idx="4">
                  <c:v>0.1</c:v>
                </c:pt>
                <c:pt idx="5">
                  <c:v>0.1</c:v>
                </c:pt>
                <c:pt idx="6">
                  <c:v>0.1</c:v>
                </c:pt>
                <c:pt idx="7">
                  <c:v>0.1</c:v>
                </c:pt>
                <c:pt idx="8">
                  <c:v>0.1</c:v>
                </c:pt>
                <c:pt idx="9">
                  <c:v>0.1</c:v>
                </c:pt>
                <c:pt idx="10">
                  <c:v>0.1</c:v>
                </c:pt>
                <c:pt idx="11">
                  <c:v>0.1</c:v>
                </c:pt>
              </c:numCache>
            </c:numRef>
          </c:val>
        </c:ser>
        <c:ser>
          <c:idx val="4"/>
          <c:order val="4"/>
          <c:tx>
            <c:strRef>
              <c:f>'KPI Graphs'!$B$166</c:f>
              <c:strCache>
                <c:ptCount val="1"/>
                <c:pt idx="0">
                  <c:v>Exit</c:v>
                </c:pt>
              </c:strCache>
            </c:strRef>
          </c:tx>
          <c:spPr>
            <a:solidFill>
              <a:srgbClr val="F0F0F0"/>
            </a:solidFill>
            <a:ln>
              <a:solidFill>
                <a:srgbClr val="F0F0F0"/>
              </a:solidFill>
            </a:ln>
          </c:spPr>
          <c:val>
            <c:numRef>
              <c:f>'KPI Graphs'!$D$166:$O$166</c:f>
              <c:numCache>
                <c:formatCode>0%</c:formatCode>
                <c:ptCount val="12"/>
                <c:pt idx="0">
                  <c:v>-0.45</c:v>
                </c:pt>
                <c:pt idx="1">
                  <c:v>-0.45</c:v>
                </c:pt>
                <c:pt idx="2">
                  <c:v>-0.45</c:v>
                </c:pt>
                <c:pt idx="3">
                  <c:v>-0.45</c:v>
                </c:pt>
                <c:pt idx="4">
                  <c:v>-0.45</c:v>
                </c:pt>
                <c:pt idx="5">
                  <c:v>-0.45</c:v>
                </c:pt>
                <c:pt idx="6">
                  <c:v>-0.45</c:v>
                </c:pt>
                <c:pt idx="7">
                  <c:v>-0.45</c:v>
                </c:pt>
                <c:pt idx="8">
                  <c:v>-0.45</c:v>
                </c:pt>
                <c:pt idx="9">
                  <c:v>-0.45</c:v>
                </c:pt>
                <c:pt idx="10">
                  <c:v>-0.45</c:v>
                </c:pt>
                <c:pt idx="11">
                  <c:v>-0.45</c:v>
                </c:pt>
              </c:numCache>
            </c:numRef>
          </c:val>
        </c:ser>
        <c:ser>
          <c:idx val="5"/>
          <c:order val="5"/>
          <c:tx>
            <c:strRef>
              <c:f>'KPI Graphs'!$B$165</c:f>
              <c:strCache>
                <c:ptCount val="1"/>
                <c:pt idx="0">
                  <c:v>Cash 2</c:v>
                </c:pt>
              </c:strCache>
            </c:strRef>
          </c:tx>
          <c:spPr>
            <a:solidFill>
              <a:srgbClr val="E1E1E2"/>
            </a:solidFill>
            <a:ln>
              <a:solidFill>
                <a:srgbClr val="E1E1E2"/>
              </a:solidFill>
            </a:ln>
          </c:spPr>
          <c:val>
            <c:numRef>
              <c:f>'KPI Graphs'!$D$165:$O$165</c:f>
              <c:numCache>
                <c:formatCode>0%</c:formatCode>
                <c:ptCount val="12"/>
                <c:pt idx="0">
                  <c:v>-0.05</c:v>
                </c:pt>
                <c:pt idx="1">
                  <c:v>-0.05</c:v>
                </c:pt>
                <c:pt idx="2">
                  <c:v>-0.05</c:v>
                </c:pt>
                <c:pt idx="3">
                  <c:v>-0.05</c:v>
                </c:pt>
                <c:pt idx="4">
                  <c:v>-0.05</c:v>
                </c:pt>
                <c:pt idx="5">
                  <c:v>-0.05</c:v>
                </c:pt>
                <c:pt idx="6">
                  <c:v>-0.05</c:v>
                </c:pt>
                <c:pt idx="7">
                  <c:v>-0.05</c:v>
                </c:pt>
                <c:pt idx="8">
                  <c:v>-0.05</c:v>
                </c:pt>
                <c:pt idx="9">
                  <c:v>-0.05</c:v>
                </c:pt>
                <c:pt idx="10">
                  <c:v>-0.05</c:v>
                </c:pt>
                <c:pt idx="11">
                  <c:v>-0.05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axId val="646827008"/>
        <c:axId val="646827552"/>
      </c:areaChart>
      <c:lineChart>
        <c:grouping val="standard"/>
        <c:varyColors val="0"/>
        <c:ser>
          <c:idx val="0"/>
          <c:order val="0"/>
          <c:tx>
            <c:strRef>
              <c:f>'KPI Graphs'!$B$4</c:f>
              <c:strCache>
                <c:ptCount val="1"/>
                <c:pt idx="0">
                  <c:v>Sales</c:v>
                </c:pt>
              </c:strCache>
            </c:strRef>
          </c:tx>
          <c:spPr>
            <a:ln>
              <a:solidFill>
                <a:srgbClr val="005195"/>
              </a:solidFill>
            </a:ln>
          </c:spPr>
          <c:marker>
            <c:symbol val="none"/>
          </c:marker>
          <c:cat>
            <c:strLit>
              <c:ptCount val="11"/>
              <c:pt idx="1">
                <c:v>'11</c:v>
              </c:pt>
              <c:pt idx="2">
                <c:v>'12</c:v>
              </c:pt>
              <c:pt idx="3">
                <c:v>'13</c:v>
              </c:pt>
              <c:pt idx="4">
                <c:v>'14</c:v>
              </c:pt>
              <c:pt idx="5">
                <c:v>'15</c:v>
              </c:pt>
              <c:pt idx="6">
                <c:v>'16</c:v>
              </c:pt>
              <c:pt idx="7">
                <c:v>'17</c:v>
              </c:pt>
              <c:pt idx="8">
                <c:v>'18</c:v>
              </c:pt>
              <c:pt idx="9">
                <c:v>'19</c:v>
              </c:pt>
              <c:pt idx="10">
                <c:v>'20</c:v>
              </c:pt>
            </c:strLit>
          </c:cat>
          <c:val>
            <c:numRef>
              <c:f>('KPI Graphs'!$A$5;'KPI Graphs'!$D$5:$M$5;'KPI Graphs'!$N$5)</c:f>
              <c:numCache>
                <c:formatCode>0.0%</c:formatCode>
                <c:ptCount val="12"/>
                <c:pt idx="1">
                  <c:v>-0.10240755751255347</c:v>
                </c:pt>
                <c:pt idx="2">
                  <c:v>-0.27954676499290992</c:v>
                </c:pt>
                <c:pt idx="3">
                  <c:v>-0.2718162999643508</c:v>
                </c:pt>
                <c:pt idx="4">
                  <c:v>-0.15003686186133172</c:v>
                </c:pt>
                <c:pt idx="5">
                  <c:v>-6.0115600662167555E-2</c:v>
                </c:pt>
                <c:pt idx="6">
                  <c:v>-0.14623918836792055</c:v>
                </c:pt>
                <c:pt idx="7">
                  <c:v>-0.15716070858223927</c:v>
                </c:pt>
                <c:pt idx="8">
                  <c:v>-0.12911979241745106</c:v>
                </c:pt>
                <c:pt idx="9">
                  <c:v>-0.10994168380466107</c:v>
                </c:pt>
                <c:pt idx="10">
                  <c:v>-0.40089030467300507</c:v>
                </c:pt>
              </c:numCache>
            </c:numRef>
          </c:val>
          <c:smooth val="0"/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646827008"/>
        <c:axId val="646827552"/>
      </c:lineChart>
      <c:catAx>
        <c:axId val="64682700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low"/>
        <c:spPr>
          <a:ln w="19050">
            <a:solidFill>
              <a:schemeClr val="tx1"/>
            </a:solidFill>
            <a:tailEnd type="triangle"/>
          </a:ln>
        </c:spPr>
        <c:txPr>
          <a:bodyPr/>
          <a:lstStyle/>
          <a:p>
            <a:pPr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pPr>
            <a:endParaRPr lang="en-US"/>
          </a:p>
        </c:txPr>
        <c:crossAx val="646827552"/>
        <c:crosses val="autoZero"/>
        <c:auto val="0"/>
        <c:lblAlgn val="ctr"/>
        <c:lblOffset val="100"/>
        <c:tickLblSkip val="1"/>
        <c:noMultiLvlLbl val="0"/>
      </c:catAx>
      <c:valAx>
        <c:axId val="646827552"/>
        <c:scaling>
          <c:orientation val="minMax"/>
          <c:max val="0.30000000000000004"/>
          <c:min val="-0.45"/>
        </c:scaling>
        <c:delete val="0"/>
        <c:axPos val="l"/>
        <c:numFmt formatCode="0%" sourceLinked="0"/>
        <c:majorTickMark val="none"/>
        <c:minorTickMark val="none"/>
        <c:tickLblPos val="nextTo"/>
        <c:spPr>
          <a:ln w="19050">
            <a:solidFill>
              <a:schemeClr val="tx1"/>
            </a:solidFill>
            <a:tailEnd type="triangle"/>
          </a:ln>
        </c:spPr>
        <c:txPr>
          <a:bodyPr/>
          <a:lstStyle/>
          <a:p>
            <a:pPr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pPr>
            <a:endParaRPr lang="en-US"/>
          </a:p>
        </c:txPr>
        <c:crossAx val="646827008"/>
        <c:crosses val="autoZero"/>
        <c:crossBetween val="midCat"/>
      </c:valAx>
    </c:plotArea>
    <c:plotVisOnly val="1"/>
    <c:dispBlanksAs val="gap"/>
    <c:showDLblsOverMax val="0"/>
  </c:chart>
  <c:spPr>
    <a:ln>
      <a:noFill/>
    </a:ln>
  </c:spPr>
  <c:externalData r:id="rId2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pPr>
            <a:r>
              <a:rPr lang="en-US" dirty="0"/>
              <a:t>Sales in mEUR</a:t>
            </a:r>
          </a:p>
        </c:rich>
      </c:tx>
      <c:layout/>
      <c:overlay val="0"/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'KPI Graphs'!$O$18:$P$18</c:f>
              <c:strCache>
                <c:ptCount val="1"/>
                <c:pt idx="0">
                  <c:v>Sales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</c:spPr>
          <c:invertIfNegative val="0"/>
          <c:cat>
            <c:strLit>
              <c:ptCount val="12"/>
              <c:pt idx="1">
                <c:v>'11</c:v>
              </c:pt>
              <c:pt idx="2">
                <c:v>'12</c:v>
              </c:pt>
              <c:pt idx="3">
                <c:v>'13</c:v>
              </c:pt>
              <c:pt idx="4">
                <c:v>'14</c:v>
              </c:pt>
              <c:pt idx="5">
                <c:v>'15</c:v>
              </c:pt>
              <c:pt idx="6">
                <c:v>'16</c:v>
              </c:pt>
              <c:pt idx="7">
                <c:v>'17</c:v>
              </c:pt>
              <c:pt idx="8">
                <c:v>'18</c:v>
              </c:pt>
              <c:pt idx="9">
                <c:v>'19</c:v>
              </c:pt>
              <c:pt idx="10">
                <c:v>'20</c:v>
              </c:pt>
            </c:strLit>
          </c:cat>
          <c:val>
            <c:numRef>
              <c:f>('KPI Graphs'!$O$17;'KPI Graphs'!$O$20:$O$30)</c:f>
              <c:numCache>
                <c:formatCode>0.0</c:formatCode>
                <c:ptCount val="12"/>
                <c:pt idx="1">
                  <c:v>97.512232157655902</c:v>
                </c:pt>
                <c:pt idx="2">
                  <c:v>70.253003110745595</c:v>
                </c:pt>
                <c:pt idx="3">
                  <c:v>51.157091743798702</c:v>
                </c:pt>
                <c:pt idx="4">
                  <c:v>43.481642236606902</c:v>
                </c:pt>
                <c:pt idx="5">
                  <c:v>40.867717195775803</c:v>
                </c:pt>
                <c:pt idx="6">
                  <c:v>34.89125540261584</c:v>
                </c:pt>
                <c:pt idx="7">
                  <c:v>29.407720980216851</c:v>
                </c:pt>
                <c:pt idx="8">
                  <c:v>25.610602151780931</c:v>
                </c:pt>
                <c:pt idx="9">
                  <c:v>22.79492942796286</c:v>
                </c:pt>
                <c:pt idx="10">
                  <c:v>13.656663224587179</c:v>
                </c:pt>
              </c:numCache>
            </c:numRef>
          </c:val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684184448"/>
        <c:axId val="684175200"/>
      </c:barChart>
      <c:catAx>
        <c:axId val="68418444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low"/>
        <c:spPr>
          <a:ln w="19050">
            <a:solidFill>
              <a:schemeClr val="tx1"/>
            </a:solidFill>
            <a:tailEnd type="triangle"/>
          </a:ln>
        </c:spPr>
        <c:txPr>
          <a:bodyPr/>
          <a:lstStyle/>
          <a:p>
            <a:pPr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pPr>
            <a:endParaRPr lang="en-US"/>
          </a:p>
        </c:txPr>
        <c:crossAx val="684175200"/>
        <c:crosses val="autoZero"/>
        <c:auto val="0"/>
        <c:lblAlgn val="ctr"/>
        <c:lblOffset val="100"/>
        <c:noMultiLvlLbl val="0"/>
      </c:catAx>
      <c:valAx>
        <c:axId val="684175200"/>
        <c:scaling>
          <c:orientation val="minMax"/>
          <c:max val="100"/>
        </c:scaling>
        <c:delete val="0"/>
        <c:axPos val="l"/>
        <c:majorGridlines>
          <c:spPr>
            <a:ln w="9525">
              <a:solidFill>
                <a:schemeClr val="bg2"/>
              </a:solidFill>
              <a:prstDash val="solid"/>
            </a:ln>
          </c:spPr>
        </c:majorGridlines>
        <c:numFmt formatCode="#,##0" sourceLinked="0"/>
        <c:majorTickMark val="none"/>
        <c:minorTickMark val="none"/>
        <c:tickLblPos val="nextTo"/>
        <c:spPr>
          <a:ln w="19050">
            <a:solidFill>
              <a:schemeClr val="tx1"/>
            </a:solidFill>
            <a:tailEnd type="triangle"/>
          </a:ln>
        </c:spPr>
        <c:txPr>
          <a:bodyPr/>
          <a:lstStyle/>
          <a:p>
            <a:pPr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pPr>
            <a:endParaRPr lang="en-US"/>
          </a:p>
        </c:txPr>
        <c:crossAx val="684184448"/>
        <c:crosses val="autoZero"/>
        <c:crossBetween val="midCat"/>
        <c:majorUnit val="25"/>
      </c:valAx>
      <c:spPr>
        <a:noFill/>
        <a:ln w="25400">
          <a:noFill/>
        </a:ln>
      </c:spPr>
    </c:plotArea>
    <c:plotVisOnly val="1"/>
    <c:dispBlanksAs val="gap"/>
    <c:showDLblsOverMax val="0"/>
  </c:chart>
  <c:spPr>
    <a:ln>
      <a:noFill/>
    </a:ln>
  </c:spPr>
  <c:externalData r:id="rId2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4302317" cy="33966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5622003" y="0"/>
            <a:ext cx="4302317" cy="339669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8123F00-B57C-4574-AB5C-DDD66D4DE019}" type="datetimeFigureOut">
              <a:rPr lang="de-DE" smtClean="0"/>
              <a:t>08.03.2018</a:t>
            </a:fld>
            <a:endParaRPr lang="de-DE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2" y="6456929"/>
            <a:ext cx="4302317" cy="33966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5622003" y="6456929"/>
            <a:ext cx="4302317" cy="339669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FF9546E-163A-4942-BE5F-42853718A571}" type="slidenum">
              <a:rPr lang="de-DE" smtClean="0"/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198063637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1" y="0"/>
            <a:ext cx="4301542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5622799" y="0"/>
            <a:ext cx="4301542" cy="339884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5104782-EE95-4DE6-8794-505DC14B23D0}" type="datetimeFigureOut">
              <a:rPr lang="de-DE" smtClean="0"/>
              <a:t>08.03.2018</a:t>
            </a:fld>
            <a:endParaRPr lang="de-DE" dirty="0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3263900" y="509588"/>
            <a:ext cx="3398838" cy="25495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 dirty="0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992664" y="3228896"/>
            <a:ext cx="7941310" cy="3058954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1" y="6456612"/>
            <a:ext cx="4301542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5622799" y="6456612"/>
            <a:ext cx="4301542" cy="339884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FDC4DE0-F4CD-4D7E-B4C3-DE60C416540A}" type="slidenum">
              <a:rPr lang="de-DE" smtClean="0"/>
              <a:t>‹#›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700814068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KPI chart “Sales growth” to (Use Destination Theme &amp; Link Data) 1.5 cm horizontal, 4.1 cm vertical (automatically: 7 cm height, 11 cm width)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KPI chart “Sales in mEUR” to (Use Destination Theme &amp; Link Data) 1.5 cm horizontal, 11.2 cm vertical (automatically: 7 cm height, 11 cm width)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KPI table “Sales” (without CAGR, all available data) to (Keep Source Formatting) 4.3 cm vertical, align right with title (automatically: 8.71 cm width)</a:t>
            </a:r>
          </a:p>
          <a:p>
            <a:pPr marL="0" marR="0" indent="0" algn="l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Remove links (File -&gt; Info -&gt; Edit links to files)</a:t>
            </a:r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FDC4DE0-F4CD-4D7E-B4C3-DE60C416540A}" type="slidenum">
              <a:rPr lang="de-DE" smtClean="0"/>
              <a:t>1</a:t>
            </a:fld>
            <a:endParaRPr lang="de-DE" dirty="0"/>
          </a:p>
        </p:txBody>
      </p:sp>
    </p:spTree>
    <p:extLst>
      <p:ext uri="{BB962C8B-B14F-4D97-AF65-F5344CB8AC3E}">
        <p14:creationId xmlns:p14="http://schemas.microsoft.com/office/powerpoint/2010/main" val="35947713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22960" y="758952"/>
            <a:ext cx="75438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825038" y="4455621"/>
            <a:ext cx="75438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055850590"/>
      </p:ext>
    </p:extLst>
  </p:cSld>
  <p:clrMapOvr>
    <a:masterClrMapping/>
  </p:clrMapOvr>
  <p:hf hd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E61780-2E25-4081-A2D9-4C0805256F67}" type="datetimeFigureOut">
              <a:rPr lang="en-US" smtClean="0"/>
              <a:t>3/8/2018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37016679"/>
      </p:ext>
    </p:extLst>
  </p:cSld>
  <p:clrMapOvr>
    <a:masterClrMapping/>
  </p:clrMapOvr>
  <p:hf hd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414779"/>
            <a:ext cx="1971675" cy="575742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414779"/>
            <a:ext cx="5800725" cy="5757420"/>
          </a:xfrm>
        </p:spPr>
        <p:txBody>
          <a:bodyPr vert="eaVert" lIns="45720" tIns="0" rIns="45720" bIns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E61780-2E25-4081-A2D9-4C0805256F67}" type="datetimeFigureOut">
              <a:rPr lang="en-US" smtClean="0"/>
              <a:t>3/8/2018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763132503"/>
      </p:ext>
    </p:extLst>
  </p:cSld>
  <p:clrMapOvr>
    <a:masterClrMapping/>
  </p:clrMapOvr>
  <p:hf hd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Footer Placeholder 2"/>
          <p:cNvSpPr>
            <a:spLocks noGrp="1"/>
          </p:cNvSpPr>
          <p:nvPr>
            <p:ph type="ftr" sz="quarter" idx="10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r>
              <a:rPr lang="en-US" dirty="0" smtClean="0"/>
              <a:t>KSPG Strategy | BU PT | Workshop I 2016 | Results</a:t>
            </a:r>
            <a:endParaRPr lang="en-US" dirty="0"/>
          </a:p>
        </p:txBody>
      </p:sp>
      <p:sp>
        <p:nvSpPr>
          <p:cNvPr id="6" name="Titelplatzhalter 1"/>
          <p:cNvSpPr>
            <a:spLocks noGrp="1"/>
          </p:cNvSpPr>
          <p:nvPr>
            <p:ph type="title"/>
          </p:nvPr>
        </p:nvSpPr>
        <p:spPr>
          <a:xfrm>
            <a:off x="540001" y="864000"/>
            <a:ext cx="8064000" cy="331200"/>
          </a:xfrm>
          <a:prstGeom prst="rect">
            <a:avLst/>
          </a:prstGeom>
        </p:spPr>
        <p:txBody>
          <a:bodyPr vert="horz" lIns="0" tIns="0" rIns="0" bIns="0" rtlCol="0" anchor="ctr" anchorCtr="0">
            <a:noAutofit/>
          </a:bodyPr>
          <a:lstStyle/>
          <a:p>
            <a:r>
              <a:rPr lang="en-US" noProof="0" dirty="0" smtClean="0"/>
              <a:t>Click to add title</a:t>
            </a:r>
            <a:endParaRPr lang="en-US" noProof="0" dirty="0"/>
          </a:p>
        </p:txBody>
      </p:sp>
      <p:sp>
        <p:nvSpPr>
          <p:cNvPr id="5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8236800" y="6696139"/>
            <a:ext cx="720000" cy="107722"/>
          </a:xfrm>
          <a:prstGeom prst="rect">
            <a:avLst/>
          </a:prstGeom>
        </p:spPr>
        <p:txBody>
          <a:bodyPr vert="horz" lIns="0" tIns="0" rIns="360000" bIns="0" rtlCol="0" anchor="ctr">
            <a:spAutoFit/>
          </a:bodyPr>
          <a:lstStyle>
            <a:lvl1pPr algn="r">
              <a:defRPr sz="700">
                <a:solidFill>
                  <a:schemeClr val="bg1"/>
                </a:solidFill>
              </a:defRPr>
            </a:lvl1pPr>
          </a:lstStyle>
          <a:p>
            <a:fld id="{D1688ED7-C9B8-4191-8D93-7CD7F153A8DC}" type="slidenum">
              <a:rPr lang="de-DE" smtClean="0">
                <a:solidFill>
                  <a:srgbClr val="FFFFFF"/>
                </a:solidFill>
              </a:rPr>
              <a:pPr/>
              <a:t>‹#›</a:t>
            </a:fld>
            <a:endParaRPr lang="de-DE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3163680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FA754-D5C3-4E66-96A6-867B257F58DC}" type="datetimeFigureOut">
              <a:rPr lang="en-US" smtClean="0"/>
              <a:t>3/8/2018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065D-F351-4B03-BD91-D8A6B8D4B36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99741277"/>
      </p:ext>
    </p:extLst>
  </p:cSld>
  <p:clrMapOvr>
    <a:masterClrMapping/>
  </p:clrMapOvr>
  <p:hf hdr="0" dt="0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758952"/>
            <a:ext cx="75438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4453128"/>
            <a:ext cx="75438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3/8/2018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9" name="Straight Connector 8"/>
          <p:cNvCxnSpPr/>
          <p:nvPr/>
        </p:nvCxnSpPr>
        <p:spPr>
          <a:xfrm>
            <a:off x="905744" y="4343400"/>
            <a:ext cx="740664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09559109"/>
      </p:ext>
    </p:extLst>
  </p:cSld>
  <p:clrMapOvr>
    <a:masterClrMapping/>
  </p:clrMapOvr>
  <p:hf hdr="0" dt="0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22960" y="1845734"/>
            <a:ext cx="3703320" cy="40233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440" y="1845736"/>
            <a:ext cx="3703320" cy="4023359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5BFA754-D5C3-4E66-96A6-867B257F58DC}" type="datetimeFigureOut">
              <a:rPr lang="en-US" smtClean="0"/>
              <a:t>3/8/2018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D84065D-F351-4B03-BD91-D8A6B8D4B36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78336949"/>
      </p:ext>
    </p:extLst>
  </p:cSld>
  <p:clrMapOvr>
    <a:masterClrMapping/>
  </p:clrMapOvr>
  <p:hf hdr="0" dt="0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6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22960" y="2582334"/>
            <a:ext cx="3703320" cy="32867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63440" y="1846052"/>
            <a:ext cx="370332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440" y="2582334"/>
            <a:ext cx="3703320" cy="328676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E61780-2E25-4081-A2D9-4C0805256F67}" type="datetimeFigureOut">
              <a:rPr lang="en-US" smtClean="0"/>
              <a:t>3/8/2018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23766231"/>
      </p:ext>
    </p:extLst>
  </p:cSld>
  <p:clrMapOvr>
    <a:masterClrMapping/>
  </p:clrMapOvr>
  <p:hf hdr="0" dt="0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E61780-2E25-4081-A2D9-4C0805256F67}" type="datetimeFigureOut">
              <a:rPr lang="en-US" smtClean="0"/>
              <a:t>3/8/2018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1630865"/>
      </p:ext>
    </p:extLst>
  </p:cSld>
  <p:clrMapOvr>
    <a:masterClrMapping/>
  </p:clrMapOvr>
  <p:hf hdr="0" dt="0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2382" y="6400800"/>
            <a:ext cx="9141619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2" y="633431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E61780-2E25-4081-A2D9-4C0805256F67}" type="datetimeFigureOut">
              <a:rPr lang="en-US" smtClean="0"/>
              <a:t>3/8/2018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4247592"/>
      </p:ext>
    </p:extLst>
  </p:cSld>
  <p:clrMapOvr>
    <a:masterClrMapping/>
  </p:clrMapOvr>
  <p:hf hd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3" y="0"/>
            <a:ext cx="3038093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3030053" y="0"/>
            <a:ext cx="48006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42900" y="594359"/>
            <a:ext cx="24003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460237" y="731520"/>
            <a:ext cx="5009393" cy="5257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42900" y="2926080"/>
            <a:ext cx="24003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349134" y="6459786"/>
            <a:ext cx="1963883" cy="365125"/>
          </a:xfrm>
        </p:spPr>
        <p:txBody>
          <a:bodyPr/>
          <a:lstStyle>
            <a:lvl1pPr algn="l">
              <a:defRPr/>
            </a:lvl1pPr>
          </a:lstStyle>
          <a:p>
            <a:fld id="{0FE61780-2E25-4081-A2D9-4C0805256F67}" type="datetimeFigureOut">
              <a:rPr lang="en-US" smtClean="0"/>
              <a:t>3/8/2018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3600450" y="6459786"/>
            <a:ext cx="348615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25962712"/>
      </p:ext>
    </p:extLst>
  </p:cSld>
  <p:clrMapOvr>
    <a:masterClrMapping/>
  </p:clrMapOvr>
  <p:hf hdr="0" dt="0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9141619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2" y="4915076"/>
            <a:ext cx="9141619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22960" y="5074920"/>
            <a:ext cx="7589520" cy="822960"/>
          </a:xfrm>
        </p:spPr>
        <p:txBody>
          <a:bodyPr tIns="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2" y="0"/>
            <a:ext cx="9143989" cy="4915076"/>
          </a:xfrm>
          <a:blipFill>
            <a:blip r:embed="rId2"/>
            <a:stretch>
              <a:fillRect/>
            </a:stretch>
          </a:blipFill>
        </p:spPr>
        <p:txBody>
          <a:bodyPr lIns="457200" tIns="457200" anchor="t"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22959" y="5907024"/>
            <a:ext cx="7589520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FE61780-2E25-4081-A2D9-4C0805256F67}" type="datetimeFigureOut">
              <a:rPr lang="en-US" smtClean="0"/>
              <a:t>3/8/2018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41075719"/>
      </p:ext>
    </p:extLst>
  </p:cSld>
  <p:clrMapOvr>
    <a:masterClrMapping/>
  </p:clrMapOvr>
  <p:hf hdr="0" dt="0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6400800"/>
            <a:ext cx="9144001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0" y="6334315"/>
            <a:ext cx="9144001" cy="65999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22960" y="286604"/>
            <a:ext cx="75438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22959" y="1845734"/>
            <a:ext cx="7543801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22961" y="6459786"/>
            <a:ext cx="18542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0FE61780-2E25-4081-A2D9-4C0805256F67}" type="datetimeFigureOut">
              <a:rPr lang="en-US" smtClean="0"/>
              <a:t>3/8/2018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764639" y="6459786"/>
            <a:ext cx="361710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
              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425344" y="6459786"/>
            <a:ext cx="984019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cxnSp>
        <p:nvCxnSpPr>
          <p:cNvPr id="10" name="Straight Connector 9"/>
          <p:cNvCxnSpPr/>
          <p:nvPr/>
        </p:nvCxnSpPr>
        <p:spPr>
          <a:xfrm>
            <a:off x="895149" y="1737845"/>
            <a:ext cx="74752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33115248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976" r:id="rId1"/>
    <p:sldLayoutId id="2147483977" r:id="rId2"/>
    <p:sldLayoutId id="2147483978" r:id="rId3"/>
    <p:sldLayoutId id="2147483979" r:id="rId4"/>
    <p:sldLayoutId id="2147483980" r:id="rId5"/>
    <p:sldLayoutId id="2147483981" r:id="rId6"/>
    <p:sldLayoutId id="2147483982" r:id="rId7"/>
    <p:sldLayoutId id="2147483983" r:id="rId8"/>
    <p:sldLayoutId id="2147483984" r:id="rId9"/>
    <p:sldLayoutId id="2147483985" r:id="rId10"/>
    <p:sldLayoutId id="2147483986" r:id="rId11"/>
    <p:sldLayoutId id="2147483987" r:id="rId12"/>
  </p:sldLayoutIdLst>
  <p:hf hdr="0" dt="0"/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Relationship Id="rId4" Type="http://schemas.openxmlformats.org/officeDocument/2006/relationships/chart" Target="../charts/char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el 2"/>
          <p:cNvSpPr>
            <a:spLocks noGrp="1"/>
          </p:cNvSpPr>
          <p:nvPr>
            <p:ph type="title"/>
          </p:nvPr>
        </p:nvSpPr>
        <p:spPr>
          <a:xfrm>
            <a:off x="540001" y="401736"/>
            <a:ext cx="8064000" cy="1255728"/>
          </a:xfrm>
        </p:spPr>
        <p:txBody>
          <a:bodyPr>
            <a:noAutofit/>
          </a:bodyPr>
          <a:lstStyle/>
          <a:p>
            <a:r>
              <a:rPr lang="en-US" dirty="0" smtClean="0"/>
              <a:t>KPIs (</a:t>
            </a:r>
            <a:r>
              <a:rPr lang="en-US" dirty="0"/>
              <a:t>1/3)</a:t>
            </a:r>
            <a:br>
              <a:rPr lang="en-US" dirty="0"/>
            </a:br>
            <a:r>
              <a:rPr lang="en-US" dirty="0" smtClean="0"/>
              <a:t>61: mOP</a:t>
            </a:r>
            <a:endParaRPr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D1688ED7-C9B8-4191-8D93-7CD7F153A8DC}" type="slidenum">
              <a:rPr lang="de-DE" smtClean="0">
                <a:solidFill>
                  <a:srgbClr val="FFFFFF"/>
                </a:solidFill>
              </a:rPr>
              <a:pPr/>
              <a:t>1</a:t>
            </a:fld>
            <a:endParaRPr lang="de-DE" dirty="0">
              <a:solidFill>
                <a:srgbClr val="FFFFFF"/>
              </a:solidFill>
            </a:endParaRPr>
          </a:p>
        </p:txBody>
      </p:sp>
      <p:sp>
        <p:nvSpPr>
          <p:cNvPr id="8" name="Rechteck 26"/>
          <p:cNvSpPr/>
          <p:nvPr/>
        </p:nvSpPr>
        <p:spPr>
          <a:xfrm>
            <a:off x="5472000" y="4824000"/>
            <a:ext cx="3132000" cy="1584000"/>
          </a:xfrm>
          <a:prstGeom prst="rect">
            <a:avLst/>
          </a:prstGeom>
          <a:solidFill>
            <a:schemeClr val="bg1"/>
          </a:solidFill>
          <a:ln>
            <a:solidFill>
              <a:schemeClr val="tx2"/>
            </a:solidFill>
          </a:ln>
        </p:spPr>
        <p:txBody>
          <a:bodyPr wrap="square" rtlCol="0" anchor="ctr">
            <a:noAutofit/>
          </a:bodyPr>
          <a:lstStyle/>
          <a:p>
            <a:pPr>
              <a:buClr>
                <a:srgbClr val="005195"/>
              </a:buClr>
              <a:buSzPct val="75000"/>
            </a:pPr>
            <a:r>
              <a:rPr lang="en-US" sz="1000" kern="0" dirty="0" smtClean="0"/>
              <a:t>LOREM IPSUM</a:t>
            </a:r>
          </a:p>
        </p:txBody>
      </p:sp>
      <p:sp>
        <p:nvSpPr>
          <p:cNvPr id="12" name="Textfeld 45"/>
          <p:cNvSpPr txBox="1"/>
          <p:nvPr/>
        </p:nvSpPr>
        <p:spPr>
          <a:xfrm>
            <a:off x="4212000" y="1800000"/>
            <a:ext cx="720000" cy="288000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noAutofit/>
          </a:bodyPr>
          <a:lstStyle/>
          <a:p>
            <a:pPr>
              <a:buClr>
                <a:srgbClr val="005195"/>
              </a:buClr>
              <a:buSzPct val="75000"/>
            </a:pPr>
            <a:r>
              <a:rPr lang="en-US" sz="1400" kern="0" dirty="0" smtClean="0">
                <a:latin typeface="+mn-lt"/>
              </a:rPr>
              <a:t>Enter</a:t>
            </a:r>
          </a:p>
        </p:txBody>
      </p:sp>
      <p:sp>
        <p:nvSpPr>
          <p:cNvPr id="13" name="Textfeld 45"/>
          <p:cNvSpPr txBox="1"/>
          <p:nvPr/>
        </p:nvSpPr>
        <p:spPr>
          <a:xfrm>
            <a:off x="4212000" y="2085754"/>
            <a:ext cx="720000" cy="288000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noAutofit/>
          </a:bodyPr>
          <a:lstStyle/>
          <a:p>
            <a:pPr>
              <a:buClr>
                <a:srgbClr val="005195"/>
              </a:buClr>
              <a:buSzPct val="75000"/>
            </a:pPr>
            <a:r>
              <a:rPr lang="en-US" sz="1400" kern="0" dirty="0" smtClean="0">
                <a:latin typeface="+mn-lt"/>
              </a:rPr>
              <a:t>Grow</a:t>
            </a:r>
          </a:p>
        </p:txBody>
      </p:sp>
      <p:sp>
        <p:nvSpPr>
          <p:cNvPr id="14" name="Textfeld 45"/>
          <p:cNvSpPr txBox="1"/>
          <p:nvPr/>
        </p:nvSpPr>
        <p:spPr>
          <a:xfrm>
            <a:off x="4212000" y="2410084"/>
            <a:ext cx="720000" cy="288000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noAutofit/>
          </a:bodyPr>
          <a:lstStyle/>
          <a:p>
            <a:pPr>
              <a:buClr>
                <a:srgbClr val="005195"/>
              </a:buClr>
              <a:buSzPct val="75000"/>
            </a:pPr>
            <a:r>
              <a:rPr lang="en-US" sz="1400" kern="0" dirty="0" smtClean="0">
                <a:latin typeface="+mn-lt"/>
              </a:rPr>
              <a:t>Cash</a:t>
            </a:r>
          </a:p>
        </p:txBody>
      </p:sp>
      <p:sp>
        <p:nvSpPr>
          <p:cNvPr id="15" name="Textfeld 45"/>
          <p:cNvSpPr txBox="1"/>
          <p:nvPr/>
        </p:nvSpPr>
        <p:spPr>
          <a:xfrm>
            <a:off x="4212000" y="2916132"/>
            <a:ext cx="720000" cy="288000"/>
          </a:xfrm>
          <a:prstGeom prst="rect">
            <a:avLst/>
          </a:prstGeom>
          <a:noFill/>
          <a:ln>
            <a:noFill/>
          </a:ln>
        </p:spPr>
        <p:txBody>
          <a:bodyPr wrap="square" rtlCol="0" anchor="ctr">
            <a:noAutofit/>
          </a:bodyPr>
          <a:lstStyle/>
          <a:p>
            <a:pPr>
              <a:buClr>
                <a:srgbClr val="005195"/>
              </a:buClr>
              <a:buSzPct val="75000"/>
            </a:pPr>
            <a:r>
              <a:rPr lang="en-US" sz="1400" kern="0" dirty="0" smtClean="0">
                <a:latin typeface="+mn-lt"/>
              </a:rPr>
              <a:t>Exit</a:t>
            </a:r>
          </a:p>
        </p:txBody>
      </p:sp>
      <p:graphicFrame>
        <p:nvGraphicFramePr>
          <p:cNvPr id="18" name="Diagramm 1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1902027269"/>
              </p:ext>
            </p:extLst>
          </p:nvPr>
        </p:nvGraphicFramePr>
        <p:xfrm>
          <a:off x="540000" y="1476000"/>
          <a:ext cx="3960000" cy="252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graphicFrame>
        <p:nvGraphicFramePr>
          <p:cNvPr id="6" name="Tabel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092081695"/>
              </p:ext>
            </p:extLst>
          </p:nvPr>
        </p:nvGraphicFramePr>
        <p:xfrm>
          <a:off x="5467101" y="1544532"/>
          <a:ext cx="3136900" cy="2743200"/>
        </p:xfrm>
        <a:graphic>
          <a:graphicData uri="http://schemas.openxmlformats.org/drawingml/2006/table">
            <a:tbl>
              <a:tblPr/>
              <a:tblGrid>
                <a:gridCol w="646392"/>
                <a:gridCol w="1245254"/>
                <a:gridCol w="1245254"/>
              </a:tblGrid>
              <a:tr h="228600">
                <a:tc rowSpan="2">
                  <a:txBody>
                    <a:bodyPr/>
                    <a:lstStyle/>
                    <a:p>
                      <a:pPr algn="ctr" fontAlgn="ctr"/>
                      <a:r>
                        <a:rPr lang="de-DE" sz="1400" b="0" i="0" u="none" strike="noStrike" dirty="0">
                          <a:solidFill>
                            <a:srgbClr val="FFFFFF"/>
                          </a:solidFill>
                          <a:effectLst/>
                          <a:latin typeface="Arial"/>
                        </a:rPr>
                        <a:t>Year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195"/>
                    </a:solidFill>
                  </a:tcPr>
                </a:tc>
                <a:tc gridSpan="2">
                  <a:txBody>
                    <a:bodyPr/>
                    <a:lstStyle/>
                    <a:p>
                      <a:pPr algn="ctr" fontAlgn="ctr"/>
                      <a:r>
                        <a:rPr lang="de-DE" sz="1400" b="0" i="0" u="none" strike="noStrike" dirty="0">
                          <a:solidFill>
                            <a:srgbClr val="FFFFFF"/>
                          </a:solidFill>
                          <a:effectLst/>
                          <a:latin typeface="Arial"/>
                        </a:rPr>
                        <a:t>Sales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195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</a:tr>
              <a:tr h="228600"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de-DE" sz="1400" b="0" i="0" u="none" strike="noStrike" dirty="0">
                          <a:solidFill>
                            <a:srgbClr val="FFFFFF"/>
                          </a:solidFill>
                          <a:effectLst/>
                          <a:latin typeface="Arial"/>
                        </a:rPr>
                        <a:t>mEUR</a:t>
                      </a:r>
                    </a:p>
                  </a:txBody>
                  <a:tcPr marL="0" marR="1143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195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de-DE" sz="1400" b="0" i="0" u="none" strike="noStrike" dirty="0">
                          <a:solidFill>
                            <a:srgbClr val="FFFFFF"/>
                          </a:solidFill>
                          <a:effectLst/>
                          <a:latin typeface="Arial"/>
                        </a:rPr>
                        <a:t>growth</a:t>
                      </a:r>
                    </a:p>
                  </a:txBody>
                  <a:tcPr marL="0" marR="1143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5195"/>
                    </a:solidFill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2011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D6D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de-DE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85</a:t>
                      </a:r>
                      <a:endParaRPr lang="de-DE" sz="14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1143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D6D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de-DE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5</a:t>
                      </a:r>
                      <a:endParaRPr lang="de-DE" sz="14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1143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D6D7"/>
                    </a:solidFill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2012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de-DE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85</a:t>
                      </a:r>
                      <a:endParaRPr lang="de-DE" sz="1400" b="0" i="0" u="none" strike="noStrike" dirty="0">
                        <a:solidFill>
                          <a:srgbClr val="000000"/>
                        </a:solidFill>
                        <a:effectLst/>
                        <a:latin typeface="+mn-lt"/>
                      </a:endParaRPr>
                    </a:p>
                  </a:txBody>
                  <a:tcPr marL="0" marR="1143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de-DE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</a:t>
                      </a:r>
                      <a:endParaRPr lang="de-DE" sz="14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1143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2013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D6D7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85</a:t>
                      </a:r>
                    </a:p>
                  </a:txBody>
                  <a:tcPr marL="0" marR="1143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D6D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de-DE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</a:t>
                      </a:r>
                      <a:endParaRPr lang="de-DE" sz="14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1143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D6D7"/>
                    </a:solidFill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2014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0" marR="0" lvl="0" indent="0" algn="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de-DE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85</a:t>
                      </a:r>
                    </a:p>
                  </a:txBody>
                  <a:tcPr marL="0" marR="1143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de-DE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</a:t>
                      </a:r>
                      <a:endParaRPr lang="de-DE" sz="14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1143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2015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D6D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de-DE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85</a:t>
                      </a:r>
                      <a:endParaRPr lang="de-DE" sz="14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1143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D6D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de-DE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</a:t>
                      </a:r>
                      <a:endParaRPr lang="de-DE" sz="14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1143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D6D7"/>
                    </a:solidFill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2016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de-DE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85</a:t>
                      </a:r>
                      <a:endParaRPr lang="de-DE" sz="14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1143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de-DE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</a:t>
                      </a:r>
                      <a:endParaRPr lang="de-DE" sz="14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1143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2017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D6D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de-DE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85</a:t>
                      </a:r>
                      <a:endParaRPr lang="de-DE" sz="14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1143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D6D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de-DE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</a:t>
                      </a:r>
                      <a:endParaRPr lang="de-DE" sz="14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1143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D6D7"/>
                    </a:solidFill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2018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de-DE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85</a:t>
                      </a:r>
                      <a:endParaRPr lang="de-DE" sz="14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1143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de-DE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</a:t>
                      </a:r>
                      <a:endParaRPr lang="de-DE" sz="14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1143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2019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D6D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de-DE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85</a:t>
                      </a:r>
                      <a:endParaRPr lang="de-DE" sz="14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1143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D6D7"/>
                    </a:solidFill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de-DE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</a:t>
                      </a:r>
                      <a:endParaRPr lang="de-DE" sz="14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1143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D5D6D7"/>
                    </a:solidFill>
                  </a:tcPr>
                </a:tc>
              </a:tr>
              <a:tr h="228600">
                <a:tc>
                  <a:txBody>
                    <a:bodyPr/>
                    <a:lstStyle/>
                    <a:p>
                      <a:pPr algn="ctr" fontAlgn="ctr"/>
                      <a:r>
                        <a:rPr lang="de-DE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Arial"/>
                        </a:rPr>
                        <a:t>2020</a:t>
                      </a:r>
                    </a:p>
                  </a:txBody>
                  <a:tcPr marL="0" marR="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de-DE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85</a:t>
                      </a:r>
                      <a:endParaRPr lang="de-DE" sz="14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1143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 fontAlgn="ctr"/>
                      <a:r>
                        <a:rPr lang="de-DE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</a:t>
                      </a:r>
                      <a:endParaRPr lang="de-DE" sz="1400" b="0" i="0" u="none" strike="noStrike" dirty="0">
                        <a:solidFill>
                          <a:srgbClr val="000000"/>
                        </a:solidFill>
                        <a:effectLst/>
                        <a:latin typeface="Arial"/>
                      </a:endParaRPr>
                    </a:p>
                  </a:txBody>
                  <a:tcPr marL="0" marR="114300" marT="0" marB="0" anchor="ctr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19" name="Diagramm 1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2974739259"/>
              </p:ext>
            </p:extLst>
          </p:nvPr>
        </p:nvGraphicFramePr>
        <p:xfrm>
          <a:off x="540000" y="4032000"/>
          <a:ext cx="3960000" cy="2520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</p:spTree>
    <p:extLst>
      <p:ext uri="{BB962C8B-B14F-4D97-AF65-F5344CB8AC3E}">
        <p14:creationId xmlns:p14="http://schemas.microsoft.com/office/powerpoint/2010/main" val="1834591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Retrospect">
  <a:themeElements>
    <a:clrScheme name="Retrospect">
      <a:dk1>
        <a:srgbClr val="000000"/>
      </a:dk1>
      <a:lt1>
        <a:sysClr val="window" lastClr="FFFFFF"/>
      </a:lt1>
      <a:dk2>
        <a:srgbClr val="637052"/>
      </a:dk2>
      <a:lt2>
        <a:srgbClr val="CCDDEA"/>
      </a:lt2>
      <a:accent1>
        <a:srgbClr val="E48312"/>
      </a:accent1>
      <a:accent2>
        <a:srgbClr val="BD582C"/>
      </a:accent2>
      <a:accent3>
        <a:srgbClr val="865640"/>
      </a:accent3>
      <a:accent4>
        <a:srgbClr val="9B8357"/>
      </a:accent4>
      <a:accent5>
        <a:srgbClr val="C2BC80"/>
      </a:accent5>
      <a:accent6>
        <a:srgbClr val="94A088"/>
      </a:accent6>
      <a:hlink>
        <a:srgbClr val="2998E3"/>
      </a:hlink>
      <a:folHlink>
        <a:srgbClr val="8C8C8C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3F1AAB62-24C6-49D2-8E01-B56FAC9A3DCD}"/>
    </a:ext>
  </a:extLst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KSPG">
    <a:dk1>
      <a:sysClr val="windowText" lastClr="000000"/>
    </a:dk1>
    <a:lt1>
      <a:srgbClr val="FFFFFF"/>
    </a:lt1>
    <a:dk2>
      <a:srgbClr val="54585A"/>
    </a:dk2>
    <a:lt2>
      <a:srgbClr val="6A6B6D"/>
    </a:lt2>
    <a:accent1>
      <a:srgbClr val="005195"/>
    </a:accent1>
    <a:accent2>
      <a:srgbClr val="009EE0"/>
    </a:accent2>
    <a:accent3>
      <a:srgbClr val="F3E400"/>
    </a:accent3>
    <a:accent4>
      <a:srgbClr val="B1C800"/>
    </a:accent4>
    <a:accent5>
      <a:srgbClr val="F6A800"/>
    </a:accent5>
    <a:accent6>
      <a:srgbClr val="D10019"/>
    </a:accent6>
    <a:hlink>
      <a:srgbClr val="005195"/>
    </a:hlink>
    <a:folHlink>
      <a:srgbClr val="009EE0"/>
    </a:folHlink>
  </a:clrScheme>
  <a:fontScheme name="Larissa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Larissa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KSPG">
    <a:dk1>
      <a:sysClr val="windowText" lastClr="000000"/>
    </a:dk1>
    <a:lt1>
      <a:srgbClr val="FFFFFF"/>
    </a:lt1>
    <a:dk2>
      <a:srgbClr val="54585A"/>
    </a:dk2>
    <a:lt2>
      <a:srgbClr val="6A6B6D"/>
    </a:lt2>
    <a:accent1>
      <a:srgbClr val="005195"/>
    </a:accent1>
    <a:accent2>
      <a:srgbClr val="009EE0"/>
    </a:accent2>
    <a:accent3>
      <a:srgbClr val="F3E400"/>
    </a:accent3>
    <a:accent4>
      <a:srgbClr val="B1C800"/>
    </a:accent4>
    <a:accent5>
      <a:srgbClr val="F6A800"/>
    </a:accent5>
    <a:accent6>
      <a:srgbClr val="D10019"/>
    </a:accent6>
    <a:hlink>
      <a:srgbClr val="005195"/>
    </a:hlink>
    <a:folHlink>
      <a:srgbClr val="009EE0"/>
    </a:folHlink>
  </a:clrScheme>
  <a:fontScheme name="Larissa">
    <a:majorFont>
      <a:latin typeface="Cambria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Larissa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ThemePowerPoint</Template>
  <TotalTime>103</TotalTime>
  <Words>164</Words>
  <Application>Microsoft Office PowerPoint</Application>
  <PresentationFormat>On-screen Show (4:3)</PresentationFormat>
  <Paragraphs>48</Paragraphs>
  <Slides>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Retrospect</vt:lpstr>
      <vt:lpstr>KPIs (1/3) 61: mOP</vt:lpstr>
    </vt:vector>
  </TitlesOfParts>
  <Company>Rheinmetall AG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Title of presentation</dc:title>
  <dc:creator>Sebastian Hollensteiner</dc:creator>
  <cp:lastModifiedBy>Сергей Пучок</cp:lastModifiedBy>
  <cp:revision>477</cp:revision>
  <cp:lastPrinted>2016-01-07T13:11:05Z</cp:lastPrinted>
  <dcterms:created xsi:type="dcterms:W3CDTF">2014-07-21T12:43:57Z</dcterms:created>
  <dcterms:modified xsi:type="dcterms:W3CDTF">2018-03-08T17:02:42Z</dcterms:modified>
</cp:coreProperties>
</file>