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7" r:id="rId3"/>
    <p:sldId id="278" r:id="rId4"/>
    <p:sldId id="279" r:id="rId5"/>
    <p:sldId id="285" r:id="rId6"/>
    <p:sldId id="286" r:id="rId7"/>
    <p:sldId id="287" r:id="rId8"/>
    <p:sldId id="288" r:id="rId9"/>
    <p:sldId id="289" r:id="rId10"/>
    <p:sldId id="268" r:id="rId11"/>
    <p:sldId id="290" r:id="rId12"/>
    <p:sldId id="276" r:id="rId13"/>
    <p:sldId id="282" r:id="rId14"/>
    <p:sldId id="284" r:id="rId15"/>
    <p:sldId id="283" r:id="rId16"/>
    <p:sldId id="261" r:id="rId17"/>
    <p:sldId id="281" r:id="rId18"/>
    <p:sldId id="291" r:id="rId19"/>
    <p:sldId id="272" r:id="rId20"/>
    <p:sldId id="273" r:id="rId21"/>
    <p:sldId id="274" r:id="rId22"/>
    <p:sldId id="269" r:id="rId23"/>
    <p:sldId id="260" r:id="rId24"/>
    <p:sldId id="262" r:id="rId25"/>
    <p:sldId id="263" r:id="rId26"/>
    <p:sldId id="275" r:id="rId27"/>
    <p:sldId id="264" r:id="rId28"/>
    <p:sldId id="271" r:id="rId29"/>
    <p:sldId id="266" r:id="rId30"/>
    <p:sldId id="257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2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1472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407FA-D9AF-0647-90BF-C49DFEF33240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000698D5-32DC-AA4A-9DDE-63B629698F18}">
      <dgm:prSet phldrT="[Text]" custT="1"/>
      <dgm:spPr>
        <a:solidFill>
          <a:schemeClr val="accent4">
            <a:lumMod val="40000"/>
            <a:lumOff val="60000"/>
          </a:schemeClr>
        </a:solidFill>
        <a:ln w="25400"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Text</a:t>
          </a:r>
        </a:p>
        <a:p>
          <a:r>
            <a:rPr lang="en-US" sz="1800" dirty="0" smtClean="0">
              <a:solidFill>
                <a:srgbClr val="000000"/>
              </a:solidFill>
            </a:rPr>
            <a:t>Shingling</a:t>
          </a:r>
          <a:endParaRPr lang="en-US" sz="1800" dirty="0">
            <a:solidFill>
              <a:srgbClr val="000000"/>
            </a:solidFill>
          </a:endParaRPr>
        </a:p>
      </dgm:t>
    </dgm:pt>
    <dgm:pt modelId="{D670FA24-CF4A-624A-9E70-5C77512C4A58}" type="parTrans" cxnId="{BF1E2EEA-AB3B-D446-8D59-360CB186CFE7}">
      <dgm:prSet/>
      <dgm:spPr/>
      <dgm:t>
        <a:bodyPr/>
        <a:lstStyle/>
        <a:p>
          <a:endParaRPr lang="en-US"/>
        </a:p>
      </dgm:t>
    </dgm:pt>
    <dgm:pt modelId="{9EAFA0F6-962C-3444-A0A7-ADD437E2C836}" type="sibTrans" cxnId="{BF1E2EEA-AB3B-D446-8D59-360CB186CFE7}">
      <dgm:prSet/>
      <dgm:spPr/>
      <dgm:t>
        <a:bodyPr/>
        <a:lstStyle/>
        <a:p>
          <a:endParaRPr lang="en-US"/>
        </a:p>
      </dgm:t>
    </dgm:pt>
    <dgm:pt modelId="{FE628D97-E2AB-D04B-886E-670321C24C2E}">
      <dgm:prSet phldrT="[Text]" custT="1"/>
      <dgm:spPr>
        <a:solidFill>
          <a:schemeClr val="accent4">
            <a:lumMod val="60000"/>
            <a:lumOff val="40000"/>
          </a:schemeClr>
        </a:solidFill>
        <a:ln w="25400"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Snippet</a:t>
          </a:r>
        </a:p>
        <a:p>
          <a:r>
            <a:rPr lang="en-US" sz="1800" dirty="0" smtClean="0">
              <a:solidFill>
                <a:srgbClr val="000000"/>
              </a:solidFill>
            </a:rPr>
            <a:t>Analysis</a:t>
          </a:r>
          <a:endParaRPr lang="en-US" sz="1800" dirty="0">
            <a:solidFill>
              <a:srgbClr val="000000"/>
            </a:solidFill>
          </a:endParaRPr>
        </a:p>
      </dgm:t>
    </dgm:pt>
    <dgm:pt modelId="{FB8578A3-E7E1-3647-8C2A-B95A29B0CBC3}" type="parTrans" cxnId="{EB1E9C8B-8CBF-2C4D-88F0-F80B6D0A2926}">
      <dgm:prSet/>
      <dgm:spPr/>
      <dgm:t>
        <a:bodyPr/>
        <a:lstStyle/>
        <a:p>
          <a:endParaRPr lang="en-US"/>
        </a:p>
      </dgm:t>
    </dgm:pt>
    <dgm:pt modelId="{4056EB67-80A7-4341-8BD5-A9F74BC7860A}" type="sibTrans" cxnId="{EB1E9C8B-8CBF-2C4D-88F0-F80B6D0A2926}">
      <dgm:prSet/>
      <dgm:spPr/>
      <dgm:t>
        <a:bodyPr/>
        <a:lstStyle/>
        <a:p>
          <a:endParaRPr lang="en-US"/>
        </a:p>
      </dgm:t>
    </dgm:pt>
    <dgm:pt modelId="{0245D2EB-359E-4044-9198-3AAE60A3D36C}">
      <dgm:prSet phldrT="[Text]" custT="1"/>
      <dgm:spPr>
        <a:solidFill>
          <a:schemeClr val="accent4">
            <a:lumMod val="75000"/>
          </a:schemeClr>
        </a:solidFill>
        <a:ln w="25400"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solidFill>
                <a:srgbClr val="FFFFFF"/>
              </a:solidFill>
            </a:rPr>
            <a:t>DOM</a:t>
          </a:r>
        </a:p>
        <a:p>
          <a:r>
            <a:rPr lang="en-US" sz="1800" dirty="0" smtClean="0">
              <a:solidFill>
                <a:srgbClr val="FFFFFF"/>
              </a:solidFill>
            </a:rPr>
            <a:t>Analysis</a:t>
          </a:r>
          <a:endParaRPr lang="en-US" sz="1800" dirty="0">
            <a:solidFill>
              <a:srgbClr val="FFFFFF"/>
            </a:solidFill>
          </a:endParaRPr>
        </a:p>
      </dgm:t>
    </dgm:pt>
    <dgm:pt modelId="{272AE8F5-402C-B545-B178-47AB64500AD9}" type="parTrans" cxnId="{CF3BE6BF-8283-E940-BFE6-3E88633C29FD}">
      <dgm:prSet/>
      <dgm:spPr/>
      <dgm:t>
        <a:bodyPr/>
        <a:lstStyle/>
        <a:p>
          <a:endParaRPr lang="en-US"/>
        </a:p>
      </dgm:t>
    </dgm:pt>
    <dgm:pt modelId="{6A9D2473-2407-F546-AB2C-52BA3B5F7B7C}" type="sibTrans" cxnId="{CF3BE6BF-8283-E940-BFE6-3E88633C29FD}">
      <dgm:prSet/>
      <dgm:spPr/>
      <dgm:t>
        <a:bodyPr/>
        <a:lstStyle/>
        <a:p>
          <a:endParaRPr lang="en-US"/>
        </a:p>
      </dgm:t>
    </dgm:pt>
    <dgm:pt modelId="{383CA87C-93E1-204F-B958-E4A8C088F9DE}" type="pres">
      <dgm:prSet presAssocID="{637407FA-D9AF-0647-90BF-C49DFEF33240}" presName="Name0" presStyleCnt="0">
        <dgm:presLayoutVars>
          <dgm:dir/>
          <dgm:animLvl val="lvl"/>
          <dgm:resizeHandles val="exact"/>
        </dgm:presLayoutVars>
      </dgm:prSet>
      <dgm:spPr/>
    </dgm:pt>
    <dgm:pt modelId="{B819A9A5-3230-C341-9CDE-9B46C5E6D4FB}" type="pres">
      <dgm:prSet presAssocID="{000698D5-32DC-AA4A-9DDE-63B629698F1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CC3E3-A464-2744-AD39-F8D07231EB16}" type="pres">
      <dgm:prSet presAssocID="{9EAFA0F6-962C-3444-A0A7-ADD437E2C836}" presName="parTxOnlySpace" presStyleCnt="0"/>
      <dgm:spPr/>
    </dgm:pt>
    <dgm:pt modelId="{3F9253F1-FFF8-DF44-A889-5373F0CE5C7D}" type="pres">
      <dgm:prSet presAssocID="{FE628D97-E2AB-D04B-886E-670321C24C2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3A2DE-96A9-B14C-B36F-5169E34909DC}" type="pres">
      <dgm:prSet presAssocID="{4056EB67-80A7-4341-8BD5-A9F74BC7860A}" presName="parTxOnlySpace" presStyleCnt="0"/>
      <dgm:spPr/>
    </dgm:pt>
    <dgm:pt modelId="{CE4E5FCA-3D9E-BE45-BE5F-098AFA4B103C}" type="pres">
      <dgm:prSet presAssocID="{0245D2EB-359E-4044-9198-3AAE60A3D36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9B08B8-82A1-3B48-9466-B64A9C9AEB53}" type="presOf" srcId="{0245D2EB-359E-4044-9198-3AAE60A3D36C}" destId="{CE4E5FCA-3D9E-BE45-BE5F-098AFA4B103C}" srcOrd="0" destOrd="0" presId="urn:microsoft.com/office/officeart/2005/8/layout/chevron1"/>
    <dgm:cxn modelId="{CF3BE6BF-8283-E940-BFE6-3E88633C29FD}" srcId="{637407FA-D9AF-0647-90BF-C49DFEF33240}" destId="{0245D2EB-359E-4044-9198-3AAE60A3D36C}" srcOrd="2" destOrd="0" parTransId="{272AE8F5-402C-B545-B178-47AB64500AD9}" sibTransId="{6A9D2473-2407-F546-AB2C-52BA3B5F7B7C}"/>
    <dgm:cxn modelId="{D54F2603-FDC3-074D-9CF7-3A4680B6B138}" type="presOf" srcId="{637407FA-D9AF-0647-90BF-C49DFEF33240}" destId="{383CA87C-93E1-204F-B958-E4A8C088F9DE}" srcOrd="0" destOrd="0" presId="urn:microsoft.com/office/officeart/2005/8/layout/chevron1"/>
    <dgm:cxn modelId="{423288DB-1B3F-B747-ACAF-6BAC9D294CCA}" type="presOf" srcId="{000698D5-32DC-AA4A-9DDE-63B629698F18}" destId="{B819A9A5-3230-C341-9CDE-9B46C5E6D4FB}" srcOrd="0" destOrd="0" presId="urn:microsoft.com/office/officeart/2005/8/layout/chevron1"/>
    <dgm:cxn modelId="{BF1E2EEA-AB3B-D446-8D59-360CB186CFE7}" srcId="{637407FA-D9AF-0647-90BF-C49DFEF33240}" destId="{000698D5-32DC-AA4A-9DDE-63B629698F18}" srcOrd="0" destOrd="0" parTransId="{D670FA24-CF4A-624A-9E70-5C77512C4A58}" sibTransId="{9EAFA0F6-962C-3444-A0A7-ADD437E2C836}"/>
    <dgm:cxn modelId="{EB1E9C8B-8CBF-2C4D-88F0-F80B6D0A2926}" srcId="{637407FA-D9AF-0647-90BF-C49DFEF33240}" destId="{FE628D97-E2AB-D04B-886E-670321C24C2E}" srcOrd="1" destOrd="0" parTransId="{FB8578A3-E7E1-3647-8C2A-B95A29B0CBC3}" sibTransId="{4056EB67-80A7-4341-8BD5-A9F74BC7860A}"/>
    <dgm:cxn modelId="{7504981B-4FA2-274F-88E4-1C249068797C}" type="presOf" srcId="{FE628D97-E2AB-D04B-886E-670321C24C2E}" destId="{3F9253F1-FFF8-DF44-A889-5373F0CE5C7D}" srcOrd="0" destOrd="0" presId="urn:microsoft.com/office/officeart/2005/8/layout/chevron1"/>
    <dgm:cxn modelId="{B554B035-1989-4245-BDAA-B2384B841D79}" type="presParOf" srcId="{383CA87C-93E1-204F-B958-E4A8C088F9DE}" destId="{B819A9A5-3230-C341-9CDE-9B46C5E6D4FB}" srcOrd="0" destOrd="0" presId="urn:microsoft.com/office/officeart/2005/8/layout/chevron1"/>
    <dgm:cxn modelId="{D8AEDF79-8D98-8C49-BA60-B9AE8995C0F6}" type="presParOf" srcId="{383CA87C-93E1-204F-B958-E4A8C088F9DE}" destId="{2B9CC3E3-A464-2744-AD39-F8D07231EB16}" srcOrd="1" destOrd="0" presId="urn:microsoft.com/office/officeart/2005/8/layout/chevron1"/>
    <dgm:cxn modelId="{C38C8D13-DA82-7E49-A22B-C412114661CB}" type="presParOf" srcId="{383CA87C-93E1-204F-B958-E4A8C088F9DE}" destId="{3F9253F1-FFF8-DF44-A889-5373F0CE5C7D}" srcOrd="2" destOrd="0" presId="urn:microsoft.com/office/officeart/2005/8/layout/chevron1"/>
    <dgm:cxn modelId="{D05621D7-8A0B-B54E-AA6D-743557FEADDE}" type="presParOf" srcId="{383CA87C-93E1-204F-B958-E4A8C088F9DE}" destId="{32A3A2DE-96A9-B14C-B36F-5169E34909DC}" srcOrd="3" destOrd="0" presId="urn:microsoft.com/office/officeart/2005/8/layout/chevron1"/>
    <dgm:cxn modelId="{B9205737-2AF5-0647-80D9-2F90AA388D79}" type="presParOf" srcId="{383CA87C-93E1-204F-B958-E4A8C088F9DE}" destId="{CE4E5FCA-3D9E-BE45-BE5F-098AFA4B103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9A9A5-3230-C341-9CDE-9B46C5E6D4FB}">
      <dsp:nvSpPr>
        <dsp:cNvPr id="0" name=""/>
        <dsp:cNvSpPr/>
      </dsp:nvSpPr>
      <dsp:spPr>
        <a:xfrm>
          <a:off x="1661" y="1443622"/>
          <a:ext cx="2024666" cy="809866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2540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Text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Shingling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406594" y="1443622"/>
        <a:ext cx="1214800" cy="809866"/>
      </dsp:txXfrm>
    </dsp:sp>
    <dsp:sp modelId="{3F9253F1-FFF8-DF44-A889-5373F0CE5C7D}">
      <dsp:nvSpPr>
        <dsp:cNvPr id="0" name=""/>
        <dsp:cNvSpPr/>
      </dsp:nvSpPr>
      <dsp:spPr>
        <a:xfrm>
          <a:off x="1823861" y="1443622"/>
          <a:ext cx="2024666" cy="809866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2540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Snippet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Analysis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2228794" y="1443622"/>
        <a:ext cx="1214800" cy="809866"/>
      </dsp:txXfrm>
    </dsp:sp>
    <dsp:sp modelId="{CE4E5FCA-3D9E-BE45-BE5F-098AFA4B103C}">
      <dsp:nvSpPr>
        <dsp:cNvPr id="0" name=""/>
        <dsp:cNvSpPr/>
      </dsp:nvSpPr>
      <dsp:spPr>
        <a:xfrm>
          <a:off x="3646061" y="1443622"/>
          <a:ext cx="2024666" cy="809866"/>
        </a:xfrm>
        <a:prstGeom prst="chevron">
          <a:avLst/>
        </a:prstGeom>
        <a:solidFill>
          <a:schemeClr val="accent4">
            <a:lumMod val="75000"/>
          </a:schemeClr>
        </a:solidFill>
        <a:ln w="2540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</a:rPr>
            <a:t>DOM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</a:rPr>
            <a:t>Analysis</a:t>
          </a:r>
          <a:endParaRPr lang="en-US" sz="1800" kern="1200" dirty="0">
            <a:solidFill>
              <a:srgbClr val="FFFFFF"/>
            </a:solidFill>
          </a:endParaRPr>
        </a:p>
      </dsp:txBody>
      <dsp:txXfrm>
        <a:off x="4050994" y="1443622"/>
        <a:ext cx="1214800" cy="809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A55E2-A035-3845-922D-F7D1B37F6E77}" type="datetime1">
              <a:rPr lang="en-US" smtClean="0"/>
              <a:t>2/9/12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39780-4608-DA4D-9922-1A2B9320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308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F9D89-0C53-4746-9D35-D4116E363DF3}" type="datetime1">
              <a:rPr lang="en-US" smtClean="0"/>
              <a:t>2/9/12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6777F-F1FC-C34E-B47D-5729E7C51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989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6777F-F1FC-C34E-B47D-5729E7C517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16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Gives</a:t>
            </a:r>
            <a:r>
              <a:rPr lang="en-US" baseline="0" dirty="0" smtClean="0"/>
              <a:t> an idea of where </a:t>
            </a:r>
            <a:r>
              <a:rPr lang="en-US" baseline="0" dirty="0" err="1" smtClean="0"/>
              <a:t>cloakers</a:t>
            </a:r>
            <a:r>
              <a:rPr lang="en-US" baseline="0" dirty="0" smtClean="0"/>
              <a:t> </a:t>
            </a:r>
            <a:r>
              <a:rPr lang="en-US" baseline="0" smtClean="0"/>
              <a:t>were </a:t>
            </a:r>
            <a:r>
              <a:rPr lang="en-US" baseline="0" smtClean="0"/>
              <a:t>successful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Long tail </a:t>
            </a:r>
            <a:r>
              <a:rPr lang="en-US" baseline="0" dirty="0" smtClean="0"/>
              <a:t>vulnerable, bread + butter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Also looked at concentration of cloaked search results per search </a:t>
            </a:r>
            <a:r>
              <a:rPr lang="en-US" baseline="0" dirty="0" smtClean="0"/>
              <a:t>term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6777F-F1FC-C34E-B47D-5729E7C517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03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Search engines don’t like cloaking and want</a:t>
            </a:r>
            <a:r>
              <a:rPr lang="en-US" baseline="0" dirty="0" smtClean="0"/>
              <a:t> to stop it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How long do </a:t>
            </a:r>
            <a:r>
              <a:rPr lang="en-US" dirty="0" err="1" smtClean="0"/>
              <a:t>cloakers</a:t>
            </a:r>
            <a:r>
              <a:rPr lang="en-US" dirty="0" smtClean="0"/>
              <a:t> have before search engine stops them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Measured by re-submitting search terms, checking</a:t>
            </a:r>
            <a:r>
              <a:rPr lang="en-US" baseline="0" dirty="0" smtClean="0"/>
              <a:t> to see if original search results remain in top 100, if not then cleaned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6777F-F1FC-C34E-B47D-5729E7C517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39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 related question is…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Instead of search engines stepping in, when site owners step in or </a:t>
            </a:r>
            <a:r>
              <a:rPr lang="en-US" dirty="0" err="1" smtClean="0"/>
              <a:t>cloakers</a:t>
            </a:r>
            <a:r>
              <a:rPr lang="en-US" dirty="0" smtClean="0"/>
              <a:t> stop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Measured by </a:t>
            </a:r>
            <a:r>
              <a:rPr lang="en-US" dirty="0" err="1" smtClean="0"/>
              <a:t>recrawling</a:t>
            </a:r>
            <a:r>
              <a:rPr lang="en-US" dirty="0" smtClean="0"/>
              <a:t> cloaked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6777F-F1FC-C34E-B47D-5729E7C517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Now I’m going to talk about what is cloaked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These are the scams pushed</a:t>
            </a:r>
            <a:r>
              <a:rPr lang="en-US" baseline="0" dirty="0" smtClean="0"/>
              <a:t> onto users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Traffic Sales are doorway pages </a:t>
            </a:r>
            <a:r>
              <a:rPr lang="en-US" baseline="0" smtClean="0"/>
              <a:t>that redirect to scams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6777F-F1FC-C34E-B47D-5729E7C5174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26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To</a:t>
            </a:r>
            <a:r>
              <a:rPr lang="en-US" baseline="0" dirty="0" smtClean="0"/>
              <a:t> give a better idea of how dynamic the content may be…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Blackhat</a:t>
            </a:r>
            <a:r>
              <a:rPr lang="en-US" baseline="0" dirty="0" smtClean="0"/>
              <a:t> SEO tied to fake-</a:t>
            </a:r>
            <a:r>
              <a:rPr lang="en-US" baseline="0" dirty="0" err="1" smtClean="0"/>
              <a:t>av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6777F-F1FC-C34E-B47D-5729E7C5174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08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 want to begin</a:t>
            </a:r>
            <a:r>
              <a:rPr lang="en-US" baseline="0" dirty="0" smtClean="0"/>
              <a:t> w/ a example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Let’s say it’s</a:t>
            </a:r>
            <a:r>
              <a:rPr lang="en-US" baseline="0" dirty="0" smtClean="0"/>
              <a:t> may and you search for </a:t>
            </a:r>
            <a:r>
              <a:rPr lang="en-US" baseline="0" dirty="0" err="1" smtClean="0"/>
              <a:t>bethenny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frankel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6777F-F1FC-C34E-B47D-5729E7C517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7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Now I’m going to walk you guys through what happened step by step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6777F-F1FC-C34E-B47D-5729E7C517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97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effective</a:t>
            </a:r>
            <a:r>
              <a:rPr lang="en-US" baseline="0" dirty="0" smtClean="0"/>
              <a:t> at ensuring only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sees your SEO page, but this isn’t a problem for us in detecting cloaking because we don’t need SEO page, just a diff page than scam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6777F-F1FC-C34E-B47D-5729E7C517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6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Bethenny</a:t>
            </a:r>
            <a:r>
              <a:rPr lang="en-US" dirty="0" smtClean="0"/>
              <a:t> </a:t>
            </a:r>
            <a:r>
              <a:rPr lang="en-US" dirty="0" err="1" smtClean="0"/>
              <a:t>frankel</a:t>
            </a:r>
            <a:r>
              <a:rPr lang="en-US" baseline="0" dirty="0" smtClean="0"/>
              <a:t> + </a:t>
            </a:r>
            <a:r>
              <a:rPr lang="en-US" baseline="0" dirty="0" err="1" smtClean="0"/>
              <a:t>dallas</a:t>
            </a:r>
            <a:r>
              <a:rPr lang="en-US" baseline="0" dirty="0" smtClean="0"/>
              <a:t> mavericks</a:t>
            </a:r>
          </a:p>
          <a:p>
            <a:r>
              <a:rPr lang="en-US" baseline="0" dirty="0" smtClean="0"/>
              <a:t>How many different ways can you search for </a:t>
            </a:r>
            <a:r>
              <a:rPr lang="en-US" baseline="0" dirty="0" err="1" smtClean="0"/>
              <a:t>viagra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6777F-F1FC-C34E-B47D-5729E7C517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16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6777F-F1FC-C34E-B47D-5729E7C517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25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collecting search terms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6777F-F1FC-C34E-B47D-5729E7C517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2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After collecting</a:t>
            </a:r>
            <a:r>
              <a:rPr lang="en-US" baseline="0" dirty="0" smtClean="0"/>
              <a:t> data, we need to detect which pages are cloaking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From a high level, we detect cloaking by determining if the browser + crawler version are different semantically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6777F-F1FC-C34E-B47D-5729E7C517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78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Magnitude</a:t>
            </a:r>
            <a:r>
              <a:rPr lang="en-US" baseline="0" dirty="0" smtClean="0"/>
              <a:t> or scale of cloaking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6777F-F1FC-C34E-B47D-5729E7C517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3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E3E3-E60A-6643-9644-75DE8B821188}" type="datetime1">
              <a:rPr lang="en-US" smtClean="0"/>
              <a:t>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38B9-EA33-FC45-A208-6B45311DEDFE}" type="datetime1">
              <a:rPr lang="en-US" smtClean="0"/>
              <a:t>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B10F-083F-D74A-B7AC-1BDF51777DF2}" type="datetime1">
              <a:rPr lang="en-US" smtClean="0"/>
              <a:t>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6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EAA0-9D70-984F-95E9-BA2295A490AB}" type="datetime1">
              <a:rPr lang="en-US" smtClean="0"/>
              <a:t>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7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7AFF-4808-6345-9E79-B17069E59DCC}" type="datetime1">
              <a:rPr lang="en-US" smtClean="0"/>
              <a:t>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8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B7117-1BFA-A440-9125-FE3D6E916506}" type="datetime1">
              <a:rPr lang="en-US" smtClean="0"/>
              <a:t>2/9/12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10A5-6442-F545-93D1-F41D45E7207C}" type="datetime1">
              <a:rPr lang="en-US" smtClean="0"/>
              <a:t>2/9/12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3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D7CB-1B5A-9C4C-9BA5-1B2B5B86A415}" type="datetime1">
              <a:rPr lang="en-US" smtClean="0"/>
              <a:t>2/9/12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3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E618-3C95-B74F-93B6-EBF63BEC35DB}" type="datetime1">
              <a:rPr lang="en-US" smtClean="0"/>
              <a:t>2/9/12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6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EED1-8CC1-AC42-B928-34052C5819A3}" type="datetime1">
              <a:rPr lang="en-US" smtClean="0"/>
              <a:t>2/9/12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1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59E3-2FEF-A040-A102-A9A08E425316}" type="datetime1">
              <a:rPr lang="en-US" smtClean="0"/>
              <a:t>2/9/12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48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626C0-DAFF-1549-ADAB-AA3401EDAC6A}" type="datetime1">
              <a:rPr lang="en-US" smtClean="0"/>
              <a:t>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C2F5F-11CE-B14E-9C05-72347D03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4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gif"/><Relationship Id="rId5" Type="http://schemas.openxmlformats.org/officeDocument/2006/relationships/image" Target="../media/image17.gif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2.png"/><Relationship Id="rId9" Type="http://schemas.openxmlformats.org/officeDocument/2006/relationships/image" Target="../media/image6.jpg"/><Relationship Id="rId10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Cloak &amp; Dagger: Dynamics of Web Search Cloaking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3886200"/>
            <a:ext cx="8565444" cy="1752600"/>
          </a:xfrm>
        </p:spPr>
        <p:txBody>
          <a:bodyPr/>
          <a:lstStyle/>
          <a:p>
            <a:r>
              <a:rPr lang="en-US" dirty="0" smtClean="0"/>
              <a:t>David Y. Wang, Stefan Savage, Geoffrey M. </a:t>
            </a:r>
            <a:r>
              <a:rPr lang="en-US" dirty="0" err="1" smtClean="0"/>
              <a:t>Voelker</a:t>
            </a:r>
            <a:endParaRPr lang="en-US" dirty="0"/>
          </a:p>
          <a:p>
            <a:r>
              <a:rPr lang="en-US" dirty="0" smtClean="0"/>
              <a:t>University of California, San Diego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CSELogo_4Ch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206619"/>
            <a:ext cx="4111752" cy="151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8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</a:t>
            </a:r>
            <a:r>
              <a:rPr lang="en-US" dirty="0" smtClean="0"/>
              <a:t>s Cloaking?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Blackhat</a:t>
            </a:r>
            <a:r>
              <a:rPr lang="en-US" dirty="0" smtClean="0"/>
              <a:t> </a:t>
            </a:r>
            <a:r>
              <a:rPr lang="en-US" dirty="0">
                <a:solidFill>
                  <a:srgbClr val="3366FF"/>
                </a:solidFill>
              </a:rPr>
              <a:t>s</a:t>
            </a:r>
            <a:r>
              <a:rPr lang="en-US" dirty="0" smtClean="0">
                <a:solidFill>
                  <a:srgbClr val="3366FF"/>
                </a:solidFill>
              </a:rPr>
              <a:t>earch </a:t>
            </a:r>
            <a:r>
              <a:rPr lang="en-US" dirty="0">
                <a:solidFill>
                  <a:srgbClr val="3366FF"/>
                </a:solidFill>
              </a:rPr>
              <a:t>e</a:t>
            </a:r>
            <a:r>
              <a:rPr lang="en-US" dirty="0" smtClean="0">
                <a:solidFill>
                  <a:srgbClr val="3366FF"/>
                </a:solidFill>
              </a:rPr>
              <a:t>ngine </a:t>
            </a:r>
            <a:r>
              <a:rPr lang="en-US" dirty="0">
                <a:solidFill>
                  <a:srgbClr val="3366FF"/>
                </a:solidFill>
              </a:rPr>
              <a:t>o</a:t>
            </a:r>
            <a:r>
              <a:rPr lang="en-US" dirty="0" smtClean="0">
                <a:solidFill>
                  <a:srgbClr val="3366FF"/>
                </a:solidFill>
              </a:rPr>
              <a:t>ptimization</a:t>
            </a:r>
            <a:r>
              <a:rPr lang="en-US" dirty="0" smtClean="0"/>
              <a:t> (</a:t>
            </a:r>
            <a:r>
              <a:rPr lang="en-US" b="1" dirty="0" smtClean="0"/>
              <a:t>SEO</a:t>
            </a:r>
            <a:r>
              <a:rPr lang="en-US" dirty="0" smtClean="0"/>
              <a:t>) </a:t>
            </a:r>
            <a:r>
              <a:rPr lang="en-US" dirty="0"/>
              <a:t>t</a:t>
            </a:r>
            <a:r>
              <a:rPr lang="en-US" dirty="0" smtClean="0"/>
              <a:t>echnique </a:t>
            </a:r>
          </a:p>
          <a:p>
            <a:pPr lvl="1"/>
            <a:r>
              <a:rPr lang="en-US" dirty="0" smtClean="0"/>
              <a:t>Delivers different content to different types of users (</a:t>
            </a:r>
            <a:r>
              <a:rPr lang="en-US" i="1" dirty="0" smtClean="0"/>
              <a:t>search crawler</a:t>
            </a:r>
            <a:r>
              <a:rPr lang="en-US" dirty="0" smtClean="0"/>
              <a:t>, </a:t>
            </a:r>
            <a:r>
              <a:rPr lang="en-US" i="1" dirty="0"/>
              <a:t>visitor</a:t>
            </a:r>
            <a:r>
              <a:rPr lang="en-US" dirty="0" smtClean="0"/>
              <a:t>, </a:t>
            </a:r>
            <a:r>
              <a:rPr lang="en-US" i="1" dirty="0" smtClean="0"/>
              <a:t>site owner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SEO-</a:t>
            </a:r>
            <a:r>
              <a:rPr lang="en-US" dirty="0" err="1" smtClean="0"/>
              <a:t>ed</a:t>
            </a:r>
            <a:r>
              <a:rPr lang="en-US" dirty="0" smtClean="0"/>
              <a:t> page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i="1" dirty="0" smtClean="0"/>
              <a:t>search crawler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cam page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i="1" dirty="0" smtClean="0"/>
              <a:t>visitor</a:t>
            </a:r>
          </a:p>
          <a:p>
            <a:pPr lvl="2"/>
            <a:r>
              <a:rPr lang="en-US" dirty="0" smtClean="0"/>
              <a:t>Benign page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i="1" dirty="0" smtClean="0"/>
              <a:t>site owner of compromised host</a:t>
            </a:r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sed to obtain search </a:t>
            </a:r>
            <a:r>
              <a:rPr lang="en-US" dirty="0"/>
              <a:t>t</a:t>
            </a:r>
            <a:r>
              <a:rPr lang="en-US" dirty="0" smtClean="0"/>
              <a:t>raffic illegitimately by gaming search results</a:t>
            </a:r>
          </a:p>
          <a:p>
            <a:pPr lvl="1"/>
            <a:r>
              <a:rPr lang="en-US" dirty="0" smtClean="0"/>
              <a:t>Users click on search result, taken to scams</a:t>
            </a:r>
          </a:p>
          <a:p>
            <a:pPr lvl="1"/>
            <a:r>
              <a:rPr lang="en-US" dirty="0" smtClean="0"/>
              <a:t>Clicks “monetized” by scams: fake A/V, pay-per-click,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a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users perspective</a:t>
            </a:r>
          </a:p>
          <a:p>
            <a:pPr lvl="1"/>
            <a:r>
              <a:rPr lang="en-US" dirty="0"/>
              <a:t>Bad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Yet another vector for scams</a:t>
            </a:r>
          </a:p>
          <a:p>
            <a:pPr lvl="1"/>
            <a:r>
              <a:rPr lang="en-US" dirty="0" smtClean="0"/>
              <a:t>Compromised hosts</a:t>
            </a:r>
          </a:p>
          <a:p>
            <a:r>
              <a:rPr lang="en-US" dirty="0" smtClean="0"/>
              <a:t>From search engines perspective</a:t>
            </a:r>
          </a:p>
          <a:p>
            <a:pPr lvl="1"/>
            <a:r>
              <a:rPr lang="en-US" dirty="0" smtClean="0"/>
              <a:t>Poisoned search results impact quality</a:t>
            </a:r>
          </a:p>
          <a:p>
            <a:pPr lvl="1"/>
            <a:r>
              <a:rPr lang="en-US" dirty="0" smtClean="0"/>
              <a:t>Increase complexity to detect + defend against cloaking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Cloaking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6244"/>
          </a:xfrm>
        </p:spPr>
        <p:txBody>
          <a:bodyPr/>
          <a:lstStyle/>
          <a:p>
            <a:r>
              <a:rPr lang="en-US" dirty="0" smtClean="0"/>
              <a:t>Scammer returns the scam first time, then benign content afterwards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12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5C2F5F-11CE-B14E-9C05-72347D03573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120px-Icon-web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88" y="3916193"/>
            <a:ext cx="1325733" cy="1325733"/>
          </a:xfrm>
          <a:prstGeom prst="rect">
            <a:avLst/>
          </a:prstGeom>
        </p:spPr>
      </p:pic>
      <p:pic>
        <p:nvPicPr>
          <p:cNvPr id="8" name="Picture 7" descr="firefox-512-no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56" y="4042838"/>
            <a:ext cx="1072443" cy="1072443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8" idx="3"/>
            <a:endCxn id="6" idx="1"/>
          </p:cNvCxnSpPr>
          <p:nvPr/>
        </p:nvCxnSpPr>
        <p:spPr>
          <a:xfrm>
            <a:off x="2285999" y="4579060"/>
            <a:ext cx="87488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00224" y="4367395"/>
            <a:ext cx="109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irst visit?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37" idx="3"/>
          </p:cNvCxnSpPr>
          <p:nvPr/>
        </p:nvCxnSpPr>
        <p:spPr>
          <a:xfrm flipV="1">
            <a:off x="5692102" y="3795889"/>
            <a:ext cx="1067121" cy="7561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7" idx="3"/>
          </p:cNvCxnSpPr>
          <p:nvPr/>
        </p:nvCxnSpPr>
        <p:spPr>
          <a:xfrm>
            <a:off x="5692102" y="4552061"/>
            <a:ext cx="1067121" cy="824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870223" y="3673506"/>
            <a:ext cx="49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870223" y="5115281"/>
            <a:ext cx="42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7" name="Picture 6" descr="fakea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556" y="3081439"/>
            <a:ext cx="1770069" cy="1428899"/>
          </a:xfrm>
          <a:prstGeom prst="rect">
            <a:avLst/>
          </a:prstGeom>
        </p:spPr>
      </p:pic>
      <p:pic>
        <p:nvPicPr>
          <p:cNvPr id="9" name="Picture 8" descr="seopag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78" y="4736727"/>
            <a:ext cx="950293" cy="18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9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User-Agent Cloaking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Scammer </a:t>
            </a:r>
            <a:r>
              <a:rPr lang="en-US" dirty="0"/>
              <a:t>examines the HTTP </a:t>
            </a:r>
            <a:r>
              <a:rPr lang="en-US" dirty="0" smtClean="0"/>
              <a:t>header for </a:t>
            </a:r>
            <a:r>
              <a:rPr lang="en-US" dirty="0" smtClean="0">
                <a:latin typeface="Courier New"/>
                <a:cs typeface="Courier New"/>
              </a:rPr>
              <a:t>User-Agent </a:t>
            </a:r>
            <a:r>
              <a:rPr lang="en-US" dirty="0" smtClean="0">
                <a:cs typeface="Courier New"/>
              </a:rPr>
              <a:t>[Gyöngyi05]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120px-Icon-web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77" y="3916193"/>
            <a:ext cx="1325733" cy="1325733"/>
          </a:xfrm>
          <a:prstGeom prst="rect">
            <a:avLst/>
          </a:prstGeom>
        </p:spPr>
      </p:pic>
      <p:pic>
        <p:nvPicPr>
          <p:cNvPr id="6" name="Picture 5" descr="firefox-512-no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56" y="4042838"/>
            <a:ext cx="1072443" cy="107244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6" idx="3"/>
            <a:endCxn id="5" idx="1"/>
          </p:cNvCxnSpPr>
          <p:nvPr/>
        </p:nvCxnSpPr>
        <p:spPr>
          <a:xfrm>
            <a:off x="2285999" y="4579060"/>
            <a:ext cx="60677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00337" y="4255894"/>
            <a:ext cx="156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U</a:t>
            </a:r>
            <a:r>
              <a:rPr lang="en-US" dirty="0" smtClean="0">
                <a:latin typeface="Courier New"/>
                <a:cs typeface="Courier New"/>
              </a:rPr>
              <a:t>ser-Agent</a:t>
            </a:r>
          </a:p>
          <a:p>
            <a:r>
              <a:rPr lang="en-US" dirty="0" smtClean="0"/>
              <a:t> is</a:t>
            </a:r>
            <a:r>
              <a:rPr lang="en-US" dirty="0"/>
              <a:t> </a:t>
            </a:r>
            <a:r>
              <a:rPr lang="en-US" dirty="0" err="1" smtClean="0"/>
              <a:t>firefox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5870223" y="3790957"/>
            <a:ext cx="1019283" cy="7881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</p:cNvCxnSpPr>
          <p:nvPr/>
        </p:nvCxnSpPr>
        <p:spPr>
          <a:xfrm>
            <a:off x="5870223" y="4579060"/>
            <a:ext cx="917221" cy="9055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70223" y="3673506"/>
            <a:ext cx="49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70223" y="5115281"/>
            <a:ext cx="42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32553" y="5192883"/>
            <a:ext cx="25400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ourier New"/>
                <a:cs typeface="Courier New"/>
              </a:rPr>
              <a:t>GET … HTTP/1.1</a:t>
            </a:r>
          </a:p>
          <a:p>
            <a:r>
              <a:rPr lang="en-US" sz="1500" dirty="0" smtClean="0">
                <a:latin typeface="Courier New"/>
                <a:cs typeface="Courier New"/>
              </a:rPr>
              <a:t>…</a:t>
            </a:r>
          </a:p>
          <a:p>
            <a:r>
              <a:rPr lang="en-US" sz="1500" dirty="0" smtClean="0">
                <a:latin typeface="Courier New"/>
                <a:cs typeface="Courier New"/>
              </a:rPr>
              <a:t>User-Agent: Firefox</a:t>
            </a:r>
          </a:p>
        </p:txBody>
      </p:sp>
      <p:pic>
        <p:nvPicPr>
          <p:cNvPr id="16" name="Picture 15" descr="fakea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64" y="2959056"/>
            <a:ext cx="1770069" cy="1428899"/>
          </a:xfrm>
          <a:prstGeom prst="rect">
            <a:avLst/>
          </a:prstGeom>
        </p:spPr>
      </p:pic>
      <p:pic>
        <p:nvPicPr>
          <p:cNvPr id="17" name="Picture 16" descr="seopag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64" y="4736727"/>
            <a:ext cx="950293" cy="18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0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Referer</a:t>
            </a:r>
            <a:r>
              <a:rPr lang="en-US" dirty="0"/>
              <a:t> Cloaking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Scammer </a:t>
            </a:r>
            <a:r>
              <a:rPr lang="en-US" dirty="0"/>
              <a:t>examines the HTTP header for </a:t>
            </a:r>
            <a:r>
              <a:rPr lang="en-US" dirty="0" err="1" smtClean="0">
                <a:latin typeface="Courier New"/>
                <a:cs typeface="Courier New"/>
              </a:rPr>
              <a:t>Referer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cs typeface="Courier New"/>
              </a:rPr>
              <a:t>[Wang06]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120px-Icon-web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772" y="3916193"/>
            <a:ext cx="1325733" cy="1325733"/>
          </a:xfrm>
          <a:prstGeom prst="rect">
            <a:avLst/>
          </a:prstGeom>
        </p:spPr>
      </p:pic>
      <p:pic>
        <p:nvPicPr>
          <p:cNvPr id="6" name="Picture 5" descr="firefox-512-no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8" y="4019233"/>
            <a:ext cx="1072443" cy="107244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6" idx="3"/>
            <a:endCxn id="5" idx="1"/>
          </p:cNvCxnSpPr>
          <p:nvPr/>
        </p:nvCxnSpPr>
        <p:spPr>
          <a:xfrm>
            <a:off x="1247421" y="4555455"/>
            <a:ext cx="2534351" cy="236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22331" y="4240396"/>
            <a:ext cx="1434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licked thru</a:t>
            </a:r>
          </a:p>
          <a:p>
            <a:r>
              <a:rPr lang="en-US" dirty="0" err="1" smtClean="0"/>
              <a:t>google.com</a:t>
            </a:r>
            <a:r>
              <a:rPr lang="en-US" dirty="0" smtClean="0"/>
              <a:t> ?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6556738" y="3810000"/>
            <a:ext cx="724592" cy="7535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</p:cNvCxnSpPr>
          <p:nvPr/>
        </p:nvCxnSpPr>
        <p:spPr>
          <a:xfrm>
            <a:off x="6556738" y="4563562"/>
            <a:ext cx="724592" cy="6857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91107" y="3673506"/>
            <a:ext cx="49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91107" y="5115281"/>
            <a:ext cx="42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16" name="Picture 15" descr="logo3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76" y="4367395"/>
            <a:ext cx="1438740" cy="49701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1" y="5192883"/>
            <a:ext cx="37253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ourier New"/>
                <a:cs typeface="Courier New"/>
              </a:rPr>
              <a:t>GET … HTTP/1.1</a:t>
            </a:r>
          </a:p>
          <a:p>
            <a:r>
              <a:rPr lang="en-US" sz="1500" dirty="0" smtClean="0">
                <a:latin typeface="Courier New"/>
                <a:cs typeface="Courier New"/>
              </a:rPr>
              <a:t>…</a:t>
            </a:r>
          </a:p>
          <a:p>
            <a:r>
              <a:rPr lang="en-US" sz="1500" dirty="0" err="1" smtClean="0">
                <a:latin typeface="Courier New"/>
                <a:cs typeface="Courier New"/>
              </a:rPr>
              <a:t>Referer</a:t>
            </a:r>
            <a:r>
              <a:rPr lang="en-US" sz="1500" dirty="0" smtClean="0">
                <a:latin typeface="Courier New"/>
                <a:cs typeface="Courier New"/>
              </a:rPr>
              <a:t>: http://</a:t>
            </a:r>
            <a:r>
              <a:rPr lang="en-US" sz="1500" dirty="0" err="1" smtClean="0">
                <a:latin typeface="Courier New"/>
                <a:cs typeface="Courier New"/>
              </a:rPr>
              <a:t>www.google.com</a:t>
            </a:r>
            <a:r>
              <a:rPr lang="en-US" sz="1500" dirty="0" smtClean="0">
                <a:latin typeface="Courier New"/>
                <a:cs typeface="Courier New"/>
              </a:rPr>
              <a:t>/</a:t>
            </a:r>
            <a:endParaRPr lang="en-US" sz="1500" dirty="0">
              <a:latin typeface="Courier New"/>
              <a:cs typeface="Courier New"/>
            </a:endParaRPr>
          </a:p>
        </p:txBody>
      </p:sp>
      <p:pic>
        <p:nvPicPr>
          <p:cNvPr id="17" name="Picture 16" descr="seopag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68" y="4736727"/>
            <a:ext cx="950293" cy="1824562"/>
          </a:xfrm>
          <a:prstGeom prst="rect">
            <a:avLst/>
          </a:prstGeom>
        </p:spPr>
      </p:pic>
      <p:pic>
        <p:nvPicPr>
          <p:cNvPr id="18" name="Picture 17" descr="fakeav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63" y="2938496"/>
            <a:ext cx="1770069" cy="14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4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Cloaking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Scammer </a:t>
            </a:r>
            <a:r>
              <a:rPr lang="en-US" dirty="0"/>
              <a:t>maps request IP address to known </a:t>
            </a:r>
            <a:r>
              <a:rPr lang="en-US" dirty="0" smtClean="0"/>
              <a:t>range  </a:t>
            </a:r>
            <a:r>
              <a:rPr lang="en-US" dirty="0">
                <a:cs typeface="Courier New"/>
              </a:rPr>
              <a:t>[Gyöngyi05]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120px-Icon-web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24" y="4003323"/>
            <a:ext cx="1524000" cy="1524000"/>
          </a:xfrm>
          <a:prstGeom prst="rect">
            <a:avLst/>
          </a:prstGeom>
        </p:spPr>
      </p:pic>
      <p:pic>
        <p:nvPicPr>
          <p:cNvPr id="7" name="Picture 6" descr="firefox-512-noshad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84" y="4226983"/>
            <a:ext cx="1076679" cy="1076679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7" idx="3"/>
            <a:endCxn id="5" idx="1"/>
          </p:cNvCxnSpPr>
          <p:nvPr/>
        </p:nvCxnSpPr>
        <p:spPr>
          <a:xfrm>
            <a:off x="2154763" y="4765323"/>
            <a:ext cx="79446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73224" y="4579761"/>
            <a:ext cx="11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 IP?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flipV="1">
            <a:off x="5660005" y="4003323"/>
            <a:ext cx="1194743" cy="761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3"/>
          </p:cNvCxnSpPr>
          <p:nvPr/>
        </p:nvCxnSpPr>
        <p:spPr>
          <a:xfrm>
            <a:off x="5660005" y="4764427"/>
            <a:ext cx="1194743" cy="9223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54857" y="3971762"/>
            <a:ext cx="42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12524" y="5215658"/>
            <a:ext cx="49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2976" y="5432782"/>
            <a:ext cx="233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IP: 12.34.56.78</a:t>
            </a:r>
            <a:endParaRPr lang="en-US" sz="1600" dirty="0">
              <a:latin typeface="Courier New"/>
              <a:cs typeface="Courier New"/>
            </a:endParaRPr>
          </a:p>
        </p:txBody>
      </p:sp>
      <p:pic>
        <p:nvPicPr>
          <p:cNvPr id="16" name="Picture 15" descr="fakeav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31" y="3257312"/>
            <a:ext cx="1770069" cy="1428899"/>
          </a:xfrm>
          <a:prstGeom prst="rect">
            <a:avLst/>
          </a:prstGeom>
        </p:spPr>
      </p:pic>
      <p:pic>
        <p:nvPicPr>
          <p:cNvPr id="21" name="Picture 20" descr="seopage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31" y="4949093"/>
            <a:ext cx="950293" cy="18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10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Systematic measurement</a:t>
            </a:r>
            <a:r>
              <a:rPr lang="en-US" dirty="0"/>
              <a:t> </a:t>
            </a:r>
            <a:r>
              <a:rPr lang="en-US" dirty="0" smtClean="0"/>
              <a:t>over time to capture dynamics and trends in cloaking as SEO</a:t>
            </a:r>
          </a:p>
          <a:p>
            <a:pPr lvl="1"/>
            <a:r>
              <a:rPr lang="en-US" dirty="0" smtClean="0"/>
              <a:t>Contemporary picture of cloaking as seen from search engines (Google, Yahoo, Bing)</a:t>
            </a:r>
            <a:endParaRPr lang="en-US" dirty="0"/>
          </a:p>
          <a:p>
            <a:pPr lvl="1"/>
            <a:r>
              <a:rPr lang="en-US" dirty="0"/>
              <a:t>Characterize differences based on search </a:t>
            </a:r>
            <a:r>
              <a:rPr lang="en-US" dirty="0" smtClean="0"/>
              <a:t>term classes</a:t>
            </a:r>
          </a:p>
          <a:p>
            <a:pPr lvl="2"/>
            <a:r>
              <a:rPr lang="en-US" i="1" dirty="0" smtClean="0"/>
              <a:t>Trends</a:t>
            </a:r>
            <a:r>
              <a:rPr lang="en-US" dirty="0" smtClean="0"/>
              <a:t>:  dynamic, broad categories</a:t>
            </a:r>
          </a:p>
          <a:p>
            <a:pPr lvl="2"/>
            <a:r>
              <a:rPr lang="en-US" i="1" dirty="0" smtClean="0"/>
              <a:t>Pharmacy</a:t>
            </a:r>
            <a:r>
              <a:rPr lang="en-US" dirty="0" smtClean="0"/>
              <a:t>:  static, domain specific</a:t>
            </a:r>
            <a:endParaRPr lang="en-US" dirty="0"/>
          </a:p>
          <a:p>
            <a:pPr lvl="1"/>
            <a:r>
              <a:rPr lang="en-US" dirty="0"/>
              <a:t>Time </a:t>
            </a:r>
            <a:r>
              <a:rPr lang="en-US" dirty="0" smtClean="0"/>
              <a:t>dynamics:  lifetime </a:t>
            </a:r>
            <a:r>
              <a:rPr lang="en-US" dirty="0"/>
              <a:t>of cloaked pages and search engine </a:t>
            </a:r>
            <a:r>
              <a:rPr lang="en-US" dirty="0" smtClean="0"/>
              <a:t>response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ifficult to observe using a snapshot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8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built </a:t>
            </a:r>
            <a:r>
              <a:rPr lang="en-US" i="1" dirty="0"/>
              <a:t>Dagger</a:t>
            </a:r>
            <a:r>
              <a:rPr lang="en-US" dirty="0"/>
              <a:t>, a customized crawler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Collects search </a:t>
            </a:r>
            <a:r>
              <a:rPr lang="en-US" dirty="0"/>
              <a:t>t</a:t>
            </a:r>
            <a:r>
              <a:rPr lang="en-US" dirty="0" smtClean="0"/>
              <a:t>erms</a:t>
            </a:r>
          </a:p>
          <a:p>
            <a:pPr lvl="1"/>
            <a:r>
              <a:rPr lang="en-US" dirty="0" smtClean="0"/>
              <a:t>Crawls pages from search results</a:t>
            </a:r>
          </a:p>
          <a:p>
            <a:pPr lvl="1"/>
            <a:r>
              <a:rPr lang="en-US" dirty="0" smtClean="0"/>
              <a:t>Cloaking detection</a:t>
            </a:r>
          </a:p>
          <a:p>
            <a:pPr lvl="1"/>
            <a:r>
              <a:rPr lang="en-US" dirty="0" smtClean="0"/>
              <a:t>Repeated measurement over time</a:t>
            </a:r>
            <a:endParaRPr lang="en-US" dirty="0"/>
          </a:p>
          <a:p>
            <a:r>
              <a:rPr lang="en-US" dirty="0" smtClean="0"/>
              <a:t>Ran for 5 months (March 1, 2011 – August 1, 2011)</a:t>
            </a:r>
          </a:p>
          <a:p>
            <a:r>
              <a:rPr lang="en-US" dirty="0" smtClean="0"/>
              <a:t>Study results from Google, Yahoo, Bing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5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Search Terms to Study?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Selected terms represent portion of search index</a:t>
            </a:r>
          </a:p>
          <a:p>
            <a:r>
              <a:rPr lang="en-US" dirty="0" smtClean="0"/>
              <a:t>Use terms </a:t>
            </a:r>
            <a:r>
              <a:rPr lang="en-US" dirty="0" err="1" smtClean="0"/>
              <a:t>cloakers</a:t>
            </a:r>
            <a:r>
              <a:rPr lang="en-US" dirty="0" smtClean="0"/>
              <a:t> target</a:t>
            </a:r>
          </a:p>
          <a:p>
            <a:pPr lvl="1"/>
            <a:r>
              <a:rPr lang="en-US" dirty="0" smtClean="0"/>
              <a:t>Past work led us to </a:t>
            </a:r>
            <a:r>
              <a:rPr lang="en-US" i="1" dirty="0" smtClean="0"/>
              <a:t>Trends</a:t>
            </a:r>
            <a:r>
              <a:rPr lang="en-US" dirty="0" smtClean="0"/>
              <a:t> and </a:t>
            </a:r>
            <a:r>
              <a:rPr lang="en-US" i="1" dirty="0" smtClean="0"/>
              <a:t>Pharmacy</a:t>
            </a:r>
          </a:p>
          <a:p>
            <a:pPr lvl="1"/>
            <a:r>
              <a:rPr lang="en-US" dirty="0" smtClean="0"/>
              <a:t>Differences allow us to understand utilization</a:t>
            </a:r>
          </a:p>
          <a:p>
            <a:r>
              <a:rPr lang="en-US" i="1" dirty="0" smtClean="0"/>
              <a:t>Trends (dynamic)</a:t>
            </a:r>
          </a:p>
          <a:p>
            <a:pPr lvl="1"/>
            <a:r>
              <a:rPr lang="en-US" dirty="0" smtClean="0"/>
              <a:t>Large set of search terms that change constantly</a:t>
            </a:r>
          </a:p>
          <a:p>
            <a:pPr lvl="1"/>
            <a:r>
              <a:rPr lang="en-US" dirty="0" smtClean="0"/>
              <a:t>Search terms come from various categories</a:t>
            </a:r>
          </a:p>
          <a:p>
            <a:r>
              <a:rPr lang="en-US" i="1" dirty="0" smtClean="0"/>
              <a:t>Pharmacy (static)</a:t>
            </a:r>
          </a:p>
          <a:p>
            <a:pPr lvl="1"/>
            <a:r>
              <a:rPr lang="en-US" dirty="0" smtClean="0"/>
              <a:t>Limited set of terms </a:t>
            </a:r>
          </a:p>
          <a:p>
            <a:pPr lvl="1"/>
            <a:r>
              <a:rPr lang="en-US" dirty="0" smtClean="0"/>
              <a:t>One category, pharmacy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9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Search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 feeds for </a:t>
            </a:r>
            <a:r>
              <a:rPr lang="en-US" i="1" dirty="0" smtClean="0"/>
              <a:t>trends </a:t>
            </a:r>
            <a:r>
              <a:rPr lang="en-US" dirty="0" smtClean="0"/>
              <a:t>and </a:t>
            </a:r>
            <a:r>
              <a:rPr lang="en-US" i="1" dirty="0" smtClean="0"/>
              <a:t>pharmacy </a:t>
            </a:r>
            <a:r>
              <a:rPr lang="en-US" dirty="0" smtClean="0"/>
              <a:t>sources</a:t>
            </a:r>
          </a:p>
          <a:p>
            <a:r>
              <a:rPr lang="en-US" dirty="0" smtClean="0"/>
              <a:t>Google Suggest adds long tail search terms</a:t>
            </a:r>
          </a:p>
        </p:txBody>
      </p:sp>
      <p:pic>
        <p:nvPicPr>
          <p:cNvPr id="4" name="Picture 3" descr="trends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7" y="5416082"/>
            <a:ext cx="1566333" cy="340507"/>
          </a:xfrm>
          <a:prstGeom prst="rect">
            <a:avLst/>
          </a:prstGeom>
        </p:spPr>
      </p:pic>
      <p:pic>
        <p:nvPicPr>
          <p:cNvPr id="7" name="Picture 6" descr="alex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7" y="5766640"/>
            <a:ext cx="1176161" cy="420464"/>
          </a:xfrm>
          <a:prstGeom prst="can">
            <a:avLst/>
          </a:prstGeom>
        </p:spPr>
      </p:pic>
      <p:pic>
        <p:nvPicPr>
          <p:cNvPr id="8" name="Picture 7" descr="google-suggest-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61" y="4176890"/>
            <a:ext cx="1734894" cy="6914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 descr="twitter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9" y="6231000"/>
            <a:ext cx="564015" cy="56401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186099" y="3710757"/>
            <a:ext cx="1111723" cy="1615999"/>
            <a:chOff x="709785" y="4662802"/>
            <a:chExt cx="1234859" cy="1503439"/>
          </a:xfrm>
        </p:grpSpPr>
        <p:sp>
          <p:nvSpPr>
            <p:cNvPr id="15" name="Can 14"/>
            <p:cNvSpPr/>
            <p:nvPr/>
          </p:nvSpPr>
          <p:spPr>
            <a:xfrm>
              <a:off x="709785" y="4662802"/>
              <a:ext cx="1233312" cy="1503439"/>
            </a:xfrm>
            <a:prstGeom prst="can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Terms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3702" y="5815940"/>
              <a:ext cx="835909" cy="286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volcano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8840" y="5600878"/>
              <a:ext cx="1195804" cy="286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FFFFFF"/>
                  </a:solidFill>
                </a:rPr>
                <a:t>viagra</a:t>
              </a:r>
              <a:r>
                <a:rPr lang="en-US" sz="1400" dirty="0" smtClean="0">
                  <a:solidFill>
                    <a:srgbClr val="FFFFFF"/>
                  </a:solidFill>
                </a:rPr>
                <a:t> 50mg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5421" y="5390964"/>
              <a:ext cx="918482" cy="286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</a:rPr>
                <a:t>olympics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Elbow Connector 11"/>
          <p:cNvCxnSpPr>
            <a:stCxn id="7" idx="4"/>
            <a:endCxn id="15" idx="3"/>
          </p:cNvCxnSpPr>
          <p:nvPr/>
        </p:nvCxnSpPr>
        <p:spPr>
          <a:xfrm flipV="1">
            <a:off x="1797038" y="5326756"/>
            <a:ext cx="5944226" cy="65011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4" idx="3"/>
            <a:endCxn id="15" idx="3"/>
          </p:cNvCxnSpPr>
          <p:nvPr/>
        </p:nvCxnSpPr>
        <p:spPr>
          <a:xfrm flipV="1">
            <a:off x="2187210" y="5326756"/>
            <a:ext cx="5554054" cy="25958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9" idx="3"/>
            <a:endCxn id="15" idx="3"/>
          </p:cNvCxnSpPr>
          <p:nvPr/>
        </p:nvCxnSpPr>
        <p:spPr>
          <a:xfrm flipV="1">
            <a:off x="1326004" y="5326756"/>
            <a:ext cx="6415260" cy="118625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4" idx="0"/>
            <a:endCxn id="8" idx="1"/>
          </p:cNvCxnSpPr>
          <p:nvPr/>
        </p:nvCxnSpPr>
        <p:spPr>
          <a:xfrm rot="5400000" flipH="1" flipV="1">
            <a:off x="2050217" y="3876439"/>
            <a:ext cx="893470" cy="2185817"/>
          </a:xfrm>
          <a:prstGeom prst="bentConnector2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8" idx="3"/>
            <a:endCxn id="15" idx="2"/>
          </p:cNvCxnSpPr>
          <p:nvPr/>
        </p:nvCxnSpPr>
        <p:spPr>
          <a:xfrm flipV="1">
            <a:off x="5324755" y="4518757"/>
            <a:ext cx="1861344" cy="385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Canada-Drug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35" y="3187156"/>
            <a:ext cx="1004418" cy="690959"/>
          </a:xfrm>
          <a:prstGeom prst="rect">
            <a:avLst/>
          </a:prstGeom>
        </p:spPr>
      </p:pic>
      <p:cxnSp>
        <p:nvCxnSpPr>
          <p:cNvPr id="33" name="Elbow Connector 32"/>
          <p:cNvCxnSpPr>
            <a:stCxn id="31" idx="2"/>
            <a:endCxn id="8" idx="1"/>
          </p:cNvCxnSpPr>
          <p:nvPr/>
        </p:nvCxnSpPr>
        <p:spPr>
          <a:xfrm rot="16200000" flipH="1">
            <a:off x="2174704" y="3107454"/>
            <a:ext cx="644497" cy="2185817"/>
          </a:xfrm>
          <a:prstGeom prst="bentConnector2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31" idx="3"/>
            <a:endCxn id="15" idx="1"/>
          </p:cNvCxnSpPr>
          <p:nvPr/>
        </p:nvCxnSpPr>
        <p:spPr>
          <a:xfrm>
            <a:off x="1906253" y="3532636"/>
            <a:ext cx="5835011" cy="17812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86314" y="4846979"/>
            <a:ext cx="180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allas</a:t>
            </a:r>
            <a:r>
              <a:rPr lang="en-US" dirty="0" smtClean="0"/>
              <a:t> mavericks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69413" y="3838101"/>
            <a:ext cx="138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</a:t>
            </a:r>
            <a:r>
              <a:rPr lang="en-US" dirty="0" err="1" smtClean="0"/>
              <a:t>iagra</a:t>
            </a:r>
            <a:r>
              <a:rPr lang="en-US" dirty="0" smtClean="0"/>
              <a:t> 50mg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010856" y="3807560"/>
            <a:ext cx="203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</a:t>
            </a:r>
            <a:r>
              <a:rPr lang="en-US" dirty="0" err="1" smtClean="0"/>
              <a:t>iagra</a:t>
            </a:r>
            <a:r>
              <a:rPr lang="en-US" dirty="0" smtClean="0"/>
              <a:t> 50mg </a:t>
            </a:r>
            <a:r>
              <a:rPr lang="en-US" dirty="0" err="1" smtClean="0"/>
              <a:t>canada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741333" y="4819369"/>
            <a:ext cx="247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allas</a:t>
            </a:r>
            <a:r>
              <a:rPr lang="en-US" dirty="0" smtClean="0"/>
              <a:t> mavericks roster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8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Cloaking?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new_exampl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5060244" cy="5174214"/>
          </a:xfrm>
          <a:prstGeom prst="rect">
            <a:avLst/>
          </a:prstGeom>
        </p:spPr>
      </p:pic>
      <p:pic>
        <p:nvPicPr>
          <p:cNvPr id="5" name="Picture 4" descr="snipp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22" y="2150261"/>
            <a:ext cx="5126566" cy="783437"/>
          </a:xfrm>
          <a:prstGeom prst="rect">
            <a:avLst/>
          </a:prstGeom>
        </p:spPr>
      </p:pic>
      <p:pic>
        <p:nvPicPr>
          <p:cNvPr id="7" name="Picture 6" descr="seopag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22" y="2933698"/>
            <a:ext cx="1936010" cy="371713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652889" y="2610556"/>
            <a:ext cx="1185333" cy="179211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170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Crawling Search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 search terms to </a:t>
            </a:r>
            <a:r>
              <a:rPr lang="en-US" dirty="0"/>
              <a:t>s</a:t>
            </a:r>
            <a:r>
              <a:rPr lang="en-US" dirty="0" smtClean="0"/>
              <a:t>earch engines (Google, Yahoo, Bing)</a:t>
            </a:r>
          </a:p>
          <a:p>
            <a:r>
              <a:rPr lang="en-US" dirty="0"/>
              <a:t>C</a:t>
            </a:r>
            <a:r>
              <a:rPr lang="en-US" dirty="0" smtClean="0"/>
              <a:t>ollect the top 100 search results per search term</a:t>
            </a:r>
          </a:p>
          <a:p>
            <a:r>
              <a:rPr lang="en-US" dirty="0" smtClean="0"/>
              <a:t>Crawl each unique URL twice:</a:t>
            </a:r>
          </a:p>
          <a:p>
            <a:pPr lvl="1"/>
            <a:r>
              <a:rPr lang="en-US" i="1" dirty="0" smtClean="0"/>
              <a:t>Browser  </a:t>
            </a:r>
            <a:r>
              <a:rPr lang="en-US" dirty="0" smtClean="0"/>
              <a:t>(Microsoft Internet Explorer)</a:t>
            </a:r>
          </a:p>
          <a:p>
            <a:pPr lvl="1"/>
            <a:r>
              <a:rPr lang="en-US" i="1" dirty="0" smtClean="0"/>
              <a:t>Crawler  </a:t>
            </a:r>
            <a:r>
              <a:rPr lang="en-US" dirty="0" smtClean="0"/>
              <a:t>(</a:t>
            </a:r>
            <a:r>
              <a:rPr lang="en-US" dirty="0" err="1" smtClean="0"/>
              <a:t>Googlebot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nip Single Corner Rectangle 5"/>
          <p:cNvSpPr/>
          <p:nvPr/>
        </p:nvSpPr>
        <p:spPr>
          <a:xfrm>
            <a:off x="4938886" y="4810420"/>
            <a:ext cx="1086558" cy="1231077"/>
          </a:xfrm>
          <a:prstGeom prst="snip1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URLs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0775" y="5423737"/>
            <a:ext cx="62088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247443" y="5423738"/>
            <a:ext cx="634999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110110" y="4895086"/>
            <a:ext cx="691442" cy="55774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23097" y="4196072"/>
            <a:ext cx="1504243" cy="245533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Web Pages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110110" y="5448382"/>
            <a:ext cx="691442" cy="51157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20</a:t>
            </a:fld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709785" y="4662802"/>
            <a:ext cx="1233312" cy="1503439"/>
          </a:xfrm>
          <a:prstGeom prst="can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Terms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3747" y="5742437"/>
            <a:ext cx="752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volcano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440" y="5500135"/>
            <a:ext cx="1076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FF"/>
                </a:solidFill>
              </a:rPr>
              <a:t>viagra</a:t>
            </a:r>
            <a:r>
              <a:rPr lang="en-US" sz="1400" dirty="0" smtClean="0">
                <a:solidFill>
                  <a:srgbClr val="FFFFFF"/>
                </a:solidFill>
              </a:rPr>
              <a:t> 50mg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6813" y="5278076"/>
            <a:ext cx="826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FF"/>
                </a:solidFill>
              </a:rPr>
              <a:t>olympics</a:t>
            </a:r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892777" y="4855300"/>
            <a:ext cx="1217677" cy="1191710"/>
            <a:chOff x="2892777" y="5244782"/>
            <a:chExt cx="1217677" cy="1191710"/>
          </a:xfrm>
        </p:grpSpPr>
        <p:pic>
          <p:nvPicPr>
            <p:cNvPr id="5" name="Picture 4" descr="logo3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777" y="5244782"/>
              <a:ext cx="1199444" cy="414353"/>
            </a:xfrm>
            <a:prstGeom prst="rect">
              <a:avLst/>
            </a:prstGeom>
          </p:spPr>
        </p:pic>
        <p:pic>
          <p:nvPicPr>
            <p:cNvPr id="15" name="Picture 14" descr="Yahoo_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777" y="5637185"/>
              <a:ext cx="1217677" cy="231359"/>
            </a:xfrm>
            <a:prstGeom prst="rect">
              <a:avLst/>
            </a:prstGeom>
          </p:spPr>
        </p:pic>
        <p:pic>
          <p:nvPicPr>
            <p:cNvPr id="16" name="Picture 15" descr="new bing log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280" y="5953892"/>
              <a:ext cx="861786" cy="482600"/>
            </a:xfrm>
            <a:prstGeom prst="rect">
              <a:avLst/>
            </a:prstGeom>
          </p:spPr>
        </p:pic>
      </p:grpSp>
      <p:pic>
        <p:nvPicPr>
          <p:cNvPr id="21" name="Picture 20" descr="20110121064337!Internet_Explorer_logo_ol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94" y="4624419"/>
            <a:ext cx="876361" cy="925198"/>
          </a:xfrm>
          <a:prstGeom prst="rect">
            <a:avLst/>
          </a:prstGeom>
        </p:spPr>
      </p:pic>
      <p:pic>
        <p:nvPicPr>
          <p:cNvPr id="22" name="Picture 21" descr="googlebo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96" y="5691597"/>
            <a:ext cx="1246576" cy="67782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950619" y="5241431"/>
            <a:ext cx="797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http://…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0619" y="5447579"/>
            <a:ext cx="797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http://…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0619" y="5639526"/>
            <a:ext cx="797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http://…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2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Detecting Cloaked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Shingling</a:t>
            </a:r>
            <a:endParaRPr lang="en-US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emove near </a:t>
            </a:r>
            <a:r>
              <a:rPr lang="en-US" smtClean="0"/>
              <a:t>duplicate HTML</a:t>
            </a:r>
            <a:endParaRPr lang="en-US" dirty="0" smtClean="0"/>
          </a:p>
          <a:p>
            <a:r>
              <a:rPr lang="en-US" dirty="0" smtClean="0"/>
              <a:t>Snippet analysis </a:t>
            </a:r>
          </a:p>
          <a:p>
            <a:pPr lvl="1"/>
            <a:r>
              <a:rPr lang="en-US" dirty="0" smtClean="0"/>
              <a:t>Remove HTML (</a:t>
            </a:r>
            <a:r>
              <a:rPr lang="en-US" i="1" dirty="0" smtClean="0"/>
              <a:t>browser</a:t>
            </a:r>
            <a:r>
              <a:rPr lang="en-US" dirty="0" smtClean="0"/>
              <a:t>) matches snippet</a:t>
            </a:r>
            <a:endParaRPr lang="en-US" i="1" dirty="0"/>
          </a:p>
          <a:p>
            <a:r>
              <a:rPr lang="en-US" dirty="0" smtClean="0"/>
              <a:t>DOM analysis</a:t>
            </a:r>
          </a:p>
          <a:p>
            <a:pPr lvl="1"/>
            <a:r>
              <a:rPr lang="en-US" dirty="0" smtClean="0"/>
              <a:t>Compare HTML structure of </a:t>
            </a:r>
            <a:r>
              <a:rPr lang="en-US" i="1" dirty="0" smtClean="0"/>
              <a:t>browser </a:t>
            </a:r>
            <a:r>
              <a:rPr lang="en-US" dirty="0" smtClean="0"/>
              <a:t>against </a:t>
            </a:r>
            <a:r>
              <a:rPr lang="en-US" i="1" dirty="0" smtClean="0"/>
              <a:t>crawler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990231650"/>
              </p:ext>
            </p:extLst>
          </p:nvPr>
        </p:nvGraphicFramePr>
        <p:xfrm>
          <a:off x="1750063" y="3690697"/>
          <a:ext cx="5672390" cy="369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21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93322" y="4572000"/>
            <a:ext cx="1377244" cy="2191808"/>
            <a:chOff x="729540" y="4572000"/>
            <a:chExt cx="1377244" cy="2191808"/>
          </a:xfrm>
        </p:grpSpPr>
        <p:sp>
          <p:nvSpPr>
            <p:cNvPr id="11" name="Rectangle 10"/>
            <p:cNvSpPr/>
            <p:nvPr/>
          </p:nvSpPr>
          <p:spPr>
            <a:xfrm>
              <a:off x="729540" y="4572000"/>
              <a:ext cx="1377244" cy="219180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Web Pages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3" name="Picture 12" descr="20110121064337!Internet_Explorer_logo_old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83" y="4929522"/>
              <a:ext cx="827716" cy="873842"/>
            </a:xfrm>
            <a:prstGeom prst="rect">
              <a:avLst/>
            </a:prstGeom>
          </p:spPr>
        </p:pic>
        <p:pic>
          <p:nvPicPr>
            <p:cNvPr id="14" name="Picture 13" descr="googlebot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734" y="5982968"/>
              <a:ext cx="1177381" cy="640201"/>
            </a:xfrm>
            <a:prstGeom prst="rect">
              <a:avLst/>
            </a:prstGeom>
          </p:spPr>
        </p:pic>
      </p:grpSp>
      <p:pic>
        <p:nvPicPr>
          <p:cNvPr id="15" name="Picture 14" descr="fakeav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577" y="4451088"/>
            <a:ext cx="1185333" cy="956867"/>
          </a:xfrm>
          <a:prstGeom prst="rect">
            <a:avLst/>
          </a:prstGeom>
        </p:spPr>
      </p:pic>
      <p:pic>
        <p:nvPicPr>
          <p:cNvPr id="17" name="Picture 16" descr="seopage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31" y="5517443"/>
            <a:ext cx="543669" cy="1043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9444" y="6088241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6942" y="6099531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56%</a:t>
            </a:r>
            <a:endParaRPr lang="en-US" dirty="0"/>
          </a:p>
        </p:txBody>
      </p:sp>
      <p:pic>
        <p:nvPicPr>
          <p:cNvPr id="7" name="Picture 6" descr="snippe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44" y="2678426"/>
            <a:ext cx="3207456" cy="4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90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Ran for 5 months (March 1, 2011 – August 1, 2011)</a:t>
            </a:r>
          </a:p>
          <a:p>
            <a:pPr lvl="1"/>
            <a:r>
              <a:rPr lang="en-US" i="1" dirty="0" smtClean="0"/>
              <a:t>Trends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110 search terms collected every hour (dynamic)</a:t>
            </a:r>
          </a:p>
          <a:p>
            <a:pPr lvl="2"/>
            <a:r>
              <a:rPr lang="en-US" dirty="0"/>
              <a:t>14K unique URLs crawled every 4 hours </a:t>
            </a:r>
            <a:r>
              <a:rPr lang="en-US" dirty="0" smtClean="0"/>
              <a:t>per search engine</a:t>
            </a:r>
          </a:p>
          <a:p>
            <a:pPr lvl="1"/>
            <a:r>
              <a:rPr lang="en-US" i="1" dirty="0" smtClean="0"/>
              <a:t>Pharmacy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230 search terms in total (static)</a:t>
            </a:r>
          </a:p>
          <a:p>
            <a:pPr lvl="2"/>
            <a:r>
              <a:rPr lang="en-US" dirty="0" smtClean="0"/>
              <a:t>16K unique URLs crawled every day per search engine</a:t>
            </a:r>
          </a:p>
          <a:p>
            <a:r>
              <a:rPr lang="en-US" dirty="0" smtClean="0"/>
              <a:t>In total, we </a:t>
            </a:r>
            <a:r>
              <a:rPr lang="en-US" dirty="0"/>
              <a:t>c</a:t>
            </a:r>
            <a:r>
              <a:rPr lang="en-US" dirty="0" smtClean="0"/>
              <a:t>rawled 43M search results</a:t>
            </a:r>
          </a:p>
          <a:p>
            <a:pPr lvl="1"/>
            <a:r>
              <a:rPr lang="en-US" dirty="0" smtClean="0"/>
              <a:t>200K cloaked search results for </a:t>
            </a:r>
            <a:r>
              <a:rPr lang="en-US" i="1" dirty="0" smtClean="0"/>
              <a:t>trends</a:t>
            </a:r>
            <a:endParaRPr lang="en-US" dirty="0" smtClean="0"/>
          </a:p>
          <a:p>
            <a:pPr lvl="1"/>
            <a:r>
              <a:rPr lang="en-US" dirty="0" smtClean="0"/>
              <a:t>500K cloaked search results for </a:t>
            </a:r>
            <a:r>
              <a:rPr lang="en-US" i="1" dirty="0" smtClean="0"/>
              <a:t>pharmacy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1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Much </a:t>
            </a:r>
            <a:r>
              <a:rPr lang="en-US" dirty="0"/>
              <a:t>C</a:t>
            </a:r>
            <a:r>
              <a:rPr lang="en-US" dirty="0" smtClean="0"/>
              <a:t>loaking?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18037"/>
            <a:ext cx="8229600" cy="2103437"/>
          </a:xfrm>
        </p:spPr>
        <p:txBody>
          <a:bodyPr>
            <a:normAutofit/>
          </a:bodyPr>
          <a:lstStyle/>
          <a:p>
            <a:r>
              <a:rPr lang="en-US" dirty="0" smtClean="0"/>
              <a:t>Google has the most cloaked search results</a:t>
            </a:r>
          </a:p>
          <a:p>
            <a:pPr lvl="1"/>
            <a:r>
              <a:rPr lang="en-US" dirty="0" smtClean="0"/>
              <a:t>Economies of scale, Google has the larger market</a:t>
            </a:r>
          </a:p>
          <a:p>
            <a:r>
              <a:rPr lang="en-US" i="1" dirty="0" smtClean="0"/>
              <a:t>Trends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i="1" dirty="0" smtClean="0"/>
              <a:t>Pharmacy</a:t>
            </a:r>
          </a:p>
          <a:p>
            <a:pPr lvl="1"/>
            <a:r>
              <a:rPr lang="en-US" dirty="0" smtClean="0"/>
              <a:t>Pharmacy 10x volume, less volatility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 descr="quantity_searchengines_trend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4572000" cy="3200400"/>
          </a:xfrm>
          <a:prstGeom prst="rect">
            <a:avLst/>
          </a:prstGeom>
        </p:spPr>
      </p:pic>
      <p:pic>
        <p:nvPicPr>
          <p:cNvPr id="10" name="Picture 9" descr="quantity_searchengines_pharmacy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7637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7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Terms </a:t>
            </a:r>
            <a:r>
              <a:rPr lang="en-US" dirty="0"/>
              <a:t>P</a:t>
            </a:r>
            <a:r>
              <a:rPr lang="en-US" dirty="0" smtClean="0"/>
              <a:t>oisoned?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54222"/>
            <a:ext cx="8229600" cy="1867253"/>
          </a:xfrm>
        </p:spPr>
        <p:txBody>
          <a:bodyPr>
            <a:normAutofit/>
          </a:bodyPr>
          <a:lstStyle/>
          <a:p>
            <a:r>
              <a:rPr lang="en-US" dirty="0" smtClean="0"/>
              <a:t>Google Suggest has 2.5+ times more cloaked pages</a:t>
            </a:r>
          </a:p>
          <a:p>
            <a:r>
              <a:rPr lang="en-US" dirty="0" smtClean="0"/>
              <a:t>High variance in %</a:t>
            </a:r>
            <a:r>
              <a:rPr lang="en-US" dirty="0"/>
              <a:t> </a:t>
            </a:r>
            <a:r>
              <a:rPr lang="en-US" dirty="0" smtClean="0"/>
              <a:t>cloaked search results</a:t>
            </a:r>
          </a:p>
          <a:p>
            <a:pPr lvl="1"/>
            <a:r>
              <a:rPr lang="en-US" dirty="0" smtClean="0"/>
              <a:t>Terms selected can introduce bias into results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697656"/>
              </p:ext>
            </p:extLst>
          </p:nvPr>
        </p:nvGraphicFramePr>
        <p:xfrm>
          <a:off x="4572000" y="1530526"/>
          <a:ext cx="4397020" cy="295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222"/>
                <a:gridCol w="2196886"/>
                <a:gridCol w="1409912"/>
              </a:tblGrid>
              <a:tr h="319578">
                <a:tc>
                  <a:txBody>
                    <a:bodyPr/>
                    <a:lstStyle/>
                    <a:p>
                      <a:r>
                        <a:rPr lang="en-US" sz="2000" b="1" u="none" dirty="0" smtClean="0">
                          <a:solidFill>
                            <a:srgbClr val="FFFFFF"/>
                          </a:solidFill>
                        </a:rPr>
                        <a:t>Rank</a:t>
                      </a:r>
                      <a:endParaRPr lang="en-US" sz="2000" b="1" u="none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none" dirty="0" smtClean="0">
                          <a:solidFill>
                            <a:srgbClr val="FFFFFF"/>
                          </a:solidFill>
                        </a:rPr>
                        <a:t>Search Term</a:t>
                      </a:r>
                      <a:endParaRPr lang="en-US" sz="2000" b="1" u="none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% Cloaked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19578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viagra</a:t>
                      </a:r>
                      <a:r>
                        <a:rPr lang="en-US" dirty="0" smtClean="0"/>
                        <a:t> 50mg </a:t>
                      </a:r>
                      <a:r>
                        <a:rPr lang="en-US" dirty="0" err="1" smtClean="0"/>
                        <a:t>canada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61.2 %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95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viagra</a:t>
                      </a:r>
                      <a:r>
                        <a:rPr lang="en-US" dirty="0" smtClean="0"/>
                        <a:t> 25mg 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48.5 %</a:t>
                      </a:r>
                      <a:endParaRPr lang="en-US" dirty="0"/>
                    </a:p>
                  </a:txBody>
                  <a:tcPr/>
                </a:tc>
              </a:tr>
              <a:tr h="3195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viagra</a:t>
                      </a:r>
                      <a:r>
                        <a:rPr lang="en-US" dirty="0" smtClean="0"/>
                        <a:t> 50mg 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41.8 %</a:t>
                      </a:r>
                      <a:endParaRPr lang="en-US" dirty="0"/>
                    </a:p>
                  </a:txBody>
                  <a:tcPr/>
                </a:tc>
              </a:tr>
              <a:tr h="319578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cialis</a:t>
                      </a:r>
                      <a:r>
                        <a:rPr lang="en-US" dirty="0" smtClean="0"/>
                        <a:t> 100mg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40.4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</a:tr>
              <a:tr h="319578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generic </a:t>
                      </a:r>
                      <a:r>
                        <a:rPr lang="en-US" dirty="0" err="1" smtClean="0"/>
                        <a:t>cialis</a:t>
                      </a:r>
                      <a:r>
                        <a:rPr lang="en-US" dirty="0" smtClean="0"/>
                        <a:t> 100mg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37.7 %</a:t>
                      </a:r>
                      <a:endParaRPr lang="en-US" dirty="0"/>
                    </a:p>
                  </a:txBody>
                  <a:tcPr/>
                </a:tc>
              </a:tr>
              <a:tr h="3195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19578">
                <a:tc>
                  <a:txBody>
                    <a:bodyPr/>
                    <a:lstStyle/>
                    <a:p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tramadol 50mg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 descr="quantity_source_trends_googl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5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Rate of Search </a:t>
            </a:r>
            <a:r>
              <a:rPr lang="en-US" dirty="0"/>
              <a:t>E</a:t>
            </a:r>
            <a:r>
              <a:rPr lang="en-US" dirty="0" smtClean="0"/>
              <a:t>ngines </a:t>
            </a:r>
            <a:r>
              <a:rPr lang="en-US" dirty="0"/>
              <a:t>R</a:t>
            </a:r>
            <a:r>
              <a:rPr lang="en-US" dirty="0" smtClean="0"/>
              <a:t>esponse?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18038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 smtClean="0"/>
              <a:t>Search results </a:t>
            </a:r>
            <a:r>
              <a:rPr lang="en-US" i="1" dirty="0" smtClean="0"/>
              <a:t>cleaned</a:t>
            </a:r>
            <a:r>
              <a:rPr lang="en-US" dirty="0" smtClean="0"/>
              <a:t> when cloaked search result no longer appears in the top 100</a:t>
            </a:r>
          </a:p>
          <a:p>
            <a:pPr lvl="1"/>
            <a:r>
              <a:rPr lang="en-US" dirty="0" smtClean="0"/>
              <a:t>40% (trends), 20% (pharmacy) cleaned after 1</a:t>
            </a:r>
            <a:r>
              <a:rPr lang="en-US" baseline="30000" dirty="0" smtClean="0"/>
              <a:t>st</a:t>
            </a:r>
            <a:r>
              <a:rPr lang="en-US" dirty="0" smtClean="0"/>
              <a:t> day</a:t>
            </a:r>
          </a:p>
          <a:p>
            <a:pPr lvl="1"/>
            <a:r>
              <a:rPr lang="en-US" dirty="0" smtClean="0"/>
              <a:t>Cloaked search results churn more rapidly than overall</a:t>
            </a:r>
          </a:p>
        </p:txBody>
      </p:sp>
      <p:pic>
        <p:nvPicPr>
          <p:cNvPr id="6" name="Picture 5" descr="temporal_response_pharmacy_googl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7638"/>
            <a:ext cx="4572000" cy="3200400"/>
          </a:xfrm>
          <a:prstGeom prst="rect">
            <a:avLst/>
          </a:prstGeom>
        </p:spPr>
      </p:pic>
      <p:pic>
        <p:nvPicPr>
          <p:cNvPr id="7" name="Picture 6" descr="temporal_response_trends_googl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88" y="1417638"/>
            <a:ext cx="4572000" cy="3200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7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are Pages </a:t>
            </a:r>
            <a:r>
              <a:rPr lang="en-US" dirty="0"/>
              <a:t>C</a:t>
            </a:r>
            <a:r>
              <a:rPr lang="en-US" dirty="0" smtClean="0"/>
              <a:t>loaked?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Over 80% of cloaked pages remain cloaked past seven days</a:t>
            </a:r>
          </a:p>
          <a:p>
            <a:pPr lvl="1"/>
            <a:r>
              <a:rPr lang="en-US" dirty="0" err="1" smtClean="0"/>
              <a:t>Cloakers</a:t>
            </a:r>
            <a:r>
              <a:rPr lang="en-US" dirty="0" smtClean="0"/>
              <a:t> have little incentive to stop</a:t>
            </a:r>
          </a:p>
          <a:p>
            <a:pPr lvl="1"/>
            <a:r>
              <a:rPr lang="en-US" dirty="0" smtClean="0"/>
              <a:t>Pages often not well maintained</a:t>
            </a:r>
          </a:p>
          <a:p>
            <a:pPr lvl="1"/>
            <a:r>
              <a:rPr lang="en-US" dirty="0" smtClean="0"/>
              <a:t>Also pages are hidden from site owner</a:t>
            </a:r>
            <a:endParaRPr lang="en-US" dirty="0"/>
          </a:p>
        </p:txBody>
      </p:sp>
      <p:pic>
        <p:nvPicPr>
          <p:cNvPr id="12" name="Picture 11" descr="temporal_durati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572000" cy="320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9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Cloaked?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34067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Focus on </a:t>
            </a:r>
            <a:r>
              <a:rPr lang="en-US" i="1" dirty="0" smtClean="0"/>
              <a:t>trends</a:t>
            </a:r>
            <a:endParaRPr lang="en-US" dirty="0" smtClean="0"/>
          </a:p>
          <a:p>
            <a:r>
              <a:rPr lang="en-US" dirty="0" smtClean="0"/>
              <a:t>Cluster based on DOM structure of </a:t>
            </a:r>
            <a:r>
              <a:rPr lang="en-US" i="1" dirty="0" smtClean="0"/>
              <a:t>browser</a:t>
            </a:r>
            <a:r>
              <a:rPr lang="en-US" dirty="0" smtClean="0"/>
              <a:t>, then manually label</a:t>
            </a:r>
          </a:p>
          <a:p>
            <a:pPr lvl="1"/>
            <a:r>
              <a:rPr lang="en-US" dirty="0" smtClean="0"/>
              <a:t>Top 62 / 7671 clusters, representing 61% of cloaked search results</a:t>
            </a:r>
          </a:p>
          <a:p>
            <a:pPr lvl="1"/>
            <a:r>
              <a:rPr lang="en-US" dirty="0" smtClean="0"/>
              <a:t>March 1 – May 1</a:t>
            </a:r>
          </a:p>
          <a:p>
            <a:r>
              <a:rPr lang="en-US" dirty="0" smtClean="0"/>
              <a:t>Traffic sales suggest specialization + sophistication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7821"/>
              </p:ext>
            </p:extLst>
          </p:nvPr>
        </p:nvGraphicFramePr>
        <p:xfrm>
          <a:off x="4648200" y="1718733"/>
          <a:ext cx="4030134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5067"/>
                <a:gridCol w="2015067"/>
              </a:tblGrid>
              <a:tr h="32594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Category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% Cloaked Pages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25941">
                <a:tc>
                  <a:txBody>
                    <a:bodyPr/>
                    <a:lstStyle/>
                    <a:p>
                      <a:r>
                        <a:rPr lang="en-US" dirty="0" smtClean="0"/>
                        <a:t>Traffic Sales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81.5%</a:t>
                      </a:r>
                    </a:p>
                  </a:txBody>
                  <a:tcPr/>
                </a:tc>
              </a:tr>
              <a:tr h="325941"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7.3%</a:t>
                      </a:r>
                      <a:endParaRPr lang="en-US" dirty="0"/>
                    </a:p>
                  </a:txBody>
                  <a:tcPr/>
                </a:tc>
              </a:tr>
              <a:tr h="325941">
                <a:tc>
                  <a:txBody>
                    <a:bodyPr/>
                    <a:lstStyle/>
                    <a:p>
                      <a:r>
                        <a:rPr lang="en-US" dirty="0" smtClean="0"/>
                        <a:t>Legitimate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3.5%</a:t>
                      </a:r>
                      <a:endParaRPr lang="en-US" dirty="0"/>
                    </a:p>
                  </a:txBody>
                  <a:tcPr/>
                </a:tc>
              </a:tr>
              <a:tr h="325941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2.2%</a:t>
                      </a:r>
                      <a:endParaRPr lang="en-US" dirty="0"/>
                    </a:p>
                  </a:txBody>
                  <a:tcPr/>
                </a:tc>
              </a:tr>
              <a:tr h="325941">
                <a:tc>
                  <a:txBody>
                    <a:bodyPr/>
                    <a:lstStyle/>
                    <a:p>
                      <a:r>
                        <a:rPr lang="en-US" dirty="0" smtClean="0"/>
                        <a:t>SEO-</a:t>
                      </a:r>
                      <a:r>
                        <a:rPr lang="en-US" dirty="0" err="1" smtClean="0"/>
                        <a:t>ed</a:t>
                      </a:r>
                      <a:r>
                        <a:rPr lang="en-US" dirty="0" smtClean="0"/>
                        <a:t> business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2.0%</a:t>
                      </a:r>
                      <a:endParaRPr lang="en-US" dirty="0"/>
                    </a:p>
                  </a:txBody>
                  <a:tcPr/>
                </a:tc>
              </a:tr>
              <a:tr h="325941">
                <a:tc>
                  <a:txBody>
                    <a:bodyPr/>
                    <a:lstStyle/>
                    <a:p>
                      <a:r>
                        <a:rPr lang="en-US" dirty="0" smtClean="0"/>
                        <a:t>PPC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1.3%</a:t>
                      </a:r>
                      <a:endParaRPr lang="en-US" dirty="0"/>
                    </a:p>
                  </a:txBody>
                  <a:tcPr/>
                </a:tc>
              </a:tr>
              <a:tr h="325941">
                <a:tc>
                  <a:txBody>
                    <a:bodyPr/>
                    <a:lstStyle/>
                    <a:p>
                      <a:r>
                        <a:rPr lang="en-US" dirty="0" smtClean="0"/>
                        <a:t>Fake-AV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1.2%</a:t>
                      </a:r>
                      <a:endParaRPr lang="en-US" dirty="0"/>
                    </a:p>
                  </a:txBody>
                  <a:tcPr/>
                </a:tc>
              </a:tr>
              <a:tr h="32594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CPALead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0.6%</a:t>
                      </a:r>
                      <a:endParaRPr lang="en-US" dirty="0"/>
                    </a:p>
                  </a:txBody>
                  <a:tcPr/>
                </a:tc>
              </a:tr>
              <a:tr h="325941">
                <a:tc>
                  <a:txBody>
                    <a:bodyPr/>
                    <a:lstStyle/>
                    <a:p>
                      <a:r>
                        <a:rPr lang="en-US" dirty="0" smtClean="0"/>
                        <a:t>Insurance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0.3%</a:t>
                      </a:r>
                      <a:endParaRPr lang="en-US" dirty="0"/>
                    </a:p>
                  </a:txBody>
                  <a:tcPr/>
                </a:tc>
              </a:tr>
              <a:tr h="325941">
                <a:tc>
                  <a:txBody>
                    <a:bodyPr/>
                    <a:lstStyle/>
                    <a:p>
                      <a:r>
                        <a:rPr lang="en-US" dirty="0" smtClean="0"/>
                        <a:t>Link farm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Cloaked?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Classify the HTML using file size + content as features</a:t>
            </a:r>
          </a:p>
          <a:p>
            <a:r>
              <a:rPr lang="en-US" dirty="0" smtClean="0"/>
              <a:t>Cloaked content is highly dynamic</a:t>
            </a:r>
          </a:p>
          <a:p>
            <a:pPr lvl="1"/>
            <a:r>
              <a:rPr lang="en-US" dirty="0" smtClean="0"/>
              <a:t>Redirects surge</a:t>
            </a:r>
          </a:p>
          <a:p>
            <a:pPr lvl="1"/>
            <a:r>
              <a:rPr lang="en-US" dirty="0" smtClean="0"/>
              <a:t>Errors rise</a:t>
            </a:r>
          </a:p>
          <a:p>
            <a:r>
              <a:rPr lang="en-US" dirty="0" smtClean="0"/>
              <a:t>Matches general timeframe of Fake-AV takedowns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 descr="content_classif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7638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5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Cloaking remains an active vector for scams</a:t>
            </a:r>
          </a:p>
          <a:p>
            <a:pPr lvl="1"/>
            <a:r>
              <a:rPr lang="en-US" dirty="0" smtClean="0"/>
              <a:t>Fake A/V, pay-per-click, malware</a:t>
            </a:r>
          </a:p>
          <a:p>
            <a:r>
              <a:rPr lang="en-US" dirty="0" smtClean="0"/>
              <a:t>Search engines respond, but not fast enough to prevent monetization</a:t>
            </a:r>
          </a:p>
          <a:p>
            <a:pPr lvl="1"/>
            <a:r>
              <a:rPr lang="en-US" dirty="0" smtClean="0"/>
              <a:t>Majority of cloaked search results persist &gt; 1 day</a:t>
            </a:r>
          </a:p>
          <a:p>
            <a:r>
              <a:rPr lang="en-US" dirty="0" smtClean="0"/>
              <a:t>Clear differences in how search terms can be poisoned</a:t>
            </a:r>
          </a:p>
          <a:p>
            <a:pPr lvl="1"/>
            <a:r>
              <a:rPr lang="en-US" i="1" dirty="0" smtClean="0"/>
              <a:t>Trends</a:t>
            </a:r>
            <a:r>
              <a:rPr lang="en-US" dirty="0" smtClean="0"/>
              <a:t>:  &lt; 2% results poisoned, but spread broadly, undifferentiated traffic</a:t>
            </a:r>
          </a:p>
          <a:p>
            <a:pPr lvl="1"/>
            <a:r>
              <a:rPr lang="en-US" i="1" dirty="0" smtClean="0"/>
              <a:t>Pharmacy</a:t>
            </a:r>
            <a:r>
              <a:rPr lang="en-US" dirty="0" smtClean="0"/>
              <a:t>:</a:t>
            </a:r>
            <a:r>
              <a:rPr lang="en-US" i="1" dirty="0" smtClean="0"/>
              <a:t>  </a:t>
            </a:r>
            <a:r>
              <a:rPr lang="en-US" dirty="0" smtClean="0"/>
              <a:t>up to 60% results poisoned, highly focused</a:t>
            </a:r>
          </a:p>
          <a:p>
            <a:r>
              <a:rPr lang="en-US" dirty="0" smtClean="0"/>
              <a:t>Signs of increasing </a:t>
            </a:r>
            <a:r>
              <a:rPr lang="en-US" dirty="0"/>
              <a:t>specialization + </a:t>
            </a:r>
            <a:r>
              <a:rPr lang="en-US" dirty="0" smtClean="0"/>
              <a:t>sophistication in </a:t>
            </a:r>
            <a:r>
              <a:rPr lang="en-US" dirty="0" err="1" smtClean="0"/>
              <a:t>blackhat</a:t>
            </a:r>
            <a:r>
              <a:rPr lang="en-US" dirty="0" smtClean="0"/>
              <a:t> SEO w/ traffic sales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0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Bethenny</a:t>
            </a:r>
            <a:r>
              <a:rPr lang="en-US" dirty="0" smtClean="0"/>
              <a:t> Frankel?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example_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0" y="2224984"/>
            <a:ext cx="7459133" cy="421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8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6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Cloaking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Return SEO-</a:t>
            </a:r>
            <a:r>
              <a:rPr lang="en-US" dirty="0" err="1" smtClean="0"/>
              <a:t>ed</a:t>
            </a:r>
            <a:r>
              <a:rPr lang="en-US" dirty="0" smtClean="0"/>
              <a:t> page </a:t>
            </a:r>
            <a:r>
              <a:rPr lang="en-US" b="1" dirty="0" smtClean="0"/>
              <a:t>only</a:t>
            </a:r>
            <a:r>
              <a:rPr lang="en-US" dirty="0" smtClean="0"/>
              <a:t> to search engine</a:t>
            </a:r>
          </a:p>
          <a:p>
            <a:r>
              <a:rPr lang="en-US" i="1" dirty="0" smtClean="0"/>
              <a:t>Dagger</a:t>
            </a:r>
            <a:r>
              <a:rPr lang="en-US" dirty="0" smtClean="0"/>
              <a:t> can still detect that cloaking occurs: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user must receive the scam for monetization</a:t>
            </a:r>
          </a:p>
          <a:p>
            <a:pPr lvl="1"/>
            <a:r>
              <a:rPr lang="en-US" dirty="0"/>
              <a:t>If we are detected as a false </a:t>
            </a:r>
            <a:r>
              <a:rPr lang="en-US" dirty="0" err="1"/>
              <a:t>googlebot</a:t>
            </a:r>
            <a:r>
              <a:rPr lang="en-US" dirty="0"/>
              <a:t>, what do we receive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Surely not the page that the real </a:t>
            </a:r>
            <a:r>
              <a:rPr lang="en-US" dirty="0" err="1" smtClean="0"/>
              <a:t>googlebot</a:t>
            </a:r>
            <a:r>
              <a:rPr lang="en-US" dirty="0" smtClean="0"/>
              <a:t> receives</a:t>
            </a:r>
          </a:p>
          <a:p>
            <a:pPr lvl="2"/>
            <a:r>
              <a:rPr lang="en-US" dirty="0" smtClean="0"/>
              <a:t>If we receive the scam, then scammers vulnerable to security crawlers (blacklist) and the site owner (clean up)</a:t>
            </a:r>
          </a:p>
          <a:p>
            <a:pPr lvl="2"/>
            <a:r>
              <a:rPr lang="en-US" dirty="0" smtClean="0"/>
              <a:t>In practice </a:t>
            </a:r>
            <a:r>
              <a:rPr lang="en-US" dirty="0" smtClean="0"/>
              <a:t>we </a:t>
            </a:r>
            <a:r>
              <a:rPr lang="en-US" dirty="0" smtClean="0"/>
              <a:t>receive a benign page (</a:t>
            </a:r>
            <a:r>
              <a:rPr lang="en-US" dirty="0" err="1" smtClean="0"/>
              <a:t>index.html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Anything other than scam will result in a </a:t>
            </a:r>
            <a:r>
              <a:rPr lang="en-US" i="1" dirty="0"/>
              <a:t>delta</a:t>
            </a:r>
            <a:r>
              <a:rPr lang="en-US" dirty="0"/>
              <a:t>, which we can use for comparison and </a:t>
            </a:r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6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Cloaking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Googlebot</a:t>
            </a:r>
            <a:r>
              <a:rPr lang="en-US" dirty="0" smtClean="0"/>
              <a:t> visits </a:t>
            </a:r>
            <a:r>
              <a:rPr lang="en-US" dirty="0" smtClean="0">
                <a:solidFill>
                  <a:srgbClr val="0000FF"/>
                </a:solidFill>
              </a:rPr>
              <a:t>http://</a:t>
            </a:r>
            <a:r>
              <a:rPr lang="en-US" dirty="0">
                <a:solidFill>
                  <a:srgbClr val="0000FF"/>
                </a:solidFill>
              </a:rPr>
              <a:t>www.truemultimedia.net/bethenny-frankel-twitter&amp;page=</a:t>
            </a:r>
            <a:r>
              <a:rPr lang="en-US" dirty="0" smtClean="0">
                <a:solidFill>
                  <a:srgbClr val="0000FF"/>
                </a:solidFill>
              </a:rPr>
              <a:t>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4889" y="5228554"/>
            <a:ext cx="3243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GET … HTTP/1.1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…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User-Agent: </a:t>
            </a:r>
            <a:r>
              <a:rPr lang="en-US" sz="1600" dirty="0" err="1" smtClean="0">
                <a:latin typeface="Courier New"/>
                <a:cs typeface="Courier New"/>
              </a:rPr>
              <a:t>Googlebot</a:t>
            </a:r>
            <a:r>
              <a:rPr lang="en-US" sz="1600" dirty="0" smtClean="0">
                <a:latin typeface="Courier New"/>
                <a:cs typeface="Courier New"/>
              </a:rPr>
              <a:t>/2.1</a:t>
            </a:r>
          </a:p>
        </p:txBody>
      </p:sp>
      <p:pic>
        <p:nvPicPr>
          <p:cNvPr id="6" name="Picture 5" descr="googleb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89" y="3281220"/>
            <a:ext cx="3243935" cy="1763890"/>
          </a:xfrm>
          <a:prstGeom prst="rect">
            <a:avLst/>
          </a:prstGeom>
        </p:spPr>
      </p:pic>
      <p:pic>
        <p:nvPicPr>
          <p:cNvPr id="7" name="Picture 6" descr="120px-Icon-webserv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68" y="4283110"/>
            <a:ext cx="1524000" cy="1524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360333" y="5045110"/>
            <a:ext cx="7055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ular Callout 10"/>
          <p:cNvSpPr/>
          <p:nvPr/>
        </p:nvSpPr>
        <p:spPr>
          <a:xfrm>
            <a:off x="6716889" y="3005660"/>
            <a:ext cx="1969911" cy="1622777"/>
          </a:xfrm>
          <a:prstGeom prst="wedgeRectCallou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 </a:t>
            </a:r>
            <a:r>
              <a:rPr lang="en-US" dirty="0" err="1">
                <a:solidFill>
                  <a:schemeClr val="tx1"/>
                </a:solidFill>
              </a:rPr>
              <a:t>G</a:t>
            </a:r>
            <a:r>
              <a:rPr lang="en-US" dirty="0" err="1" smtClean="0">
                <a:solidFill>
                  <a:schemeClr val="tx1"/>
                </a:solidFill>
              </a:rPr>
              <a:t>ooglebot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I’ve got some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ontent for you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1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Customized Content for Crawler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Googlebot</a:t>
            </a:r>
            <a:r>
              <a:rPr lang="en-US" dirty="0" smtClean="0"/>
              <a:t> receives content related to “</a:t>
            </a:r>
            <a:r>
              <a:rPr lang="en-US" dirty="0" err="1" smtClean="0"/>
              <a:t>bethenny</a:t>
            </a:r>
            <a:r>
              <a:rPr lang="en-US" dirty="0" smtClean="0"/>
              <a:t> </a:t>
            </a:r>
            <a:r>
              <a:rPr lang="en-US" dirty="0" err="1" smtClean="0"/>
              <a:t>frankel</a:t>
            </a:r>
            <a:r>
              <a:rPr lang="en-US" dirty="0" smtClean="0"/>
              <a:t> twitter”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googleb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89" y="3238889"/>
            <a:ext cx="3243935" cy="176389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586111" y="4113778"/>
            <a:ext cx="70555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eopag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33" y="3616466"/>
            <a:ext cx="1307134" cy="2509697"/>
          </a:xfrm>
          <a:prstGeom prst="rect">
            <a:avLst/>
          </a:prstGeom>
        </p:spPr>
      </p:pic>
      <p:pic>
        <p:nvPicPr>
          <p:cNvPr id="7" name="Picture 6" descr="Screen shot 2011-10-14 at 13.23.06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2624078"/>
            <a:ext cx="2861733" cy="9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0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Indexes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top-secr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81" y="1721556"/>
            <a:ext cx="4958644" cy="495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9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Poisoned Search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clicks on the search result linking to </a:t>
            </a:r>
            <a:r>
              <a:rPr lang="en-US" dirty="0" smtClean="0">
                <a:solidFill>
                  <a:srgbClr val="0000FF"/>
                </a:solidFill>
              </a:rPr>
              <a:t>http://</a:t>
            </a:r>
            <a:r>
              <a:rPr lang="en-US" dirty="0" err="1" smtClean="0">
                <a:solidFill>
                  <a:srgbClr val="0000FF"/>
                </a:solidFill>
              </a:rPr>
              <a:t>www.truemultimedia.net</a:t>
            </a:r>
            <a:r>
              <a:rPr lang="en-US" dirty="0">
                <a:solidFill>
                  <a:srgbClr val="0000FF"/>
                </a:solidFill>
              </a:rPr>
              <a:t>/bethenny-frankel-twitter&amp;page=</a:t>
            </a:r>
            <a:r>
              <a:rPr lang="en-US" dirty="0" smtClean="0">
                <a:solidFill>
                  <a:srgbClr val="0000FF"/>
                </a:solidFill>
              </a:rPr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4444" y="5192883"/>
            <a:ext cx="4727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GET … HTTP/1.1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…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User-Agent: Firefox</a:t>
            </a:r>
          </a:p>
          <a:p>
            <a:r>
              <a:rPr lang="en-US" sz="1600" dirty="0" err="1" smtClean="0">
                <a:latin typeface="Courier New"/>
                <a:cs typeface="Courier New"/>
              </a:rPr>
              <a:t>Referer</a:t>
            </a:r>
            <a:r>
              <a:rPr lang="en-US" sz="1600" dirty="0" smtClean="0">
                <a:latin typeface="Courier New"/>
                <a:cs typeface="Courier New"/>
              </a:rPr>
              <a:t>: http://</a:t>
            </a:r>
            <a:r>
              <a:rPr lang="en-US" sz="1600" dirty="0" err="1" smtClean="0">
                <a:latin typeface="Courier New"/>
                <a:cs typeface="Courier New"/>
              </a:rPr>
              <a:t>www.google.com</a:t>
            </a:r>
            <a:r>
              <a:rPr lang="en-US" sz="1600" dirty="0" smtClean="0">
                <a:latin typeface="Courier New"/>
                <a:cs typeface="Courier New"/>
              </a:rPr>
              <a:t>/</a:t>
            </a:r>
            <a:endParaRPr lang="en-US" sz="1600" dirty="0">
              <a:latin typeface="Courier New"/>
              <a:cs typeface="Courier New"/>
            </a:endParaRPr>
          </a:p>
        </p:txBody>
      </p:sp>
      <p:pic>
        <p:nvPicPr>
          <p:cNvPr id="6" name="Picture 5" descr="120px-Icon-web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68" y="4071445"/>
            <a:ext cx="1524000" cy="152400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6716889" y="2793995"/>
            <a:ext cx="1969911" cy="1622777"/>
          </a:xfrm>
          <a:prstGeom prst="wedgeRectCallou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It’s traffic!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… I mean a user…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$$$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11970989921887558050addon_burning_music_cds.svg.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91" y="3596088"/>
            <a:ext cx="1419373" cy="159679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739444" y="4826000"/>
            <a:ext cx="1340556" cy="14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96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 Content for User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11970989921887558050addon_burning_music_cds.svg.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84" y="3313868"/>
            <a:ext cx="1419373" cy="159679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005677" y="4064002"/>
            <a:ext cx="13264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fakea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27" y="2739321"/>
            <a:ext cx="3281933" cy="264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2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gets 0wned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F5F-11CE-B14E-9C05-72347D03573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4854316_f5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80" y="2269976"/>
            <a:ext cx="4416778" cy="385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0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10142</TotalTime>
  <Words>1563</Words>
  <Application>Microsoft Macintosh PowerPoint</Application>
  <PresentationFormat>On-screen Show (4:3)</PresentationFormat>
  <Paragraphs>318</Paragraphs>
  <Slides>31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Cloak &amp; Dagger: Dynamics of Web Search Cloaking</vt:lpstr>
      <vt:lpstr>What is Cloaking?</vt:lpstr>
      <vt:lpstr>Bethenny Frankel?</vt:lpstr>
      <vt:lpstr>How Does Cloaking Work?</vt:lpstr>
      <vt:lpstr>Customized Content for Crawler</vt:lpstr>
      <vt:lpstr>Google Indexes Content</vt:lpstr>
      <vt:lpstr>Poisoned Search Results</vt:lpstr>
      <vt:lpstr>Scam Content for User</vt:lpstr>
      <vt:lpstr>User gets 0wned</vt:lpstr>
      <vt:lpstr>What is Cloaking?</vt:lpstr>
      <vt:lpstr>Why is this a problem?</vt:lpstr>
      <vt:lpstr>Repeat Cloaking</vt:lpstr>
      <vt:lpstr>User-Agent Cloaking</vt:lpstr>
      <vt:lpstr>Referer Cloaking</vt:lpstr>
      <vt:lpstr>IP Cloaking</vt:lpstr>
      <vt:lpstr>Goals</vt:lpstr>
      <vt:lpstr>Approach</vt:lpstr>
      <vt:lpstr>What Search Terms to Study?</vt:lpstr>
      <vt:lpstr>Collecting Search Terms</vt:lpstr>
      <vt:lpstr>Crawling Search Results</vt:lpstr>
      <vt:lpstr>Detecting Cloaked Pages</vt:lpstr>
      <vt:lpstr>Data Set</vt:lpstr>
      <vt:lpstr>How Much Cloaking?</vt:lpstr>
      <vt:lpstr>Which Terms Poisoned?</vt:lpstr>
      <vt:lpstr>Rate of Search Engines Response?</vt:lpstr>
      <vt:lpstr>How Long are Pages Cloaked?</vt:lpstr>
      <vt:lpstr>What is Cloaked?</vt:lpstr>
      <vt:lpstr>What is Cloaked?</vt:lpstr>
      <vt:lpstr>Conclusion</vt:lpstr>
      <vt:lpstr>Thank You!</vt:lpstr>
      <vt:lpstr>IP Cloaking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Cloak &amp; Dagger: Dyanmics of Web Search Cloaking</dc:title>
  <dc:creator>David Wang</dc:creator>
  <cp:lastModifiedBy>David Wang</cp:lastModifiedBy>
  <cp:revision>571</cp:revision>
  <cp:lastPrinted>2011-10-16T18:03:26Z</cp:lastPrinted>
  <dcterms:created xsi:type="dcterms:W3CDTF">2011-09-26T17:29:05Z</dcterms:created>
  <dcterms:modified xsi:type="dcterms:W3CDTF">2012-02-09T17:37:01Z</dcterms:modified>
</cp:coreProperties>
</file>