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2"/>
  </p:notesMasterIdLst>
  <p:sldIdLst>
    <p:sldId id="256" r:id="rId2"/>
    <p:sldId id="257" r:id="rId3"/>
    <p:sldId id="262" r:id="rId4"/>
    <p:sldId id="309" r:id="rId5"/>
    <p:sldId id="300" r:id="rId6"/>
    <p:sldId id="258" r:id="rId7"/>
    <p:sldId id="259" r:id="rId8"/>
    <p:sldId id="260" r:id="rId9"/>
    <p:sldId id="302" r:id="rId10"/>
    <p:sldId id="303" r:id="rId11"/>
    <p:sldId id="261" r:id="rId12"/>
    <p:sldId id="263" r:id="rId13"/>
    <p:sldId id="266" r:id="rId14"/>
    <p:sldId id="267" r:id="rId15"/>
    <p:sldId id="305" r:id="rId16"/>
    <p:sldId id="264" r:id="rId17"/>
    <p:sldId id="272" r:id="rId18"/>
    <p:sldId id="273" r:id="rId19"/>
    <p:sldId id="290" r:id="rId20"/>
    <p:sldId id="268" r:id="rId21"/>
    <p:sldId id="274" r:id="rId22"/>
    <p:sldId id="291" r:id="rId23"/>
    <p:sldId id="275" r:id="rId24"/>
    <p:sldId id="296" r:id="rId25"/>
    <p:sldId id="297" r:id="rId26"/>
    <p:sldId id="298" r:id="rId27"/>
    <p:sldId id="299" r:id="rId28"/>
    <p:sldId id="276" r:id="rId29"/>
    <p:sldId id="292" r:id="rId30"/>
    <p:sldId id="278" r:id="rId31"/>
    <p:sldId id="277" r:id="rId32"/>
    <p:sldId id="265" r:id="rId33"/>
    <p:sldId id="269" r:id="rId34"/>
    <p:sldId id="271" r:id="rId35"/>
    <p:sldId id="284" r:id="rId36"/>
    <p:sldId id="279" r:id="rId37"/>
    <p:sldId id="304" r:id="rId38"/>
    <p:sldId id="283" r:id="rId39"/>
    <p:sldId id="280" r:id="rId40"/>
    <p:sldId id="281" r:id="rId41"/>
    <p:sldId id="282" r:id="rId42"/>
    <p:sldId id="308" r:id="rId43"/>
    <p:sldId id="306" r:id="rId44"/>
    <p:sldId id="307" r:id="rId45"/>
    <p:sldId id="287" r:id="rId46"/>
    <p:sldId id="294" r:id="rId47"/>
    <p:sldId id="295" r:id="rId48"/>
    <p:sldId id="288" r:id="rId49"/>
    <p:sldId id="293" r:id="rId50"/>
    <p:sldId id="289" r:id="rId5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0000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12" autoAdjust="0"/>
    <p:restoredTop sz="94713" autoAdjust="0"/>
  </p:normalViewPr>
  <p:slideViewPr>
    <p:cSldViewPr>
      <p:cViewPr>
        <p:scale>
          <a:sx n="75" d="100"/>
          <a:sy n="75" d="100"/>
        </p:scale>
        <p:origin x="-78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rant%20Mercer\Dropbox\ComputerScience\stellar_internship_2014\data\ScalingData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rant%20Mercer\Dropbox\ComputerScience\stellar_internship_2014\data\ScalingData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rant%20Mercer\Dropbox\ComputerScience\stellar_internship_2014\data\ScalingData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rant%20Mercer\Dropbox\ComputerScience\stellar_internship_2014\data\ScalingData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rant%20Mercer\Dropbox\ComputerScience\stellar_internship_2014\data\ScalingData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rant%20Mercer\Dropbox\ComputerScience\stellar_internship_2014\data\ScalingDat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Scale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v>Sequential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Sheet1!$B$22:$B$26</c:f>
              <c:numCache>
                <c:formatCode>General</c:formatCode>
                <c:ptCount val="5"/>
                <c:pt idx="0">
                  <c:v>1</c:v>
                </c:pt>
                <c:pt idx="1">
                  <c:v>10</c:v>
                </c:pt>
                <c:pt idx="2">
                  <c:v>100</c:v>
                </c:pt>
                <c:pt idx="3">
                  <c:v>1000</c:v>
                </c:pt>
                <c:pt idx="4">
                  <c:v>10000</c:v>
                </c:pt>
              </c:numCache>
            </c:numRef>
          </c:xVal>
          <c:yVal>
            <c:numLit>
              <c:formatCode>General</c:formatCode>
              <c:ptCount val="5"/>
              <c:pt idx="0">
                <c:v>1</c:v>
              </c:pt>
              <c:pt idx="1">
                <c:v>1</c:v>
              </c:pt>
              <c:pt idx="2">
                <c:v>1</c:v>
              </c:pt>
              <c:pt idx="3">
                <c:v>1</c:v>
              </c:pt>
              <c:pt idx="4">
                <c:v>1</c:v>
              </c:pt>
            </c:numLit>
          </c:yVal>
          <c:smooth val="0"/>
        </c:ser>
        <c:ser>
          <c:idx val="1"/>
          <c:order val="1"/>
          <c:tx>
            <c:v>Parallel</c:v>
          </c:tx>
          <c:spPr>
            <a:ln w="19050" cap="rnd">
              <a:solidFill>
                <a:schemeClr val="accent4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Sheet1!$B$22:$B$26</c:f>
              <c:numCache>
                <c:formatCode>General</c:formatCode>
                <c:ptCount val="5"/>
                <c:pt idx="0">
                  <c:v>1</c:v>
                </c:pt>
                <c:pt idx="1">
                  <c:v>10</c:v>
                </c:pt>
                <c:pt idx="2">
                  <c:v>100</c:v>
                </c:pt>
                <c:pt idx="3">
                  <c:v>1000</c:v>
                </c:pt>
                <c:pt idx="4">
                  <c:v>10000</c:v>
                </c:pt>
              </c:numCache>
            </c:numRef>
          </c:xVal>
          <c:yVal>
            <c:numRef>
              <c:f>Sheet1!$X$22:$X$26</c:f>
              <c:numCache>
                <c:formatCode>General</c:formatCode>
                <c:ptCount val="5"/>
                <c:pt idx="0">
                  <c:v>0.2950000000000001</c:v>
                </c:pt>
                <c:pt idx="1">
                  <c:v>1.9666666666666668</c:v>
                </c:pt>
                <c:pt idx="2">
                  <c:v>9.8333333333333357</c:v>
                </c:pt>
                <c:pt idx="3">
                  <c:v>7.3749999999999973</c:v>
                </c:pt>
                <c:pt idx="4">
                  <c:v>0.98333333333333328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917184"/>
        <c:axId val="33917760"/>
      </c:scatterChart>
      <c:valAx>
        <c:axId val="33917184"/>
        <c:scaling>
          <c:logBase val="10"/>
          <c:orientation val="minMax"/>
          <c:max val="100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Grain Size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17760"/>
        <c:crosses val="autoZero"/>
        <c:crossBetween val="midCat"/>
      </c:valAx>
      <c:valAx>
        <c:axId val="33917760"/>
        <c:scaling>
          <c:orientation val="minMax"/>
          <c:max val="1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Magnitude</a:t>
                </a:r>
                <a:r>
                  <a:rPr lang="en-US" baseline="0"/>
                  <a:t> of scaling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1718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400" b="0"/>
              <a:t>Time</a:t>
            </a:r>
          </a:p>
        </c:rich>
      </c:tx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Sheet1!$B$22:$B$26</c:f>
              <c:numCache>
                <c:formatCode>General</c:formatCode>
                <c:ptCount val="5"/>
                <c:pt idx="0">
                  <c:v>1</c:v>
                </c:pt>
                <c:pt idx="1">
                  <c:v>10</c:v>
                </c:pt>
                <c:pt idx="2">
                  <c:v>100</c:v>
                </c:pt>
                <c:pt idx="3">
                  <c:v>1000</c:v>
                </c:pt>
                <c:pt idx="4">
                  <c:v>10000</c:v>
                </c:pt>
              </c:numCache>
            </c:numRef>
          </c:xVal>
          <c:yVal>
            <c:numRef>
              <c:f>Sheet1!$C$22:$C$26</c:f>
              <c:numCache>
                <c:formatCode>General</c:formatCode>
                <c:ptCount val="5"/>
                <c:pt idx="0">
                  <c:v>5.9000000000000025E-3</c:v>
                </c:pt>
                <c:pt idx="1">
                  <c:v>5.9000000000000025E-3</c:v>
                </c:pt>
                <c:pt idx="2">
                  <c:v>5.9000000000000025E-3</c:v>
                </c:pt>
                <c:pt idx="3">
                  <c:v>5.9000000000000025E-3</c:v>
                </c:pt>
                <c:pt idx="4">
                  <c:v>5.9000000000000025E-3</c:v>
                </c:pt>
              </c:numCache>
            </c:numRef>
          </c:yVal>
          <c:smooth val="0"/>
        </c:ser>
        <c:ser>
          <c:idx val="1"/>
          <c:order val="1"/>
          <c:spPr>
            <a:ln w="19050" cap="rnd">
              <a:solidFill>
                <a:schemeClr val="accent4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>
                  <a:lumMod val="60000"/>
                  <a:lumOff val="40000"/>
                </a:schemeClr>
              </a:solidFill>
              <a:ln w="9525">
                <a:solidFill>
                  <a:schemeClr val="accent4">
                    <a:lumMod val="60000"/>
                    <a:lumOff val="40000"/>
                  </a:schemeClr>
                </a:solidFill>
              </a:ln>
              <a:effectLst/>
            </c:spPr>
          </c:marker>
          <c:xVal>
            <c:numRef>
              <c:f>Sheet1!$B$22:$B$26</c:f>
              <c:numCache>
                <c:formatCode>General</c:formatCode>
                <c:ptCount val="5"/>
                <c:pt idx="0">
                  <c:v>1</c:v>
                </c:pt>
                <c:pt idx="1">
                  <c:v>10</c:v>
                </c:pt>
                <c:pt idx="2">
                  <c:v>100</c:v>
                </c:pt>
                <c:pt idx="3">
                  <c:v>1000</c:v>
                </c:pt>
                <c:pt idx="4">
                  <c:v>10000</c:v>
                </c:pt>
              </c:numCache>
            </c:numRef>
          </c:xVal>
          <c:yVal>
            <c:numRef>
              <c:f>Sheet1!$D$22:$D$26</c:f>
              <c:numCache>
                <c:formatCode>General</c:formatCode>
                <c:ptCount val="5"/>
                <c:pt idx="0">
                  <c:v>2.0000000000000007E-2</c:v>
                </c:pt>
                <c:pt idx="1">
                  <c:v>3.0000000000000009E-3</c:v>
                </c:pt>
                <c:pt idx="2">
                  <c:v>6.0000000000000027E-4</c:v>
                </c:pt>
                <c:pt idx="3">
                  <c:v>8.0000000000000036E-4</c:v>
                </c:pt>
                <c:pt idx="4">
                  <c:v>6.0000000000000019E-3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919488"/>
        <c:axId val="33920064"/>
      </c:scatterChart>
      <c:valAx>
        <c:axId val="33919488"/>
        <c:scaling>
          <c:logBase val="10"/>
          <c:orientation val="minMax"/>
          <c:max val="10000"/>
          <c:min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Grain Size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20064"/>
        <c:crosses val="autoZero"/>
        <c:crossBetween val="midCat"/>
        <c:majorUnit val="10"/>
        <c:minorUnit val="1"/>
      </c:valAx>
      <c:valAx>
        <c:axId val="33920064"/>
        <c:scaling>
          <c:orientation val="minMax"/>
          <c:max val="3.0000000000000016E-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Execution</a:t>
                </a:r>
                <a:r>
                  <a:rPr lang="en-US" baseline="0"/>
                  <a:t> time(s)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1948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Scale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v>Sequential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Sheet1!$V$40:$V$45</c:f>
              <c:numCache>
                <c:formatCode>General</c:formatCode>
                <c:ptCount val="6"/>
                <c:pt idx="0">
                  <c:v>1</c:v>
                </c:pt>
                <c:pt idx="1">
                  <c:v>10</c:v>
                </c:pt>
                <c:pt idx="2">
                  <c:v>100</c:v>
                </c:pt>
                <c:pt idx="3">
                  <c:v>1000</c:v>
                </c:pt>
                <c:pt idx="4">
                  <c:v>10000</c:v>
                </c:pt>
                <c:pt idx="5">
                  <c:v>100000</c:v>
                </c:pt>
              </c:numCache>
            </c:numRef>
          </c:xVal>
          <c:yVal>
            <c:numRef>
              <c:f>Sheet1!$W$40:$W$45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yVal>
          <c:smooth val="0"/>
        </c:ser>
        <c:ser>
          <c:idx val="1"/>
          <c:order val="1"/>
          <c:tx>
            <c:v>Parallel</c:v>
          </c:tx>
          <c:spPr>
            <a:ln w="19050" cap="rnd">
              <a:solidFill>
                <a:schemeClr val="accent4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Sheet1!$V$40:$V$45</c:f>
              <c:numCache>
                <c:formatCode>General</c:formatCode>
                <c:ptCount val="6"/>
                <c:pt idx="0">
                  <c:v>1</c:v>
                </c:pt>
                <c:pt idx="1">
                  <c:v>10</c:v>
                </c:pt>
                <c:pt idx="2">
                  <c:v>100</c:v>
                </c:pt>
                <c:pt idx="3">
                  <c:v>1000</c:v>
                </c:pt>
                <c:pt idx="4">
                  <c:v>10000</c:v>
                </c:pt>
                <c:pt idx="5">
                  <c:v>100000</c:v>
                </c:pt>
              </c:numCache>
            </c:numRef>
          </c:xVal>
          <c:yVal>
            <c:numRef>
              <c:f>Sheet1!$X$40:$X$45</c:f>
              <c:numCache>
                <c:formatCode>General</c:formatCode>
                <c:ptCount val="6"/>
                <c:pt idx="0">
                  <c:v>0.32203389830508489</c:v>
                </c:pt>
                <c:pt idx="1">
                  <c:v>2.8499999999999992</c:v>
                </c:pt>
                <c:pt idx="2">
                  <c:v>14.25</c:v>
                </c:pt>
                <c:pt idx="3">
                  <c:v>11.4</c:v>
                </c:pt>
                <c:pt idx="4">
                  <c:v>8.1428571428571388</c:v>
                </c:pt>
                <c:pt idx="5">
                  <c:v>0.96610169491525433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922368"/>
        <c:axId val="75292672"/>
      </c:scatterChart>
      <c:valAx>
        <c:axId val="33922368"/>
        <c:scaling>
          <c:logBase val="10"/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Grain Size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292672"/>
        <c:crosses val="autoZero"/>
        <c:crossBetween val="midCat"/>
      </c:valAx>
      <c:valAx>
        <c:axId val="75292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Magnitude of scaling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2236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400" b="0"/>
              <a:t>Time</a:t>
            </a:r>
          </a:p>
        </c:rich>
      </c:tx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v>Sequential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Sheet1!$B$40:$B$45</c:f>
              <c:numCache>
                <c:formatCode>General</c:formatCode>
                <c:ptCount val="6"/>
                <c:pt idx="0">
                  <c:v>1</c:v>
                </c:pt>
                <c:pt idx="1">
                  <c:v>10</c:v>
                </c:pt>
                <c:pt idx="2">
                  <c:v>100</c:v>
                </c:pt>
                <c:pt idx="3">
                  <c:v>1000</c:v>
                </c:pt>
                <c:pt idx="4">
                  <c:v>10000</c:v>
                </c:pt>
                <c:pt idx="5">
                  <c:v>100000</c:v>
                </c:pt>
              </c:numCache>
            </c:numRef>
          </c:xVal>
          <c:yVal>
            <c:numRef>
              <c:f>Sheet1!$C$40:$C$45</c:f>
              <c:numCache>
                <c:formatCode>General</c:formatCode>
                <c:ptCount val="6"/>
                <c:pt idx="0">
                  <c:v>5.7000000000000016E-2</c:v>
                </c:pt>
                <c:pt idx="1">
                  <c:v>5.7000000000000016E-2</c:v>
                </c:pt>
                <c:pt idx="2">
                  <c:v>5.7000000000000016E-2</c:v>
                </c:pt>
                <c:pt idx="3">
                  <c:v>5.7000000000000016E-2</c:v>
                </c:pt>
                <c:pt idx="4">
                  <c:v>5.7000000000000016E-2</c:v>
                </c:pt>
                <c:pt idx="5">
                  <c:v>5.7000000000000016E-2</c:v>
                </c:pt>
              </c:numCache>
            </c:numRef>
          </c:yVal>
          <c:smooth val="0"/>
        </c:ser>
        <c:ser>
          <c:idx val="1"/>
          <c:order val="1"/>
          <c:tx>
            <c:v>Parallel</c:v>
          </c:tx>
          <c:spPr>
            <a:ln w="19050" cap="rnd">
              <a:solidFill>
                <a:schemeClr val="accent4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Sheet1!$B$40:$B$45</c:f>
              <c:numCache>
                <c:formatCode>General</c:formatCode>
                <c:ptCount val="6"/>
                <c:pt idx="0">
                  <c:v>1</c:v>
                </c:pt>
                <c:pt idx="1">
                  <c:v>10</c:v>
                </c:pt>
                <c:pt idx="2">
                  <c:v>100</c:v>
                </c:pt>
                <c:pt idx="3">
                  <c:v>1000</c:v>
                </c:pt>
                <c:pt idx="4">
                  <c:v>10000</c:v>
                </c:pt>
                <c:pt idx="5">
                  <c:v>100000</c:v>
                </c:pt>
              </c:numCache>
            </c:numRef>
          </c:xVal>
          <c:yVal>
            <c:numRef>
              <c:f>Sheet1!$D$40:$D$45</c:f>
              <c:numCache>
                <c:formatCode>General</c:formatCode>
                <c:ptCount val="6"/>
                <c:pt idx="0">
                  <c:v>0.17700000000000005</c:v>
                </c:pt>
                <c:pt idx="1">
                  <c:v>2.0000000000000007E-2</c:v>
                </c:pt>
                <c:pt idx="2">
                  <c:v>4.0000000000000018E-3</c:v>
                </c:pt>
                <c:pt idx="3">
                  <c:v>5.0000000000000018E-3</c:v>
                </c:pt>
                <c:pt idx="4">
                  <c:v>7.0000000000000019E-3</c:v>
                </c:pt>
                <c:pt idx="5">
                  <c:v>5.9000000000000011E-2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5294400"/>
        <c:axId val="75294976"/>
      </c:scatterChart>
      <c:valAx>
        <c:axId val="75294400"/>
        <c:scaling>
          <c:logBase val="10"/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Grain Size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294976"/>
        <c:crosses val="autoZero"/>
        <c:crossBetween val="midCat"/>
      </c:valAx>
      <c:valAx>
        <c:axId val="75294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Execution</a:t>
                </a:r>
                <a:r>
                  <a:rPr lang="en-US" baseline="0"/>
                  <a:t> time(s)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29440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400" b="0"/>
              <a:t>Time</a:t>
            </a:r>
          </a:p>
        </c:rich>
      </c:tx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Sheet1!$B$97:$B$103</c:f>
              <c:strCache>
                <c:ptCount val="1"/>
                <c:pt idx="0">
                  <c:v>1 10 100 1000 10000 100000 1000000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Sheet1!$B$97:$B$103</c:f>
              <c:numCache>
                <c:formatCode>General</c:formatCode>
                <c:ptCount val="7"/>
                <c:pt idx="0">
                  <c:v>1</c:v>
                </c:pt>
                <c:pt idx="1">
                  <c:v>10</c:v>
                </c:pt>
                <c:pt idx="2">
                  <c:v>100</c:v>
                </c:pt>
                <c:pt idx="3">
                  <c:v>1000</c:v>
                </c:pt>
                <c:pt idx="4">
                  <c:v>10000</c:v>
                </c:pt>
                <c:pt idx="5">
                  <c:v>100000</c:v>
                </c:pt>
                <c:pt idx="6">
                  <c:v>1000000</c:v>
                </c:pt>
              </c:numCache>
            </c:numRef>
          </c:xVal>
          <c:yVal>
            <c:numRef>
              <c:f>Sheet1!$C$97:$C$103</c:f>
              <c:numCache>
                <c:formatCode>General</c:formatCode>
                <c:ptCount val="7"/>
                <c:pt idx="0">
                  <c:v>1.07</c:v>
                </c:pt>
                <c:pt idx="1">
                  <c:v>1.07</c:v>
                </c:pt>
                <c:pt idx="2">
                  <c:v>1.07</c:v>
                </c:pt>
                <c:pt idx="3">
                  <c:v>1.07</c:v>
                </c:pt>
                <c:pt idx="4">
                  <c:v>1.07</c:v>
                </c:pt>
                <c:pt idx="5">
                  <c:v>1.07</c:v>
                </c:pt>
                <c:pt idx="6">
                  <c:v>1.07</c:v>
                </c:pt>
              </c:numCache>
            </c:numRef>
          </c:yVal>
          <c:smooth val="0"/>
        </c:ser>
        <c:ser>
          <c:idx val="1"/>
          <c:order val="1"/>
          <c:tx>
            <c:v>par</c:v>
          </c:tx>
          <c:spPr>
            <a:ln w="19050" cap="rnd">
              <a:solidFill>
                <a:schemeClr val="accent4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Sheet1!$B$97:$B$103</c:f>
              <c:numCache>
                <c:formatCode>General</c:formatCode>
                <c:ptCount val="7"/>
                <c:pt idx="0">
                  <c:v>1</c:v>
                </c:pt>
                <c:pt idx="1">
                  <c:v>10</c:v>
                </c:pt>
                <c:pt idx="2">
                  <c:v>100</c:v>
                </c:pt>
                <c:pt idx="3">
                  <c:v>1000</c:v>
                </c:pt>
                <c:pt idx="4">
                  <c:v>10000</c:v>
                </c:pt>
                <c:pt idx="5">
                  <c:v>100000</c:v>
                </c:pt>
                <c:pt idx="6">
                  <c:v>1000000</c:v>
                </c:pt>
              </c:numCache>
            </c:numRef>
          </c:xVal>
          <c:yVal>
            <c:numRef>
              <c:f>Sheet1!$D$97:$D$103</c:f>
              <c:numCache>
                <c:formatCode>General</c:formatCode>
                <c:ptCount val="7"/>
                <c:pt idx="0">
                  <c:v>1.7509999999999994</c:v>
                </c:pt>
                <c:pt idx="1">
                  <c:v>0.16289999999999999</c:v>
                </c:pt>
                <c:pt idx="2">
                  <c:v>7.6799999999999993E-2</c:v>
                </c:pt>
                <c:pt idx="3">
                  <c:v>7.2100000000000011E-2</c:v>
                </c:pt>
                <c:pt idx="4">
                  <c:v>7.8600000000000003E-2</c:v>
                </c:pt>
                <c:pt idx="5">
                  <c:v>0.11770000000000003</c:v>
                </c:pt>
                <c:pt idx="6">
                  <c:v>1.07</c:v>
                </c:pt>
              </c:numCache>
            </c:numRef>
          </c:yVal>
          <c:smooth val="0"/>
        </c:ser>
        <c:ser>
          <c:idx val="2"/>
          <c:order val="2"/>
          <c:tx>
            <c:v>task</c:v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Sheet1!$B$97:$B$103</c:f>
              <c:numCache>
                <c:formatCode>General</c:formatCode>
                <c:ptCount val="7"/>
                <c:pt idx="0">
                  <c:v>1</c:v>
                </c:pt>
                <c:pt idx="1">
                  <c:v>10</c:v>
                </c:pt>
                <c:pt idx="2">
                  <c:v>100</c:v>
                </c:pt>
                <c:pt idx="3">
                  <c:v>1000</c:v>
                </c:pt>
                <c:pt idx="4">
                  <c:v>10000</c:v>
                </c:pt>
                <c:pt idx="5">
                  <c:v>100000</c:v>
                </c:pt>
                <c:pt idx="6">
                  <c:v>1000000</c:v>
                </c:pt>
              </c:numCache>
            </c:numRef>
          </c:xVal>
          <c:yVal>
            <c:numRef>
              <c:f>Sheet1!$E$97:$E$103</c:f>
              <c:numCache>
                <c:formatCode>General</c:formatCode>
                <c:ptCount val="7"/>
                <c:pt idx="0">
                  <c:v>1.5640000000000001</c:v>
                </c:pt>
                <c:pt idx="1">
                  <c:v>0.14050000000000001</c:v>
                </c:pt>
                <c:pt idx="2">
                  <c:v>6.8500000000000019E-2</c:v>
                </c:pt>
                <c:pt idx="3">
                  <c:v>6.8099999999999994E-2</c:v>
                </c:pt>
                <c:pt idx="4">
                  <c:v>6.6900000000000001E-2</c:v>
                </c:pt>
                <c:pt idx="5">
                  <c:v>7.2100000000000011E-2</c:v>
                </c:pt>
                <c:pt idx="6">
                  <c:v>0.53190000000000004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5296704"/>
        <c:axId val="75297280"/>
      </c:scatterChart>
      <c:valAx>
        <c:axId val="75296704"/>
        <c:scaling>
          <c:logBase val="10"/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Grain Size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297280"/>
        <c:crosses val="autoZero"/>
        <c:crossBetween val="midCat"/>
      </c:valAx>
      <c:valAx>
        <c:axId val="75297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Execution Time(s)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29670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400" b="0" dirty="0"/>
              <a:t>Scale</a:t>
            </a:r>
          </a:p>
        </c:rich>
      </c:tx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v>seq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Sheet1!$W$97:$W$103</c:f>
              <c:numCache>
                <c:formatCode>General</c:formatCode>
                <c:ptCount val="7"/>
                <c:pt idx="0">
                  <c:v>1</c:v>
                </c:pt>
                <c:pt idx="1">
                  <c:v>10</c:v>
                </c:pt>
                <c:pt idx="2">
                  <c:v>100</c:v>
                </c:pt>
                <c:pt idx="3">
                  <c:v>1000</c:v>
                </c:pt>
                <c:pt idx="4">
                  <c:v>10000</c:v>
                </c:pt>
                <c:pt idx="5">
                  <c:v>100000</c:v>
                </c:pt>
                <c:pt idx="6">
                  <c:v>1000000</c:v>
                </c:pt>
              </c:numCache>
            </c:numRef>
          </c:xVal>
          <c:yVal>
            <c:numRef>
              <c:f>Sheet1!$X$97:$X$103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yVal>
          <c:smooth val="0"/>
        </c:ser>
        <c:ser>
          <c:idx val="1"/>
          <c:order val="1"/>
          <c:tx>
            <c:v>par</c:v>
          </c:tx>
          <c:spPr>
            <a:ln w="19050" cap="rnd">
              <a:solidFill>
                <a:schemeClr val="accent4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Sheet1!$W$97:$W$103</c:f>
              <c:numCache>
                <c:formatCode>General</c:formatCode>
                <c:ptCount val="7"/>
                <c:pt idx="0">
                  <c:v>1</c:v>
                </c:pt>
                <c:pt idx="1">
                  <c:v>10</c:v>
                </c:pt>
                <c:pt idx="2">
                  <c:v>100</c:v>
                </c:pt>
                <c:pt idx="3">
                  <c:v>1000</c:v>
                </c:pt>
                <c:pt idx="4">
                  <c:v>10000</c:v>
                </c:pt>
                <c:pt idx="5">
                  <c:v>100000</c:v>
                </c:pt>
                <c:pt idx="6">
                  <c:v>1000000</c:v>
                </c:pt>
              </c:numCache>
            </c:numRef>
          </c:xVal>
          <c:yVal>
            <c:numRef>
              <c:f>Sheet1!$Y$97:$Y$103</c:f>
              <c:numCache>
                <c:formatCode>General</c:formatCode>
                <c:ptCount val="7"/>
                <c:pt idx="0">
                  <c:v>0.61107938320959498</c:v>
                </c:pt>
                <c:pt idx="1">
                  <c:v>6.5684468999386114</c:v>
                </c:pt>
                <c:pt idx="2">
                  <c:v>13.93229166666667</c:v>
                </c:pt>
                <c:pt idx="3">
                  <c:v>14.840499306518726</c:v>
                </c:pt>
                <c:pt idx="4">
                  <c:v>13.61323155216285</c:v>
                </c:pt>
                <c:pt idx="5">
                  <c:v>9.0909090909090953</c:v>
                </c:pt>
                <c:pt idx="6">
                  <c:v>1</c:v>
                </c:pt>
              </c:numCache>
            </c:numRef>
          </c:yVal>
          <c:smooth val="0"/>
        </c:ser>
        <c:ser>
          <c:idx val="2"/>
          <c:order val="2"/>
          <c:tx>
            <c:v>task</c:v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Sheet1!$W$97:$W$103</c:f>
              <c:numCache>
                <c:formatCode>General</c:formatCode>
                <c:ptCount val="7"/>
                <c:pt idx="0">
                  <c:v>1</c:v>
                </c:pt>
                <c:pt idx="1">
                  <c:v>10</c:v>
                </c:pt>
                <c:pt idx="2">
                  <c:v>100</c:v>
                </c:pt>
                <c:pt idx="3">
                  <c:v>1000</c:v>
                </c:pt>
                <c:pt idx="4">
                  <c:v>10000</c:v>
                </c:pt>
                <c:pt idx="5">
                  <c:v>100000</c:v>
                </c:pt>
                <c:pt idx="6">
                  <c:v>1000000</c:v>
                </c:pt>
              </c:numCache>
            </c:numRef>
          </c:xVal>
          <c:yVal>
            <c:numRef>
              <c:f>Sheet1!$Z$97:$Z$103</c:f>
              <c:numCache>
                <c:formatCode>General</c:formatCode>
                <c:ptCount val="7"/>
                <c:pt idx="0">
                  <c:v>0.68414322250639414</c:v>
                </c:pt>
                <c:pt idx="1">
                  <c:v>7.6156583629893237</c:v>
                </c:pt>
                <c:pt idx="2">
                  <c:v>15.620437956204382</c:v>
                </c:pt>
                <c:pt idx="3">
                  <c:v>15.712187958884002</c:v>
                </c:pt>
                <c:pt idx="4">
                  <c:v>15.994020926756351</c:v>
                </c:pt>
                <c:pt idx="5">
                  <c:v>14.840499306518726</c:v>
                </c:pt>
                <c:pt idx="6">
                  <c:v>2.0116563263771376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5299008"/>
        <c:axId val="75299584"/>
      </c:scatterChart>
      <c:valAx>
        <c:axId val="75299008"/>
        <c:scaling>
          <c:logBase val="10"/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Grain Size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299584"/>
        <c:crosses val="autoZero"/>
        <c:crossBetween val="midCat"/>
      </c:valAx>
      <c:valAx>
        <c:axId val="75299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magnitude</a:t>
                </a:r>
                <a:r>
                  <a:rPr lang="en-US" baseline="0"/>
                  <a:t> of scaling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29900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23ABB8-F421-4785-848D-ABFF8ECD35AB}" type="datetimeFigureOut">
              <a:rPr lang="en-US" smtClean="0"/>
              <a:t>5/14/2015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11E931-41F4-48E3-8275-7B3DAD395B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913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11E931-41F4-48E3-8275-7B3DAD395B56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11E931-41F4-48E3-8275-7B3DAD395B56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B5D2DBB-E25D-486A-9200-CA92133B2757}" type="datetime1">
              <a:rPr lang="en-US" smtClean="0"/>
              <a:t>5/14/2015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r>
              <a:rPr lang="en-US" smtClean="0"/>
              <a:t>N4352</a:t>
            </a: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6345DF0-B3EC-4CEA-9097-4A892C1E29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C49B12-7CE8-481E-940A-F66EB7B861E6}" type="datetime1">
              <a:rPr lang="en-US" smtClean="0"/>
              <a:t>5/14/2015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N4352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345DF0-B3EC-4CEA-9097-4A892C1E29F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9613BFA-4B12-4D06-A593-B88377184DE4}" type="datetime1">
              <a:rPr lang="en-US" smtClean="0"/>
              <a:t>5/14/2015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N4352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345DF0-B3EC-4CEA-9097-4A892C1E29F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052EFB-DAA6-45E3-8487-01901D15DE17}" type="datetime1">
              <a:rPr lang="en-US" smtClean="0"/>
              <a:t>5/14/2015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N4352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345DF0-B3EC-4CEA-9097-4A892C1E29F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AEBBA78-E671-4F58-8A58-E7027DE178D3}" type="datetime1">
              <a:rPr lang="en-US" smtClean="0"/>
              <a:t>5/14/2015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N4352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345DF0-B3EC-4CEA-9097-4A892C1E29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3D3CD7F-9F66-4182-9C0B-8FB3569A693F}" type="datetime1">
              <a:rPr lang="en-US" smtClean="0"/>
              <a:t>5/14/2015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N4352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345DF0-B3EC-4CEA-9097-4A892C1E29F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F0CC277-BC2D-40CC-B177-E301F82E0728}" type="datetime1">
              <a:rPr lang="en-US" smtClean="0"/>
              <a:t>5/14/2015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N4352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345DF0-B3EC-4CEA-9097-4A892C1E29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A9A31AF-8295-45A3-BF57-426A9FE20F7C}" type="datetime1">
              <a:rPr lang="en-US" smtClean="0"/>
              <a:t>5/14/2015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N4352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345DF0-B3EC-4CEA-9097-4A892C1E29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3439840-0330-4829-A721-C7DDB541ACC4}" type="datetime1">
              <a:rPr lang="en-US" smtClean="0"/>
              <a:t>5/14/2015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en-US" smtClean="0"/>
              <a:t>N4352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6345DF0-B3EC-4CEA-9097-4A892C1E29F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70A7EBA-FD31-49F9-8857-6672197A6956}" type="datetime1">
              <a:rPr lang="en-US" smtClean="0"/>
              <a:t>5/14/2015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N4352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345DF0-B3EC-4CEA-9097-4A892C1E29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5B570-A6D3-4735-BBB8-6D97782E8612}" type="datetime1">
              <a:rPr lang="en-US" smtClean="0"/>
              <a:t>5/14/2015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N4352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345DF0-B3EC-4CEA-9097-4A892C1E29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05682A31-10EA-48D0-B4D6-AB8A42066130}" type="datetime1">
              <a:rPr lang="en-US" smtClean="0"/>
              <a:t>5/14/2015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en-US" smtClean="0"/>
              <a:t>N4352</a:t>
            </a: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96345DF0-B3EC-4CEA-9097-4A892C1E29F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STEllAR-GROUP/hpx" TargetMode="External"/><Relationship Id="rId2" Type="http://schemas.openxmlformats.org/officeDocument/2006/relationships/hyperlink" Target="https://github.com/Syntaf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isocpp.org/blog/2015/01/n4352-53" TargetMode="External"/><Relationship Id="rId4" Type="http://schemas.openxmlformats.org/officeDocument/2006/relationships/hyperlink" Target="http://stellar.cct.lsu.ed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Parallelizing the C++ Standard Template Library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sz="1600" dirty="0" smtClean="0"/>
          </a:p>
          <a:p>
            <a:r>
              <a:rPr lang="en-US" sz="1600" dirty="0" smtClean="0"/>
              <a:t>Grant Mercer (Gmercer015@gmail.com)</a:t>
            </a:r>
          </a:p>
          <a:p>
            <a:r>
              <a:rPr lang="en-US" sz="1600" dirty="0" smtClean="0"/>
              <a:t>C++Now 2015</a:t>
            </a:r>
            <a:endParaRPr lang="en-US" sz="16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N4352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Second year student at UNLV, computer science major</a:t>
            </a:r>
          </a:p>
          <a:p>
            <a:r>
              <a:rPr lang="en-US" dirty="0" smtClean="0"/>
              <a:t>Recent work with STE||AR research group</a:t>
            </a:r>
          </a:p>
          <a:p>
            <a:r>
              <a:rPr lang="en-US" dirty="0" smtClean="0"/>
              <a:t>Primarily worked on C++ Standards proposal N4352  inside of HPX</a:t>
            </a:r>
          </a:p>
          <a:p>
            <a:r>
              <a:rPr lang="en-US" dirty="0" smtClean="0"/>
              <a:t>N4352 is a technical specification for extensions for parallelism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me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N4352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HPX : A general purpose C++ runtime system for parallel and distributed applications of any scale 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/>
              <a:t>Enables programmers to write fully asynchronous code using hundreds of millions of threads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 Information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N4352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N4352</a:t>
            </a:r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Info HPX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09600" y="1633728"/>
            <a:ext cx="8229600" cy="4525963"/>
          </a:xfrm>
          <a:prstGeom prst="rect">
            <a:avLst/>
          </a:prstGeom>
        </p:spPr>
        <p:txBody>
          <a:bodyPr vert="horz">
            <a:normAutofit lnSpcReduction="10000"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n-US" dirty="0" smtClean="0"/>
              <a:t>First open source implementation of the </a:t>
            </a:r>
            <a:r>
              <a:rPr lang="en-US" dirty="0" err="1" smtClean="0"/>
              <a:t>ParallelX</a:t>
            </a:r>
            <a:r>
              <a:rPr lang="en-US" dirty="0" smtClean="0"/>
              <a:t> execution model</a:t>
            </a:r>
          </a:p>
          <a:p>
            <a:endParaRPr lang="en-US" dirty="0"/>
          </a:p>
          <a:p>
            <a:pPr lvl="2"/>
            <a:r>
              <a:rPr lang="en-US" dirty="0" smtClean="0"/>
              <a:t>Starvation </a:t>
            </a:r>
          </a:p>
          <a:p>
            <a:pPr lvl="2"/>
            <a:r>
              <a:rPr lang="en-US" dirty="0" smtClean="0"/>
              <a:t>Latencies</a:t>
            </a:r>
          </a:p>
          <a:p>
            <a:pPr lvl="2"/>
            <a:r>
              <a:rPr lang="en-US" dirty="0" smtClean="0"/>
              <a:t>Overhead</a:t>
            </a:r>
          </a:p>
          <a:p>
            <a:pPr lvl="2"/>
            <a:r>
              <a:rPr lang="en-US" dirty="0" smtClean="0"/>
              <a:t>Waiting</a:t>
            </a:r>
          </a:p>
          <a:p>
            <a:pPr marL="109728" indent="0">
              <a:buNone/>
            </a:pPr>
            <a:endParaRPr lang="en-US" dirty="0" smtClean="0"/>
          </a:p>
          <a:p>
            <a:r>
              <a:rPr lang="en-US" dirty="0" smtClean="0"/>
              <a:t>Enables programmers to write fully asynchronous code using hundreds of millions of threads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66909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Reasons for a parallel STL</a:t>
            </a:r>
          </a:p>
          <a:p>
            <a:endParaRPr lang="en-US" dirty="0" smtClean="0"/>
          </a:p>
          <a:p>
            <a:r>
              <a:rPr lang="en-US" dirty="0" smtClean="0"/>
              <a:t>Our experience at HPX</a:t>
            </a:r>
          </a:p>
          <a:p>
            <a:endParaRPr lang="en-US" dirty="0" smtClean="0"/>
          </a:p>
          <a:p>
            <a:r>
              <a:rPr lang="en-US" dirty="0" smtClean="0"/>
              <a:t>Benchmarking</a:t>
            </a:r>
          </a:p>
          <a:p>
            <a:endParaRPr lang="en-US" dirty="0" smtClean="0"/>
          </a:p>
          <a:p>
            <a:r>
              <a:rPr lang="en-US" dirty="0" smtClean="0"/>
              <a:t>Pros </a:t>
            </a:r>
            <a:r>
              <a:rPr lang="en-US" dirty="0" err="1" smtClean="0"/>
              <a:t>vs</a:t>
            </a:r>
            <a:r>
              <a:rPr lang="en-US" dirty="0" smtClean="0"/>
              <a:t> Cons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Focus Points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N4352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Multiple cores are here to stay, parallel programming is becoming more and more important.</a:t>
            </a:r>
          </a:p>
          <a:p>
            <a:endParaRPr lang="en-US" dirty="0" smtClean="0"/>
          </a:p>
          <a:p>
            <a:r>
              <a:rPr lang="en-US" dirty="0" smtClean="0"/>
              <a:t>Scalable performance gains, user flexibility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Build widespread existing practice for parallelism in the C++ standard algorithms library 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Parallelize the STL?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N4352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technical specification for C++ extensions for parallelism, or implementation details for a parallel STL.</a:t>
            </a:r>
          </a:p>
          <a:p>
            <a:endParaRPr lang="en-US" dirty="0" smtClean="0"/>
          </a:p>
          <a:p>
            <a:r>
              <a:rPr lang="en-US" dirty="0" smtClean="0"/>
              <a:t>Not all algorithms can be parallelized ( e.g. std::accumulate) , so N4352 defines a list of algorithms to be </a:t>
            </a:r>
            <a:r>
              <a:rPr lang="en-US" dirty="0" err="1" smtClean="0"/>
              <a:t>reimplemented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Standards Proposal N4352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N4352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istofAlgorithms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89967" y="1543536"/>
            <a:ext cx="8164065" cy="4401165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Proposed algorithms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N4352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Implementation at HPX takes advantage of C++11</a:t>
            </a:r>
          </a:p>
          <a:p>
            <a:endParaRPr lang="en-US" dirty="0" smtClean="0"/>
          </a:p>
          <a:p>
            <a:r>
              <a:rPr lang="en-US" dirty="0" smtClean="0"/>
              <a:t>Components of TS will lie in </a:t>
            </a:r>
            <a:r>
              <a:rPr lang="en-US" i="1" dirty="0" err="1" smtClean="0"/>
              <a:t>std</a:t>
            </a:r>
            <a:r>
              <a:rPr lang="en-US" i="1" dirty="0" smtClean="0"/>
              <a:t>::parallel::experimental::v1</a:t>
            </a:r>
            <a:r>
              <a:rPr lang="en-US" dirty="0" smtClean="0"/>
              <a:t> . Once standardized they are expected to be placed in </a:t>
            </a:r>
            <a:r>
              <a:rPr lang="en-US" i="1" dirty="0" err="1" smtClean="0"/>
              <a:t>std</a:t>
            </a:r>
            <a:endParaRPr lang="en-US" dirty="0"/>
          </a:p>
          <a:p>
            <a:endParaRPr lang="en-US" b="1" dirty="0" smtClean="0"/>
          </a:p>
          <a:p>
            <a:r>
              <a:rPr lang="en-US" dirty="0" smtClean="0"/>
              <a:t>HPX implementation lies in </a:t>
            </a:r>
            <a:r>
              <a:rPr lang="en-US" i="1" dirty="0" err="1" smtClean="0"/>
              <a:t>hpx</a:t>
            </a:r>
            <a:r>
              <a:rPr lang="en-US" i="1" dirty="0" smtClean="0"/>
              <a:t>::parallel</a:t>
            </a:r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Aimed for acceptance into C++17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N4352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1338072"/>
          </a:xfrm>
        </p:spPr>
        <p:txBody>
          <a:bodyPr/>
          <a:lstStyle/>
          <a:p>
            <a:r>
              <a:rPr lang="en-US" dirty="0" smtClean="0"/>
              <a:t>All algorithms will conform to their predecessors, no new requirements will be placed on the functions.</a:t>
            </a:r>
          </a:p>
          <a:p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N4352</a:t>
            </a:r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19100" y="3429000"/>
            <a:ext cx="830580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en-US" dirty="0" smtClean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9100" y="3594616"/>
            <a:ext cx="8305800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00DD"/>
                </a:solidFill>
                <a:latin typeface="Consolas" pitchFamily="49" charset="0"/>
                <a:cs typeface="Consolas" pitchFamily="49" charset="0"/>
              </a:rPr>
              <a:t>template</a:t>
            </a:r>
            <a:r>
              <a:rPr lang="en-US" sz="1200" dirty="0">
                <a:solidFill>
                  <a:srgbClr val="000080"/>
                </a:solidFill>
                <a:latin typeface="Consolas" pitchFamily="49" charset="0"/>
                <a:cs typeface="Consolas" pitchFamily="49" charset="0"/>
              </a:rPr>
              <a:t>&lt;</a:t>
            </a:r>
            <a:r>
              <a:rPr lang="en-US" sz="12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 </a:t>
            </a:r>
            <a:r>
              <a:rPr lang="en-US" sz="1200" dirty="0">
                <a:solidFill>
                  <a:srgbClr val="0000DD"/>
                </a:solidFill>
                <a:latin typeface="Consolas" pitchFamily="49" charset="0"/>
                <a:cs typeface="Consolas" pitchFamily="49" charset="0"/>
              </a:rPr>
              <a:t>class</a:t>
            </a:r>
            <a:r>
              <a:rPr lang="en-US" sz="12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 ForwardIt1, </a:t>
            </a:r>
            <a:r>
              <a:rPr lang="en-US" sz="1200" dirty="0">
                <a:solidFill>
                  <a:srgbClr val="0000DD"/>
                </a:solidFill>
                <a:latin typeface="Consolas" pitchFamily="49" charset="0"/>
                <a:cs typeface="Consolas" pitchFamily="49" charset="0"/>
              </a:rPr>
              <a:t>class</a:t>
            </a:r>
            <a:r>
              <a:rPr lang="en-US" sz="12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 ForwardIt2 </a:t>
            </a:r>
            <a:r>
              <a:rPr lang="en-US" sz="1200" dirty="0">
                <a:solidFill>
                  <a:srgbClr val="000080"/>
                </a:solidFill>
                <a:latin typeface="Consolas" pitchFamily="49" charset="0"/>
                <a:cs typeface="Consolas" pitchFamily="49" charset="0"/>
              </a:rPr>
              <a:t>&gt;</a:t>
            </a:r>
            <a:r>
              <a:rPr lang="en-US" sz="1200" dirty="0">
                <a:latin typeface="Consolas" pitchFamily="49" charset="0"/>
                <a:cs typeface="Consolas" pitchFamily="49" charset="0"/>
              </a:rPr>
              <a:t/>
            </a:r>
            <a:br>
              <a:rPr lang="en-US" sz="1200" dirty="0">
                <a:latin typeface="Consolas" pitchFamily="49" charset="0"/>
                <a:cs typeface="Consolas" pitchFamily="49" charset="0"/>
              </a:rPr>
            </a:br>
            <a:r>
              <a:rPr lang="en-US" sz="12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ForwardIt1 </a:t>
            </a:r>
            <a:r>
              <a:rPr lang="en-US" sz="1200" dirty="0" smtClean="0">
                <a:solidFill>
                  <a:srgbClr val="2B91AF"/>
                </a:solidFill>
                <a:highlight>
                  <a:srgbClr val="FFFFFF"/>
                </a:highlight>
                <a:latin typeface="Consolas" pitchFamily="49" charset="0"/>
                <a:cs typeface="Consolas" pitchFamily="49" charset="0"/>
              </a:rPr>
              <a:t>search</a:t>
            </a:r>
            <a:r>
              <a:rPr lang="en-US" sz="1200" dirty="0" smtClean="0">
                <a:solidFill>
                  <a:srgbClr val="008000"/>
                </a:solidFill>
                <a:latin typeface="Consolas" pitchFamily="49" charset="0"/>
                <a:cs typeface="Consolas" pitchFamily="49" charset="0"/>
              </a:rPr>
              <a:t>(</a:t>
            </a:r>
            <a:r>
              <a:rPr lang="en-US" sz="12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 ForwardIt1 first, ForwardIt1 </a:t>
            </a:r>
            <a:r>
              <a:rPr lang="en-US" sz="1200" dirty="0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last, ForwardIt2 </a:t>
            </a:r>
            <a:r>
              <a:rPr lang="en-US" sz="1200" dirty="0" err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s_first</a:t>
            </a:r>
            <a:r>
              <a:rPr lang="en-US" sz="12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, ForwardIt2 </a:t>
            </a:r>
            <a:r>
              <a:rPr lang="en-US" sz="1200" dirty="0" err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s_last</a:t>
            </a:r>
            <a:r>
              <a:rPr lang="en-US" sz="12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 </a:t>
            </a:r>
            <a:r>
              <a:rPr lang="en-US" sz="1200" dirty="0" smtClean="0">
                <a:solidFill>
                  <a:srgbClr val="008000"/>
                </a:solidFill>
                <a:latin typeface="Consolas" pitchFamily="49" charset="0"/>
                <a:cs typeface="Consolas" pitchFamily="49" charset="0"/>
              </a:rPr>
              <a:t>)</a:t>
            </a:r>
            <a:r>
              <a:rPr lang="en-US" sz="1200" dirty="0" smtClean="0">
                <a:solidFill>
                  <a:srgbClr val="008080"/>
                </a:solidFill>
                <a:latin typeface="Consolas" pitchFamily="49" charset="0"/>
                <a:cs typeface="Consolas" pitchFamily="49" charset="0"/>
              </a:rPr>
              <a:t>;</a:t>
            </a:r>
          </a:p>
          <a:p>
            <a:endParaRPr lang="en-US" sz="1200" dirty="0">
              <a:solidFill>
                <a:srgbClr val="008080"/>
              </a:solidFill>
              <a:highlight>
                <a:srgbClr val="FFFFFF"/>
              </a:highlight>
              <a:latin typeface="Consolas" pitchFamily="49" charset="0"/>
              <a:cs typeface="Consolas" pitchFamily="49" charset="0"/>
            </a:endParaRPr>
          </a:p>
          <a:p>
            <a:r>
              <a:rPr lang="en-US" sz="1200" dirty="0">
                <a:solidFill>
                  <a:srgbClr val="0000DD"/>
                </a:solidFill>
                <a:latin typeface="Consolas" pitchFamily="49" charset="0"/>
                <a:cs typeface="Consolas" pitchFamily="49" charset="0"/>
              </a:rPr>
              <a:t>template</a:t>
            </a:r>
            <a:r>
              <a:rPr lang="en-US" sz="1200" dirty="0">
                <a:solidFill>
                  <a:srgbClr val="000080"/>
                </a:solidFill>
                <a:latin typeface="Consolas" pitchFamily="49" charset="0"/>
                <a:cs typeface="Consolas" pitchFamily="49" charset="0"/>
              </a:rPr>
              <a:t>&lt;</a:t>
            </a:r>
            <a:r>
              <a:rPr lang="en-US" sz="12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 </a:t>
            </a:r>
            <a:r>
              <a:rPr lang="en-US" sz="1200" dirty="0">
                <a:solidFill>
                  <a:srgbClr val="0000DD"/>
                </a:solidFill>
                <a:latin typeface="Consolas" pitchFamily="49" charset="0"/>
                <a:cs typeface="Consolas" pitchFamily="49" charset="0"/>
              </a:rPr>
              <a:t>class</a:t>
            </a:r>
            <a:r>
              <a:rPr lang="en-US" sz="12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 ForwardIt1, </a:t>
            </a:r>
            <a:r>
              <a:rPr lang="en-US" sz="1200" dirty="0">
                <a:solidFill>
                  <a:srgbClr val="0000DD"/>
                </a:solidFill>
                <a:latin typeface="Consolas" pitchFamily="49" charset="0"/>
                <a:cs typeface="Consolas" pitchFamily="49" charset="0"/>
              </a:rPr>
              <a:t>class</a:t>
            </a:r>
            <a:r>
              <a:rPr lang="en-US" sz="12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 ForwardIt2, </a:t>
            </a:r>
            <a:r>
              <a:rPr lang="en-US" sz="1200" dirty="0">
                <a:solidFill>
                  <a:srgbClr val="0000DD"/>
                </a:solidFill>
                <a:latin typeface="Consolas" pitchFamily="49" charset="0"/>
                <a:cs typeface="Consolas" pitchFamily="49" charset="0"/>
              </a:rPr>
              <a:t>class</a:t>
            </a:r>
            <a:r>
              <a:rPr lang="en-US" sz="12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 </a:t>
            </a:r>
            <a:r>
              <a:rPr lang="en-US" sz="1200" dirty="0" err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BinaryPredicate</a:t>
            </a:r>
            <a:r>
              <a:rPr lang="en-US" sz="12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 </a:t>
            </a:r>
            <a:r>
              <a:rPr lang="en-US" sz="1200" dirty="0">
                <a:solidFill>
                  <a:srgbClr val="000080"/>
                </a:solidFill>
                <a:latin typeface="Consolas" pitchFamily="49" charset="0"/>
                <a:cs typeface="Consolas" pitchFamily="49" charset="0"/>
              </a:rPr>
              <a:t>&gt;</a:t>
            </a:r>
            <a:r>
              <a:rPr lang="en-US" sz="1200" dirty="0">
                <a:latin typeface="Consolas" pitchFamily="49" charset="0"/>
                <a:cs typeface="Consolas" pitchFamily="49" charset="0"/>
              </a:rPr>
              <a:t/>
            </a:r>
            <a:br>
              <a:rPr lang="en-US" sz="1200" dirty="0">
                <a:latin typeface="Consolas" pitchFamily="49" charset="0"/>
                <a:cs typeface="Consolas" pitchFamily="49" charset="0"/>
              </a:rPr>
            </a:br>
            <a:r>
              <a:rPr lang="en-US" sz="12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ForwardIt1 </a:t>
            </a:r>
            <a:r>
              <a:rPr lang="en-US" sz="1200" dirty="0">
                <a:solidFill>
                  <a:srgbClr val="2B91AF"/>
                </a:solidFill>
                <a:highlight>
                  <a:srgbClr val="FFFFFF"/>
                </a:highlight>
                <a:latin typeface="Consolas" pitchFamily="49" charset="0"/>
                <a:cs typeface="Consolas" pitchFamily="49" charset="0"/>
              </a:rPr>
              <a:t>search</a:t>
            </a:r>
            <a:r>
              <a:rPr lang="en-US" sz="1200" dirty="0" smtClean="0">
                <a:solidFill>
                  <a:srgbClr val="008000"/>
                </a:solidFill>
                <a:latin typeface="Consolas" pitchFamily="49" charset="0"/>
                <a:cs typeface="Consolas" pitchFamily="49" charset="0"/>
              </a:rPr>
              <a:t>(</a:t>
            </a:r>
            <a:r>
              <a:rPr lang="en-US" sz="12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 ForwardIt1 first, ForwardIt1 </a:t>
            </a:r>
            <a:r>
              <a:rPr lang="en-US" sz="1200" dirty="0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last, ForwardIt2 </a:t>
            </a:r>
            <a:r>
              <a:rPr lang="en-US" sz="1200" dirty="0" err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s_first</a:t>
            </a:r>
            <a:r>
              <a:rPr lang="en-US" sz="12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, </a:t>
            </a:r>
            <a:r>
              <a:rPr lang="en-US" sz="1200" dirty="0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ForwardIt2 </a:t>
            </a:r>
            <a:r>
              <a:rPr lang="en-US" sz="1200" dirty="0" err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s_last</a:t>
            </a:r>
            <a:r>
              <a:rPr lang="en-US" sz="1200" dirty="0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,    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200" dirty="0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          </a:t>
            </a:r>
            <a:r>
              <a:rPr lang="en-US" sz="1200" dirty="0" err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BinaryPredicate</a:t>
            </a:r>
            <a:r>
              <a:rPr lang="en-US" sz="1200" dirty="0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p </a:t>
            </a:r>
            <a:r>
              <a:rPr lang="en-US" sz="1200" dirty="0">
                <a:solidFill>
                  <a:srgbClr val="008000"/>
                </a:solidFill>
                <a:latin typeface="Consolas" pitchFamily="49" charset="0"/>
                <a:cs typeface="Consolas" pitchFamily="49" charset="0"/>
              </a:rPr>
              <a:t>)</a:t>
            </a:r>
            <a:r>
              <a:rPr lang="en-US" sz="1200" dirty="0">
                <a:solidFill>
                  <a:srgbClr val="008080"/>
                </a:solidFill>
                <a:latin typeface="Consolas" pitchFamily="49" charset="0"/>
                <a:cs typeface="Consolas" pitchFamily="49" charset="0"/>
              </a:rPr>
              <a:t>;</a:t>
            </a:r>
            <a:endParaRPr lang="en-US" sz="1200" dirty="0" smtClean="0">
              <a:solidFill>
                <a:srgbClr val="000000"/>
              </a:solidFill>
              <a:highlight>
                <a:srgbClr val="FFFFFF"/>
              </a:highlight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object of an execution policy type indicates the kinds of parallelism allowed in the execution of the algorithm and express the consequent requirements on the element access functions</a:t>
            </a:r>
          </a:p>
          <a:p>
            <a:endParaRPr lang="en-US" dirty="0" smtClean="0"/>
          </a:p>
          <a:p>
            <a:r>
              <a:rPr lang="en-US" dirty="0" smtClean="0"/>
              <a:t>Officially supports </a:t>
            </a:r>
            <a:r>
              <a:rPr lang="en-US" i="1" dirty="0" err="1" smtClean="0"/>
              <a:t>seq</a:t>
            </a:r>
            <a:r>
              <a:rPr lang="en-US" i="1" dirty="0" smtClean="0"/>
              <a:t>, par, </a:t>
            </a:r>
            <a:r>
              <a:rPr lang="en-US" i="1" dirty="0" err="1" smtClean="0"/>
              <a:t>par_vec</a:t>
            </a:r>
            <a:endParaRPr lang="en-US" i="1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Inside N4352: Execution Policies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N4352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305069"/>
            <a:ext cx="8839200" cy="62478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 anchor="ctr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std::</a:t>
            </a:r>
            <a:r>
              <a:rPr lang="en-US" sz="1600" dirty="0" smtClean="0">
                <a:solidFill>
                  <a:srgbClr val="2B91AF"/>
                </a:solidFill>
                <a:highlight>
                  <a:srgbClr val="FFFFFF"/>
                </a:highlight>
                <a:latin typeface="Consolas"/>
              </a:rPr>
              <a:t>vector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&lt;</a:t>
            </a:r>
            <a:r>
              <a:rPr lang="en-US" sz="16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&gt; v = ...</a:t>
            </a:r>
          </a:p>
          <a:p>
            <a:endParaRPr lang="en-US" sz="1600" dirty="0" smtClean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r>
              <a:rPr lang="en-US" sz="1600" dirty="0" smtClean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// standard sequential sort</a:t>
            </a:r>
            <a:endParaRPr lang="en-US" sz="1600" dirty="0" smtClean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std::sort(</a:t>
            </a:r>
            <a:r>
              <a:rPr lang="en-US" sz="16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v.begin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(), </a:t>
            </a:r>
            <a:r>
              <a:rPr lang="en-US" sz="16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v.end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());</a:t>
            </a:r>
          </a:p>
          <a:p>
            <a:endParaRPr lang="en-US" sz="1600" dirty="0" smtClean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r>
              <a:rPr lang="en-US" sz="16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using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en-US" sz="16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namespace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en-US" sz="16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hpx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::parallel;</a:t>
            </a:r>
          </a:p>
          <a:p>
            <a:endParaRPr lang="en-US" sz="1600" dirty="0" smtClean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r>
              <a:rPr lang="en-US" sz="1600" dirty="0" smtClean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// explicitly sequential sort</a:t>
            </a:r>
            <a:endParaRPr lang="en-US" sz="1600" dirty="0" smtClean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sort(</a:t>
            </a:r>
            <a:r>
              <a:rPr lang="en-US" sz="16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seq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en-US" sz="16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v.begin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(), </a:t>
            </a:r>
            <a:r>
              <a:rPr lang="en-US" sz="16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v.end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());</a:t>
            </a:r>
          </a:p>
          <a:p>
            <a:endParaRPr lang="en-US" sz="1600" dirty="0" smtClean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r>
              <a:rPr lang="en-US" sz="1600" dirty="0" smtClean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// permitting parallel execution</a:t>
            </a:r>
            <a:endParaRPr lang="en-US" sz="1600" dirty="0" smtClean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sort(par, </a:t>
            </a:r>
            <a:r>
              <a:rPr lang="en-US" sz="16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v.begin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(), </a:t>
            </a:r>
            <a:r>
              <a:rPr lang="en-US" sz="16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v.end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());</a:t>
            </a:r>
          </a:p>
          <a:p>
            <a:endParaRPr lang="en-US" sz="1600" dirty="0" smtClean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r>
              <a:rPr lang="en-US" sz="1600" dirty="0" smtClean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// permitting </a:t>
            </a:r>
            <a:r>
              <a:rPr lang="en-US" sz="1600" dirty="0" err="1" smtClean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vectorization</a:t>
            </a:r>
            <a:r>
              <a:rPr lang="en-US" sz="1600" dirty="0" smtClean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 as well</a:t>
            </a:r>
            <a:endParaRPr lang="en-US" sz="1600" dirty="0" smtClean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sort(</a:t>
            </a:r>
            <a:r>
              <a:rPr lang="en-US" sz="16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par_vec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en-US" sz="16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v.begin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(), </a:t>
            </a:r>
            <a:r>
              <a:rPr lang="en-US" sz="16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v.end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());</a:t>
            </a:r>
          </a:p>
          <a:p>
            <a:endParaRPr lang="en-US" sz="1600" dirty="0" smtClean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r>
              <a:rPr lang="en-US" sz="1600" dirty="0" smtClean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// sort with dynamically-selected execution</a:t>
            </a:r>
            <a:endParaRPr lang="en-US" sz="1600" dirty="0" smtClean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r>
              <a:rPr lang="en-US" sz="16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/>
              </a:rPr>
              <a:t>size_t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threshold = ...</a:t>
            </a:r>
          </a:p>
          <a:p>
            <a:r>
              <a:rPr lang="en-US" sz="16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execution_policy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exec = </a:t>
            </a:r>
            <a:r>
              <a:rPr lang="en-US" sz="16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seq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;</a:t>
            </a:r>
          </a:p>
          <a:p>
            <a:r>
              <a:rPr lang="en-US" sz="16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if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(</a:t>
            </a:r>
            <a:r>
              <a:rPr lang="en-US" sz="16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v.size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() &gt; threshold)</a:t>
            </a:r>
          </a:p>
          <a:p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{</a:t>
            </a:r>
          </a:p>
          <a:p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exec = par;</a:t>
            </a:r>
          </a:p>
          <a:p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}</a:t>
            </a:r>
          </a:p>
          <a:p>
            <a:endParaRPr lang="en-US" sz="1600" dirty="0" smtClean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sort(exec, </a:t>
            </a:r>
            <a:r>
              <a:rPr lang="en-US" sz="16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v.begin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(), </a:t>
            </a:r>
            <a:r>
              <a:rPr lang="en-US" sz="16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v.end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());</a:t>
            </a:r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N4352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r>
              <a:rPr lang="en-US" dirty="0" smtClean="0"/>
              <a:t>Par: It is the caller’s responsibility to ensure correctness </a:t>
            </a:r>
          </a:p>
          <a:p>
            <a:r>
              <a:rPr lang="en-US" dirty="0" smtClean="0"/>
              <a:t>Data races and deadlocks are the </a:t>
            </a:r>
            <a:r>
              <a:rPr lang="en-US" b="1" dirty="0" smtClean="0"/>
              <a:t>caller’s</a:t>
            </a:r>
            <a:r>
              <a:rPr lang="en-US" dirty="0" smtClean="0"/>
              <a:t> job to prevent, the algorithm will not do this for you.</a:t>
            </a:r>
          </a:p>
          <a:p>
            <a:r>
              <a:rPr lang="en-US" dirty="0" smtClean="0"/>
              <a:t>Example of what </a:t>
            </a:r>
            <a:r>
              <a:rPr lang="en-US" b="1" dirty="0" smtClean="0"/>
              <a:t>not </a:t>
            </a:r>
            <a:r>
              <a:rPr lang="en-US" dirty="0" smtClean="0"/>
              <a:t>to do ( data race )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19100" y="3429000"/>
            <a:ext cx="8305800" cy="23083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using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en-US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namespace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hpx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::parallel;</a:t>
            </a:r>
          </a:p>
          <a:p>
            <a:endParaRPr lang="en-US" dirty="0" smtClean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r>
              <a:rPr lang="en-US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a[] = {0,1};</a:t>
            </a:r>
          </a:p>
          <a:p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std::</a:t>
            </a:r>
            <a:r>
              <a:rPr lang="en-US" dirty="0" smtClean="0">
                <a:solidFill>
                  <a:srgbClr val="2B91AF"/>
                </a:solidFill>
                <a:highlight>
                  <a:srgbClr val="FFFFFF"/>
                </a:highlight>
                <a:latin typeface="Consolas"/>
              </a:rPr>
              <a:t>vector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&lt;</a:t>
            </a:r>
            <a:r>
              <a:rPr lang="en-US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&gt; v;</a:t>
            </a:r>
          </a:p>
          <a:p>
            <a:endParaRPr lang="en-US" dirty="0" smtClean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r>
              <a:rPr lang="en-US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for_each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(par, std::begin(a), std::end(a), [&amp;](</a:t>
            </a:r>
            <a:r>
              <a:rPr lang="en-US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i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) {</a:t>
            </a:r>
          </a:p>
          <a:p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</a:t>
            </a:r>
            <a:r>
              <a:rPr lang="en-US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v.push_back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</a:t>
            </a:r>
            <a:r>
              <a:rPr lang="en-US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i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*2+1);</a:t>
            </a:r>
          </a:p>
          <a:p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});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N4352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86400"/>
          </a:xfrm>
        </p:spPr>
        <p:txBody>
          <a:bodyPr/>
          <a:lstStyle/>
          <a:p>
            <a:r>
              <a:rPr lang="en-US" dirty="0" smtClean="0"/>
              <a:t>Just because you type par, doesn’t mean you’re guaranteed parallel execution due to iterator requirements.</a:t>
            </a:r>
          </a:p>
          <a:p>
            <a:endParaRPr lang="en-US" dirty="0" smtClean="0"/>
          </a:p>
          <a:p>
            <a:r>
              <a:rPr lang="en-US" dirty="0" smtClean="0"/>
              <a:t>You are permitting the algorithm to execute in parallel, not </a:t>
            </a:r>
            <a:r>
              <a:rPr lang="en-US" b="1" dirty="0" smtClean="0"/>
              <a:t>forcing it</a:t>
            </a:r>
          </a:p>
          <a:p>
            <a:endParaRPr lang="en-US" dirty="0" smtClean="0"/>
          </a:p>
          <a:p>
            <a:r>
              <a:rPr lang="en-US" dirty="0" smtClean="0"/>
              <a:t>For example, calling copy with input </a:t>
            </a:r>
            <a:r>
              <a:rPr lang="en-US" dirty="0" err="1" smtClean="0"/>
              <a:t>iterators</a:t>
            </a:r>
            <a:r>
              <a:rPr lang="en-US" dirty="0" smtClean="0"/>
              <a:t> and a </a:t>
            </a:r>
            <a:r>
              <a:rPr lang="en-US" i="1" dirty="0" smtClean="0"/>
              <a:t>par</a:t>
            </a:r>
            <a:r>
              <a:rPr lang="en-US" dirty="0" smtClean="0"/>
              <a:t> tag will execute </a:t>
            </a:r>
            <a:r>
              <a:rPr lang="en-US" b="1" dirty="0" smtClean="0"/>
              <a:t>sequentially</a:t>
            </a:r>
            <a:r>
              <a:rPr lang="en-US" dirty="0" smtClean="0"/>
              <a:t>. Input </a:t>
            </a:r>
            <a:r>
              <a:rPr lang="en-US" dirty="0" err="1" smtClean="0"/>
              <a:t>iterators</a:t>
            </a:r>
            <a:r>
              <a:rPr lang="en-US" dirty="0" smtClean="0"/>
              <a:t> cannot be parallelized !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N4352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If temporary resources are required and none are available, throws </a:t>
            </a:r>
            <a:r>
              <a:rPr lang="en-US" dirty="0" smtClean="0">
                <a:solidFill>
                  <a:srgbClr val="000000"/>
                </a:solidFill>
                <a:latin typeface="Courier New"/>
              </a:rPr>
              <a:t>std::</a:t>
            </a:r>
            <a:r>
              <a:rPr lang="en-US" dirty="0" err="1" smtClean="0">
                <a:solidFill>
                  <a:srgbClr val="000000"/>
                </a:solidFill>
                <a:latin typeface="Courier New"/>
              </a:rPr>
              <a:t>bad_alloc</a:t>
            </a:r>
            <a:endParaRPr lang="en-US" dirty="0" smtClean="0">
              <a:solidFill>
                <a:srgbClr val="000000"/>
              </a:solidFill>
              <a:latin typeface="Courier New"/>
            </a:endParaRPr>
          </a:p>
          <a:p>
            <a:endParaRPr lang="en-US" dirty="0" smtClean="0">
              <a:solidFill>
                <a:srgbClr val="000000"/>
              </a:solidFill>
              <a:latin typeface="Courier New"/>
            </a:endParaRPr>
          </a:p>
          <a:p>
            <a:r>
              <a:rPr lang="en-US" dirty="0" smtClean="0"/>
              <a:t>If the invocation of the element access function terminates with an uncaught exception for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par</a:t>
            </a:r>
            <a:r>
              <a:rPr lang="en-US" i="1" dirty="0" smtClean="0"/>
              <a:t>,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seq</a:t>
            </a:r>
            <a:r>
              <a:rPr lang="en-US" dirty="0" smtClean="0"/>
              <a:t> : all uncaught exceptions will be contained in an </a:t>
            </a:r>
            <a:r>
              <a:rPr lang="en-US" dirty="0" err="1" smtClean="0">
                <a:solidFill>
                  <a:srgbClr val="000000"/>
                </a:solidFill>
                <a:latin typeface="Courier New"/>
              </a:rPr>
              <a:t>exception_list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Exception reporting behavior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N4352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752600"/>
          </a:xfrm>
        </p:spPr>
        <p:txBody>
          <a:bodyPr>
            <a:normAutofit/>
          </a:bodyPr>
          <a:lstStyle/>
          <a:p>
            <a:r>
              <a:rPr lang="en-US" dirty="0" smtClean="0"/>
              <a:t>The task policy was added by us at HPX to give users a choice of when to join threads back into the main program. Returns an </a:t>
            </a:r>
            <a:r>
              <a:rPr lang="en-US" dirty="0" err="1" smtClean="0"/>
              <a:t>hpx</a:t>
            </a:r>
            <a:r>
              <a:rPr lang="en-US" dirty="0" smtClean="0"/>
              <a:t>::future of the result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 execution policy for HPX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19100" y="3505200"/>
            <a:ext cx="8305800" cy="23083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en-US" dirty="0" smtClean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r>
              <a:rPr lang="en-US" dirty="0" smtClean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// permitting parallel execution</a:t>
            </a:r>
            <a:endParaRPr lang="en-US" dirty="0" smtClean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r>
              <a:rPr lang="en-US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auto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f = </a:t>
            </a:r>
          </a:p>
          <a:p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sort(par(task), </a:t>
            </a:r>
            <a:r>
              <a:rPr lang="en-US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v.begin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(), </a:t>
            </a:r>
            <a:r>
              <a:rPr lang="en-US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v.end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());</a:t>
            </a:r>
          </a:p>
          <a:p>
            <a:endParaRPr lang="en-US" dirty="0" smtClean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...</a:t>
            </a:r>
          </a:p>
          <a:p>
            <a:endParaRPr lang="en-US" dirty="0" smtClean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r>
              <a:rPr lang="en-US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f.wait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()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N4352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algorithms given by the proposal are passed a range, which must be partitioned and executed in parallel. </a:t>
            </a:r>
          </a:p>
          <a:p>
            <a:endParaRPr lang="en-US" dirty="0" smtClean="0"/>
          </a:p>
          <a:p>
            <a:r>
              <a:rPr lang="en-US" dirty="0" smtClean="0"/>
              <a:t>There are a couple different types of </a:t>
            </a:r>
            <a:r>
              <a:rPr lang="en-US" dirty="0" err="1" smtClean="0"/>
              <a:t>partitioners</a:t>
            </a:r>
            <a:r>
              <a:rPr lang="en-US" dirty="0" smtClean="0"/>
              <a:t> we used at HPX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Initial Parallel Design: Partitioning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N4352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simplest of </a:t>
            </a:r>
            <a:r>
              <a:rPr lang="en-US" dirty="0" err="1" smtClean="0"/>
              <a:t>partitioners</a:t>
            </a:r>
            <a:r>
              <a:rPr lang="en-US" dirty="0" smtClean="0"/>
              <a:t>, splits a set of data into equal partitions and invokes a passed function on each subset of the data.</a:t>
            </a:r>
          </a:p>
          <a:p>
            <a:endParaRPr lang="en-US" dirty="0" smtClean="0"/>
          </a:p>
          <a:p>
            <a:r>
              <a:rPr lang="en-US" dirty="0" smtClean="0"/>
              <a:t>Mainly used in algorithms such as </a:t>
            </a:r>
            <a:r>
              <a:rPr lang="en-US" i="1" dirty="0" err="1" smtClean="0"/>
              <a:t>foreach</a:t>
            </a:r>
            <a:r>
              <a:rPr lang="en-US" dirty="0" smtClean="0"/>
              <a:t>, </a:t>
            </a:r>
            <a:r>
              <a:rPr lang="en-US" i="1" dirty="0" smtClean="0"/>
              <a:t>fill</a:t>
            </a:r>
            <a:r>
              <a:rPr lang="en-US" dirty="0" smtClean="0"/>
              <a:t> where each element is independent and not part of any bigger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foreach_partitioner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N4352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453634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Consolas" pitchFamily="49" charset="0"/>
                <a:cs typeface="Consolas" pitchFamily="49" charset="0"/>
              </a:rPr>
              <a:t>{1, 2, 3, 4, 5, 6, 7, 8, 9, 10, 11, 12}</a:t>
            </a:r>
            <a:endParaRPr lang="en-US" dirty="0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1524000" y="1834634"/>
            <a:ext cx="1219200" cy="12192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4267200" y="1834634"/>
            <a:ext cx="0" cy="12192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5943600" y="1834634"/>
            <a:ext cx="1143000" cy="12192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0" y="3046884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olas" pitchFamily="49" charset="0"/>
                <a:cs typeface="Consolas" pitchFamily="49" charset="0"/>
              </a:rPr>
              <a:t>      {1, 2, 3, 4}    |     {5, 6, 7, 8}     |    {9, 10, 11, 12}</a:t>
            </a:r>
          </a:p>
          <a:p>
            <a:pPr algn="ctr"/>
            <a:endParaRPr lang="en-US" dirty="0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1447800" y="3511034"/>
            <a:ext cx="0" cy="1524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4267200" y="3511034"/>
            <a:ext cx="0" cy="1524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7086600" y="3511034"/>
            <a:ext cx="0" cy="1524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685800" y="5035034"/>
            <a:ext cx="822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olas" pitchFamily="49" charset="0"/>
                <a:cs typeface="Consolas" pitchFamily="49" charset="0"/>
              </a:rPr>
              <a:t>f([1,2,3,4])    |    f([5,6,7,8])      |   f([9,10,11,12])</a:t>
            </a:r>
            <a:endParaRPr lang="en-US" dirty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N4352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for_each_n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19100" y="1905000"/>
            <a:ext cx="8305800" cy="40318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A71D5D"/>
                </a:solidFill>
                <a:latin typeface="Consolas"/>
              </a:rPr>
              <a:t>template 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&lt;</a:t>
            </a:r>
            <a:r>
              <a:rPr lang="en-US" sz="1400" dirty="0" err="1" smtClean="0">
                <a:solidFill>
                  <a:srgbClr val="A71D5D"/>
                </a:solidFill>
                <a:latin typeface="Consolas"/>
              </a:rPr>
              <a:t>typename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ExPolicy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, </a:t>
            </a:r>
            <a:r>
              <a:rPr lang="en-US" sz="1400" dirty="0" err="1" smtClean="0">
                <a:solidFill>
                  <a:srgbClr val="A71D5D"/>
                </a:solidFill>
                <a:latin typeface="Consolas"/>
              </a:rPr>
              <a:t>typename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F&gt;</a:t>
            </a:r>
          </a:p>
          <a:p>
            <a:r>
              <a:rPr lang="en-US" sz="1400" dirty="0" smtClean="0">
                <a:solidFill>
                  <a:srgbClr val="A71D5D"/>
                </a:solidFill>
                <a:latin typeface="Consolas"/>
              </a:rPr>
              <a:t>static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</a:t>
            </a:r>
            <a:r>
              <a:rPr lang="en-US" sz="1400" dirty="0" err="1" smtClean="0">
                <a:solidFill>
                  <a:srgbClr val="A71D5D"/>
                </a:solidFill>
                <a:latin typeface="Consolas"/>
              </a:rPr>
              <a:t>typename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detail::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algorithm_result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&lt;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ExPolicy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, 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Iter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&gt;::type</a:t>
            </a:r>
            <a:endParaRPr lang="en-US" sz="1400" dirty="0" smtClean="0">
              <a:solidFill>
                <a:srgbClr val="795DA3"/>
              </a:solidFill>
              <a:latin typeface="Consolas"/>
            </a:endParaRPr>
          </a:p>
          <a:p>
            <a:r>
              <a:rPr lang="en-US" sz="1400" dirty="0" smtClean="0">
                <a:solidFill>
                  <a:srgbClr val="795DA3"/>
                </a:solidFill>
                <a:latin typeface="Consolas"/>
              </a:rPr>
              <a:t>parallel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(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ExPolicy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</a:t>
            </a:r>
            <a:r>
              <a:rPr lang="en-US" sz="1400" dirty="0" smtClean="0">
                <a:solidFill>
                  <a:srgbClr val="A71D5D"/>
                </a:solidFill>
                <a:latin typeface="Consolas"/>
              </a:rPr>
              <a:t>const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&amp; policy, 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Iter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first, std::</a:t>
            </a:r>
            <a:r>
              <a:rPr lang="en-US" sz="1400" dirty="0" err="1" smtClean="0">
                <a:solidFill>
                  <a:srgbClr val="0086B3"/>
                </a:solidFill>
                <a:latin typeface="Consolas"/>
              </a:rPr>
              <a:t>size_t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count, F &amp;&amp; f)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{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</a:t>
            </a:r>
            <a:r>
              <a:rPr lang="en-US" sz="1400" dirty="0" smtClean="0">
                <a:solidFill>
                  <a:srgbClr val="A71D5D"/>
                </a:solidFill>
                <a:latin typeface="Consolas"/>
              </a:rPr>
              <a:t>if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(count != </a:t>
            </a:r>
            <a:r>
              <a:rPr lang="en-US" sz="1400" dirty="0" smtClean="0">
                <a:solidFill>
                  <a:srgbClr val="0086B3"/>
                </a:solidFill>
                <a:latin typeface="Consolas"/>
              </a:rPr>
              <a:t>0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)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{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    </a:t>
            </a:r>
            <a:r>
              <a:rPr lang="en-US" sz="1400" dirty="0" smtClean="0">
                <a:solidFill>
                  <a:srgbClr val="A71D5D"/>
                </a:solidFill>
                <a:latin typeface="Consolas"/>
              </a:rPr>
              <a:t>return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util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::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foreach_n_partitioner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&lt;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ExPolicy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&gt;::</a:t>
            </a:r>
            <a:r>
              <a:rPr lang="en-US" sz="1400" dirty="0" smtClean="0">
                <a:solidFill>
                  <a:srgbClr val="0086B3"/>
                </a:solidFill>
                <a:latin typeface="Consolas"/>
              </a:rPr>
              <a:t>call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( policy, first, count,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        [f](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Iter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part_begin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, std::</a:t>
            </a:r>
            <a:r>
              <a:rPr lang="en-US" sz="1400" dirty="0" err="1" smtClean="0">
                <a:solidFill>
                  <a:srgbClr val="0086B3"/>
                </a:solidFill>
                <a:latin typeface="Consolas"/>
              </a:rPr>
              <a:t>size_t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part_size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)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        {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            </a:t>
            </a:r>
            <a:r>
              <a:rPr lang="en-US" sz="1400" dirty="0" err="1" smtClean="0">
                <a:solidFill>
                  <a:srgbClr val="0086B3"/>
                </a:solidFill>
                <a:latin typeface="Consolas"/>
              </a:rPr>
              <a:t>util</a:t>
            </a:r>
            <a:r>
              <a:rPr lang="en-US" sz="1400" dirty="0" smtClean="0">
                <a:solidFill>
                  <a:srgbClr val="0086B3"/>
                </a:solidFill>
                <a:latin typeface="Consolas"/>
              </a:rPr>
              <a:t>::</a:t>
            </a:r>
            <a:r>
              <a:rPr lang="en-US" sz="1400" dirty="0" err="1" smtClean="0">
                <a:solidFill>
                  <a:srgbClr val="0086B3"/>
                </a:solidFill>
                <a:latin typeface="Consolas"/>
              </a:rPr>
              <a:t>loop_n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(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part_begin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, 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part_size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, [&amp;f](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Iter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</a:t>
            </a:r>
            <a:r>
              <a:rPr lang="en-US" sz="1400" dirty="0" smtClean="0">
                <a:solidFill>
                  <a:srgbClr val="A71D5D"/>
                </a:solidFill>
                <a:latin typeface="Consolas"/>
              </a:rPr>
              <a:t>const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&amp; 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curr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)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            {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                </a:t>
            </a:r>
            <a:r>
              <a:rPr lang="en-US" sz="1400" dirty="0" smtClean="0">
                <a:solidFill>
                  <a:srgbClr val="0086B3"/>
                </a:solidFill>
                <a:latin typeface="Consolas"/>
              </a:rPr>
              <a:t>f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(*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curr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);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        });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    });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} </a:t>
            </a:r>
          </a:p>
          <a:p>
            <a:endParaRPr lang="en-US" sz="1400" dirty="0" smtClean="0">
              <a:solidFill>
                <a:srgbClr val="333333"/>
              </a:solidFill>
              <a:latin typeface="Consolas"/>
            </a:endParaRP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</a:t>
            </a:r>
            <a:r>
              <a:rPr lang="en-US" sz="1400" dirty="0" smtClean="0">
                <a:solidFill>
                  <a:srgbClr val="A71D5D"/>
                </a:solidFill>
                <a:latin typeface="Consolas"/>
              </a:rPr>
              <a:t>return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detail::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algorithm_result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&lt;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ExPolicy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, 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Iter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&gt;::</a:t>
            </a:r>
            <a:r>
              <a:rPr lang="en-US" sz="1400" dirty="0" smtClean="0">
                <a:solidFill>
                  <a:srgbClr val="0086B3"/>
                </a:solidFill>
                <a:latin typeface="Consolas"/>
              </a:rPr>
              <a:t>get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( </a:t>
            </a:r>
            <a:r>
              <a:rPr lang="en-US" sz="1400" dirty="0" smtClean="0">
                <a:solidFill>
                  <a:srgbClr val="0086B3"/>
                </a:solidFill>
                <a:latin typeface="Consolas"/>
              </a:rPr>
              <a:t>std::move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(first));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}</a:t>
            </a:r>
            <a:endParaRPr lang="en-US" sz="1400" dirty="0" smtClean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N4352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Similar to </a:t>
            </a:r>
            <a:r>
              <a:rPr lang="en-US" dirty="0" err="1" smtClean="0"/>
              <a:t>foreach</a:t>
            </a:r>
            <a:r>
              <a:rPr lang="en-US" dirty="0" smtClean="0"/>
              <a:t>, but the result of the invocation of the function on each subset is stored in a vector and an additional function is invoked and passed that vector</a:t>
            </a:r>
          </a:p>
          <a:p>
            <a:endParaRPr lang="en-US" dirty="0" smtClean="0"/>
          </a:p>
          <a:p>
            <a:r>
              <a:rPr lang="en-US" dirty="0" smtClean="0"/>
              <a:t>Useful in a majority of algorithms </a:t>
            </a:r>
            <a:r>
              <a:rPr lang="en-US" i="1" dirty="0" smtClean="0"/>
              <a:t>copy, find, search, etc..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partitioner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N4352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39234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Consolas" pitchFamily="49" charset="0"/>
                <a:cs typeface="Consolas" pitchFamily="49" charset="0"/>
              </a:rPr>
              <a:t>{1, 2, 3, 4, 5, 6, 7, 8, 9, 10, 11, 12}</a:t>
            </a:r>
            <a:endParaRPr lang="en-US" dirty="0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1524000" y="920234"/>
            <a:ext cx="1219200" cy="12192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4267200" y="920234"/>
            <a:ext cx="0" cy="12192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5943600" y="920234"/>
            <a:ext cx="1143000" cy="12192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2132484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olas" pitchFamily="49" charset="0"/>
                <a:cs typeface="Consolas" pitchFamily="49" charset="0"/>
              </a:rPr>
              <a:t>      {1, 2, 3, 4}    |     {5, 6, 7, 8}     |    {9, 10, 11, 12}</a:t>
            </a:r>
          </a:p>
          <a:p>
            <a:pPr algn="ctr"/>
            <a:endParaRPr lang="en-US" dirty="0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1447800" y="2596634"/>
            <a:ext cx="0" cy="1524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4267200" y="2596634"/>
            <a:ext cx="0" cy="1524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7086600" y="2596634"/>
            <a:ext cx="0" cy="1524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0" y="411480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olas" pitchFamily="49" charset="0"/>
                <a:cs typeface="Consolas" pitchFamily="49" charset="0"/>
              </a:rPr>
              <a:t>  v = </a:t>
            </a:r>
          </a:p>
          <a:p>
            <a:r>
              <a:rPr lang="en-US" dirty="0" smtClean="0">
                <a:latin typeface="Consolas" pitchFamily="49" charset="0"/>
                <a:cs typeface="Consolas" pitchFamily="49" charset="0"/>
              </a:rPr>
              <a:t>     {f([1,2,3,4])    ,    f([5,6,7,8])      ,   f([9,10,11,12])}</a:t>
            </a:r>
          </a:p>
          <a:p>
            <a:endParaRPr lang="en-US" dirty="0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1447800" y="4958834"/>
            <a:ext cx="2667000" cy="990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4267200" y="4800600"/>
            <a:ext cx="0" cy="107263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4419600" y="4958834"/>
            <a:ext cx="2667000" cy="990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962400" y="5949434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g(v)</a:t>
            </a:r>
            <a:endParaRPr lang="en-US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N4352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2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reduce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19100" y="1600200"/>
            <a:ext cx="8305800" cy="48936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A71D5D"/>
                </a:solidFill>
                <a:latin typeface="Consolas"/>
              </a:rPr>
              <a:t>template 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&lt;</a:t>
            </a:r>
            <a:r>
              <a:rPr lang="en-US" sz="1400" dirty="0" err="1" smtClean="0">
                <a:solidFill>
                  <a:srgbClr val="A71D5D"/>
                </a:solidFill>
                <a:latin typeface="Consolas"/>
              </a:rPr>
              <a:t>typename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ExPolicy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, </a:t>
            </a:r>
            <a:r>
              <a:rPr lang="en-US" sz="1400" dirty="0" err="1" smtClean="0">
                <a:solidFill>
                  <a:srgbClr val="A71D5D"/>
                </a:solidFill>
                <a:latin typeface="Consolas"/>
              </a:rPr>
              <a:t>typename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FwdIter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, </a:t>
            </a:r>
            <a:r>
              <a:rPr lang="en-US" sz="1400" dirty="0" err="1" smtClean="0">
                <a:solidFill>
                  <a:srgbClr val="A71D5D"/>
                </a:solidFill>
                <a:latin typeface="Consolas"/>
              </a:rPr>
              <a:t>typename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T_, </a:t>
            </a:r>
            <a:r>
              <a:rPr lang="en-US" sz="1400" dirty="0" err="1" smtClean="0">
                <a:solidFill>
                  <a:srgbClr val="A71D5D"/>
                </a:solidFill>
                <a:latin typeface="Consolas"/>
              </a:rPr>
              <a:t>typename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Reduce&gt; </a:t>
            </a:r>
          </a:p>
          <a:p>
            <a:r>
              <a:rPr lang="en-US" sz="1400" dirty="0" smtClean="0">
                <a:solidFill>
                  <a:srgbClr val="A71D5D"/>
                </a:solidFill>
                <a:latin typeface="Consolas"/>
              </a:rPr>
              <a:t>static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</a:t>
            </a:r>
            <a:r>
              <a:rPr lang="en-US" sz="1400" dirty="0" err="1" smtClean="0">
                <a:solidFill>
                  <a:srgbClr val="A71D5D"/>
                </a:solidFill>
                <a:latin typeface="Consolas"/>
              </a:rPr>
              <a:t>typename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detail::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algorithm_result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&lt;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ExPolicy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, T&gt;::type </a:t>
            </a:r>
          </a:p>
          <a:p>
            <a:r>
              <a:rPr lang="en-US" sz="1400" dirty="0" smtClean="0">
                <a:solidFill>
                  <a:srgbClr val="795DA3"/>
                </a:solidFill>
                <a:latin typeface="Consolas"/>
              </a:rPr>
              <a:t>parallel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(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ExPolicy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</a:t>
            </a:r>
            <a:r>
              <a:rPr lang="en-US" sz="1400" dirty="0" smtClean="0">
                <a:solidFill>
                  <a:srgbClr val="A71D5D"/>
                </a:solidFill>
                <a:latin typeface="Consolas"/>
              </a:rPr>
              <a:t>const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&amp; policy, 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FwdIter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first, 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FwdIter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last, T_ &amp;&amp; init, Reduce &amp;&amp; r)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{ </a:t>
            </a:r>
          </a:p>
          <a:p>
            <a:endParaRPr lang="en-US" sz="1400" dirty="0" smtClean="0">
              <a:solidFill>
                <a:srgbClr val="333333"/>
              </a:solidFill>
              <a:latin typeface="Consolas"/>
            </a:endParaRP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</a:t>
            </a:r>
            <a:r>
              <a:rPr lang="en-US" sz="1400" dirty="0" smtClean="0">
                <a:solidFill>
                  <a:srgbClr val="969896"/>
                </a:solidFill>
                <a:latin typeface="Consolas"/>
              </a:rPr>
              <a:t>// check if first == last , return initial value if true</a:t>
            </a:r>
            <a:endParaRPr lang="en-US" sz="1400" dirty="0" smtClean="0">
              <a:solidFill>
                <a:srgbClr val="333333"/>
              </a:solidFill>
              <a:latin typeface="Consolas"/>
            </a:endParaRPr>
          </a:p>
          <a:p>
            <a:endParaRPr lang="en-US" sz="1400" dirty="0" smtClean="0">
              <a:solidFill>
                <a:srgbClr val="333333"/>
              </a:solidFill>
              <a:latin typeface="Consolas"/>
            </a:endParaRPr>
          </a:p>
          <a:p>
            <a:r>
              <a:rPr lang="en-US" sz="1400" dirty="0" smtClean="0">
                <a:solidFill>
                  <a:srgbClr val="A71D5D"/>
                </a:solidFill>
                <a:latin typeface="Consolas"/>
              </a:rPr>
              <a:t>    return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util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::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partitioner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&lt;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ExPolicy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, T&gt;::</a:t>
            </a:r>
            <a:r>
              <a:rPr lang="en-US" sz="1400" dirty="0" smtClean="0">
                <a:solidFill>
                  <a:srgbClr val="0086B3"/>
                </a:solidFill>
                <a:latin typeface="Consolas"/>
              </a:rPr>
              <a:t>call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( policy,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    first, </a:t>
            </a:r>
            <a:r>
              <a:rPr lang="en-US" sz="1400" dirty="0" smtClean="0">
                <a:solidFill>
                  <a:srgbClr val="0086B3"/>
                </a:solidFill>
                <a:latin typeface="Consolas"/>
              </a:rPr>
              <a:t>std::distance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(first, last),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    [r](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FwdIter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part_begin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, std::</a:t>
            </a:r>
            <a:r>
              <a:rPr lang="en-US" sz="1400" dirty="0" err="1" smtClean="0">
                <a:solidFill>
                  <a:srgbClr val="0086B3"/>
                </a:solidFill>
                <a:latin typeface="Consolas"/>
              </a:rPr>
              <a:t>size_t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part_size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) -&gt; T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    {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        T 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val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= *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part_begin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;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        </a:t>
            </a:r>
            <a:r>
              <a:rPr lang="en-US" sz="1400" dirty="0" smtClean="0">
                <a:solidFill>
                  <a:srgbClr val="A71D5D"/>
                </a:solidFill>
                <a:latin typeface="Consolas"/>
              </a:rPr>
              <a:t>return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</a:t>
            </a:r>
            <a:r>
              <a:rPr lang="en-US" sz="1400" dirty="0" err="1" smtClean="0">
                <a:solidFill>
                  <a:srgbClr val="0086B3"/>
                </a:solidFill>
                <a:latin typeface="Consolas"/>
              </a:rPr>
              <a:t>util</a:t>
            </a:r>
            <a:r>
              <a:rPr lang="en-US" sz="1400" dirty="0" smtClean="0">
                <a:solidFill>
                  <a:srgbClr val="0086B3"/>
                </a:solidFill>
                <a:latin typeface="Consolas"/>
              </a:rPr>
              <a:t>::</a:t>
            </a:r>
            <a:r>
              <a:rPr lang="en-US" sz="1400" dirty="0" err="1" smtClean="0">
                <a:solidFill>
                  <a:srgbClr val="0086B3"/>
                </a:solidFill>
                <a:latin typeface="Consolas"/>
              </a:rPr>
              <a:t>accumulate_n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(++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part_begin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, --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part_size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, </a:t>
            </a:r>
          </a:p>
          <a:p>
            <a:r>
              <a:rPr lang="en-US" sz="1400" dirty="0" smtClean="0">
                <a:solidFill>
                  <a:srgbClr val="0086B3"/>
                </a:solidFill>
                <a:latin typeface="Consolas"/>
              </a:rPr>
              <a:t>                std::move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(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val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), r);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    },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    </a:t>
            </a:r>
            <a:r>
              <a:rPr lang="en-US" sz="1400" dirty="0" err="1" smtClean="0">
                <a:solidFill>
                  <a:srgbClr val="0086B3"/>
                </a:solidFill>
                <a:latin typeface="Consolas"/>
              </a:rPr>
              <a:t>hpx</a:t>
            </a:r>
            <a:r>
              <a:rPr lang="en-US" sz="1400" dirty="0" smtClean="0">
                <a:solidFill>
                  <a:srgbClr val="0086B3"/>
                </a:solidFill>
                <a:latin typeface="Consolas"/>
              </a:rPr>
              <a:t>::</a:t>
            </a:r>
            <a:r>
              <a:rPr lang="en-US" sz="1400" dirty="0" err="1" smtClean="0">
                <a:solidFill>
                  <a:srgbClr val="0086B3"/>
                </a:solidFill>
                <a:latin typeface="Consolas"/>
              </a:rPr>
              <a:t>util</a:t>
            </a:r>
            <a:r>
              <a:rPr lang="en-US" sz="1400" dirty="0" smtClean="0">
                <a:solidFill>
                  <a:srgbClr val="0086B3"/>
                </a:solidFill>
                <a:latin typeface="Consolas"/>
              </a:rPr>
              <a:t>::unwrapped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([init, r](std::vector&lt;T&gt; &amp;&amp; results)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    { </a:t>
            </a:r>
          </a:p>
          <a:p>
            <a:r>
              <a:rPr lang="en-US" sz="1400" dirty="0" smtClean="0">
                <a:solidFill>
                  <a:srgbClr val="A71D5D"/>
                </a:solidFill>
                <a:latin typeface="Consolas"/>
              </a:rPr>
              <a:t>            return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</a:t>
            </a:r>
            <a:r>
              <a:rPr lang="en-US" sz="1400" dirty="0" err="1" smtClean="0">
                <a:solidFill>
                  <a:srgbClr val="0086B3"/>
                </a:solidFill>
                <a:latin typeface="Consolas"/>
              </a:rPr>
              <a:t>util</a:t>
            </a:r>
            <a:r>
              <a:rPr lang="en-US" sz="1400" dirty="0" smtClean="0">
                <a:solidFill>
                  <a:srgbClr val="0086B3"/>
                </a:solidFill>
                <a:latin typeface="Consolas"/>
              </a:rPr>
              <a:t>::</a:t>
            </a:r>
            <a:r>
              <a:rPr lang="en-US" sz="1400" dirty="0" err="1" smtClean="0">
                <a:solidFill>
                  <a:srgbClr val="0086B3"/>
                </a:solidFill>
                <a:latin typeface="Consolas"/>
              </a:rPr>
              <a:t>accumulate_n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(</a:t>
            </a:r>
            <a:r>
              <a:rPr lang="en-US" sz="1400" dirty="0" smtClean="0">
                <a:solidFill>
                  <a:srgbClr val="0086B3"/>
                </a:solidFill>
                <a:latin typeface="Consolas"/>
              </a:rPr>
              <a:t>boost::begin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(results),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            </a:t>
            </a:r>
            <a:r>
              <a:rPr lang="en-US" sz="1400" dirty="0" smtClean="0">
                <a:solidFill>
                  <a:srgbClr val="0086B3"/>
                </a:solidFill>
                <a:latin typeface="Consolas"/>
              </a:rPr>
              <a:t>boost::size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(results), init, r);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    }));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}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N4352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209800"/>
          </a:xfrm>
        </p:spPr>
        <p:txBody>
          <a:bodyPr>
            <a:normAutofit lnSpcReduction="10000"/>
          </a:bodyPr>
          <a:lstStyle/>
          <a:p>
            <a:pPr lvl="0">
              <a:defRPr/>
            </a:pPr>
            <a:r>
              <a:rPr lang="en-US" dirty="0" smtClean="0"/>
              <a:t>No intermediate function , forces us to use a </a:t>
            </a:r>
            <a:r>
              <a:rPr lang="en-US" dirty="0" err="1" smtClean="0"/>
              <a:t>tuple</a:t>
            </a:r>
            <a:r>
              <a:rPr lang="en-US" dirty="0" smtClean="0"/>
              <a:t> instead of a simple double</a:t>
            </a:r>
          </a:p>
          <a:p>
            <a:pPr lvl="0">
              <a:defRPr/>
            </a:pPr>
            <a:endParaRPr lang="en-US" dirty="0" smtClean="0"/>
          </a:p>
          <a:p>
            <a:pPr lvl="0">
              <a:defRPr/>
            </a:pPr>
            <a:r>
              <a:rPr lang="en-US" dirty="0" smtClean="0"/>
              <a:t>Reduce requirements can not be worked around, a new function is needed</a:t>
            </a:r>
            <a:endParaRPr lang="en-US" i="1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parallel vector dot product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19100" y="3810000"/>
            <a:ext cx="8305800" cy="28931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86B3"/>
                </a:solidFill>
                <a:latin typeface="Consolas" pitchFamily="49" charset="0"/>
                <a:cs typeface="Consolas" pitchFamily="49" charset="0"/>
              </a:rPr>
              <a:t>Point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result = </a:t>
            </a:r>
          </a:p>
          <a:p>
            <a:r>
              <a:rPr lang="en-US" sz="1400" dirty="0" smtClean="0">
                <a:solidFill>
                  <a:srgbClr val="795DA3"/>
                </a:solidFill>
                <a:latin typeface="Consolas" pitchFamily="49" charset="0"/>
                <a:cs typeface="Consolas" pitchFamily="49" charset="0"/>
              </a:rPr>
              <a:t>    std::experimental::parallel::reduce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( </a:t>
            </a:r>
          </a:p>
          <a:p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       std::experimental::parallel::par, </a:t>
            </a:r>
          </a:p>
          <a:p>
            <a:r>
              <a:rPr lang="en-US" sz="1400" dirty="0" smtClean="0">
                <a:solidFill>
                  <a:srgbClr val="795DA3"/>
                </a:solidFill>
                <a:latin typeface="Consolas" pitchFamily="49" charset="0"/>
                <a:cs typeface="Consolas" pitchFamily="49" charset="0"/>
              </a:rPr>
              <a:t>        std::begin 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(values), </a:t>
            </a:r>
          </a:p>
          <a:p>
            <a:r>
              <a:rPr lang="en-US" sz="1400" dirty="0" smtClean="0">
                <a:solidFill>
                  <a:srgbClr val="795DA3"/>
                </a:solidFill>
                <a:latin typeface="Consolas" pitchFamily="49" charset="0"/>
                <a:cs typeface="Consolas" pitchFamily="49" charset="0"/>
              </a:rPr>
              <a:t>        std::end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(values), </a:t>
            </a:r>
          </a:p>
          <a:p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       Point{</a:t>
            </a:r>
            <a:r>
              <a:rPr lang="en-US" sz="1400" dirty="0" smtClean="0">
                <a:solidFill>
                  <a:srgbClr val="0086B3"/>
                </a:solidFill>
                <a:latin typeface="Consolas" pitchFamily="49" charset="0"/>
                <a:cs typeface="Consolas" pitchFamily="49" charset="0"/>
              </a:rPr>
              <a:t>0.0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US" sz="1400" dirty="0" smtClean="0">
                <a:solidFill>
                  <a:srgbClr val="0086B3"/>
                </a:solidFill>
                <a:latin typeface="Consolas" pitchFamily="49" charset="0"/>
                <a:cs typeface="Consolas" pitchFamily="49" charset="0"/>
              </a:rPr>
              <a:t>0.0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}, </a:t>
            </a:r>
          </a:p>
          <a:p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       [](</a:t>
            </a:r>
            <a:r>
              <a:rPr lang="en-US" sz="1400" dirty="0" smtClean="0">
                <a:solidFill>
                  <a:srgbClr val="0086B3"/>
                </a:solidFill>
                <a:latin typeface="Consolas" pitchFamily="49" charset="0"/>
                <a:cs typeface="Consolas" pitchFamily="49" charset="0"/>
              </a:rPr>
              <a:t>Point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res, </a:t>
            </a:r>
            <a:r>
              <a:rPr lang="en-US" sz="1400" dirty="0" smtClean="0">
                <a:solidFill>
                  <a:srgbClr val="0086B3"/>
                </a:solidFill>
                <a:latin typeface="Consolas" pitchFamily="49" charset="0"/>
                <a:cs typeface="Consolas" pitchFamily="49" charset="0"/>
              </a:rPr>
              <a:t>Point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400" dirty="0" err="1" smtClean="0">
                <a:latin typeface="Consolas" pitchFamily="49" charset="0"/>
                <a:cs typeface="Consolas" pitchFamily="49" charset="0"/>
              </a:rPr>
              <a:t>curr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) </a:t>
            </a:r>
          </a:p>
          <a:p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       { </a:t>
            </a:r>
          </a:p>
          <a:p>
            <a:r>
              <a:rPr lang="en-US" sz="1400" dirty="0" smtClean="0">
                <a:solidFill>
                  <a:srgbClr val="A71D5D"/>
                </a:solidFill>
                <a:latin typeface="Consolas" pitchFamily="49" charset="0"/>
                <a:cs typeface="Consolas" pitchFamily="49" charset="0"/>
              </a:rPr>
              <a:t>            return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400" dirty="0" smtClean="0">
                <a:solidFill>
                  <a:srgbClr val="0086B3"/>
                </a:solidFill>
                <a:latin typeface="Consolas" pitchFamily="49" charset="0"/>
                <a:cs typeface="Consolas" pitchFamily="49" charset="0"/>
              </a:rPr>
              <a:t>Point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{ </a:t>
            </a:r>
          </a:p>
          <a:p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               </a:t>
            </a:r>
            <a:r>
              <a:rPr lang="en-US" sz="1400" dirty="0" err="1" smtClean="0">
                <a:latin typeface="Consolas" pitchFamily="49" charset="0"/>
                <a:cs typeface="Consolas" pitchFamily="49" charset="0"/>
              </a:rPr>
              <a:t>res.</a:t>
            </a:r>
            <a:r>
              <a:rPr lang="en-US" sz="1400" dirty="0" err="1" smtClean="0">
                <a:solidFill>
                  <a:srgbClr val="333333"/>
                </a:solidFill>
                <a:latin typeface="Consolas" pitchFamily="49" charset="0"/>
                <a:cs typeface="Consolas" pitchFamily="49" charset="0"/>
              </a:rPr>
              <a:t>x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* </a:t>
            </a:r>
            <a:r>
              <a:rPr lang="en-US" sz="1400" dirty="0" err="1" smtClean="0">
                <a:latin typeface="Consolas" pitchFamily="49" charset="0"/>
                <a:cs typeface="Consolas" pitchFamily="49" charset="0"/>
              </a:rPr>
              <a:t>res.</a:t>
            </a:r>
            <a:r>
              <a:rPr lang="en-US" sz="1400" dirty="0" err="1" smtClean="0">
                <a:solidFill>
                  <a:srgbClr val="333333"/>
                </a:solidFill>
                <a:latin typeface="Consolas" pitchFamily="49" charset="0"/>
                <a:cs typeface="Consolas" pitchFamily="49" charset="0"/>
              </a:rPr>
              <a:t>y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+ </a:t>
            </a:r>
            <a:r>
              <a:rPr lang="en-US" sz="1400" dirty="0" err="1" smtClean="0">
                <a:latin typeface="Consolas" pitchFamily="49" charset="0"/>
                <a:cs typeface="Consolas" pitchFamily="49" charset="0"/>
              </a:rPr>
              <a:t>curr.</a:t>
            </a:r>
            <a:r>
              <a:rPr lang="en-US" sz="1400" dirty="0" err="1" smtClean="0">
                <a:solidFill>
                  <a:srgbClr val="333333"/>
                </a:solidFill>
                <a:latin typeface="Consolas" pitchFamily="49" charset="0"/>
                <a:cs typeface="Consolas" pitchFamily="49" charset="0"/>
              </a:rPr>
              <a:t>x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* </a:t>
            </a:r>
            <a:r>
              <a:rPr lang="en-US" sz="1400" dirty="0" err="1" smtClean="0">
                <a:latin typeface="Consolas" pitchFamily="49" charset="0"/>
                <a:cs typeface="Consolas" pitchFamily="49" charset="0"/>
              </a:rPr>
              <a:t>curr.</a:t>
            </a:r>
            <a:r>
              <a:rPr lang="en-US" sz="1400" dirty="0" err="1" smtClean="0">
                <a:solidFill>
                  <a:srgbClr val="333333"/>
                </a:solidFill>
                <a:latin typeface="Consolas" pitchFamily="49" charset="0"/>
                <a:cs typeface="Consolas" pitchFamily="49" charset="0"/>
              </a:rPr>
              <a:t>y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US" sz="1400" dirty="0" smtClean="0">
                <a:solidFill>
                  <a:srgbClr val="0086B3"/>
                </a:solidFill>
                <a:latin typeface="Consolas" pitchFamily="49" charset="0"/>
                <a:cs typeface="Consolas" pitchFamily="49" charset="0"/>
              </a:rPr>
              <a:t>1.0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}; </a:t>
            </a:r>
          </a:p>
          <a:p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       } </a:t>
            </a:r>
          </a:p>
          <a:p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   );</a:t>
            </a:r>
          </a:p>
          <a:p>
            <a:endParaRPr lang="en-US" sz="1400" dirty="0" smtClean="0">
              <a:solidFill>
                <a:srgbClr val="333333"/>
              </a:solidFill>
              <a:latin typeface="Consolas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N4352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81000" y="4038600"/>
            <a:ext cx="8305800" cy="1828800"/>
          </a:xfrm>
        </p:spPr>
        <p:txBody>
          <a:bodyPr>
            <a:normAutofit fontScale="92500" lnSpcReduction="20000"/>
          </a:bodyPr>
          <a:lstStyle/>
          <a:p>
            <a:pPr lvl="0">
              <a:defRPr/>
            </a:pPr>
            <a:r>
              <a:rPr lang="en-US" dirty="0" smtClean="0"/>
              <a:t>N4352 is the newest revision to include </a:t>
            </a:r>
            <a:r>
              <a:rPr lang="en-US" i="1" dirty="0" err="1" smtClean="0"/>
              <a:t>transform_reduce</a:t>
            </a:r>
            <a:r>
              <a:rPr lang="en-US" dirty="0" smtClean="0"/>
              <a:t> , as proposed by N4167</a:t>
            </a:r>
          </a:p>
          <a:p>
            <a:pPr lvl="0">
              <a:defRPr/>
            </a:pPr>
            <a:endParaRPr lang="en-US" dirty="0" smtClean="0"/>
          </a:p>
          <a:p>
            <a:pPr lvl="0">
              <a:defRPr/>
            </a:pPr>
            <a:r>
              <a:rPr lang="en-US" dirty="0" smtClean="0"/>
              <a:t>Without </a:t>
            </a:r>
            <a:r>
              <a:rPr lang="en-US" i="1" dirty="0" err="1" smtClean="0"/>
              <a:t>transform_reduce</a:t>
            </a:r>
            <a:r>
              <a:rPr lang="en-US" i="1" dirty="0" smtClean="0"/>
              <a:t> </a:t>
            </a:r>
            <a:r>
              <a:rPr lang="en-US" dirty="0" smtClean="0"/>
              <a:t>, the solution was horribly hacky</a:t>
            </a:r>
            <a:endParaRPr lang="en-US" i="1" dirty="0" smtClean="0"/>
          </a:p>
          <a:p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parallel vector dot product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1447800"/>
            <a:ext cx="8305800" cy="24622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latin typeface="Consolas" pitchFamily="49" charset="0"/>
                <a:cs typeface="Consolas" pitchFamily="49" charset="0"/>
              </a:rPr>
              <a:t>tuple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&lt;</a:t>
            </a:r>
            <a:r>
              <a:rPr lang="en-US" sz="1400" dirty="0" err="1" smtClean="0">
                <a:solidFill>
                  <a:srgbClr val="A71D5D"/>
                </a:solidFill>
                <a:latin typeface="Consolas" pitchFamily="49" charset="0"/>
                <a:cs typeface="Consolas" pitchFamily="49" charset="0"/>
              </a:rPr>
              <a:t>double</a:t>
            </a:r>
            <a:r>
              <a:rPr lang="en-US" sz="1400" dirty="0" err="1" smtClean="0">
                <a:latin typeface="Consolas" pitchFamily="49" charset="0"/>
                <a:cs typeface="Consolas" pitchFamily="49" charset="0"/>
              </a:rPr>
              <a:t>,</a:t>
            </a:r>
            <a:r>
              <a:rPr lang="en-US" sz="1400" dirty="0" err="1" smtClean="0">
                <a:solidFill>
                  <a:srgbClr val="A71D5D"/>
                </a:solidFill>
                <a:latin typeface="Consolas" pitchFamily="49" charset="0"/>
                <a:cs typeface="Consolas" pitchFamily="49" charset="0"/>
              </a:rPr>
              <a:t>double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&gt; result = </a:t>
            </a:r>
          </a:p>
          <a:p>
            <a:r>
              <a:rPr lang="en-US" sz="1400" dirty="0" smtClean="0">
                <a:solidFill>
                  <a:srgbClr val="795DA3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US" sz="1400" dirty="0" err="1" smtClean="0">
                <a:solidFill>
                  <a:srgbClr val="795DA3"/>
                </a:solidFill>
                <a:latin typeface="Consolas" pitchFamily="49" charset="0"/>
                <a:cs typeface="Consolas" pitchFamily="49" charset="0"/>
              </a:rPr>
              <a:t>hpx</a:t>
            </a:r>
            <a:r>
              <a:rPr lang="en-US" sz="1400" dirty="0" smtClean="0">
                <a:solidFill>
                  <a:srgbClr val="795DA3"/>
                </a:solidFill>
                <a:latin typeface="Consolas" pitchFamily="49" charset="0"/>
                <a:cs typeface="Consolas" pitchFamily="49" charset="0"/>
              </a:rPr>
              <a:t>::parallel::reduce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(</a:t>
            </a:r>
            <a:r>
              <a:rPr lang="en-US" sz="1400" dirty="0" err="1" smtClean="0">
                <a:latin typeface="Consolas" pitchFamily="49" charset="0"/>
                <a:cs typeface="Consolas" pitchFamily="49" charset="0"/>
              </a:rPr>
              <a:t>hpx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::parallel::par, </a:t>
            </a:r>
          </a:p>
          <a:p>
            <a:r>
              <a:rPr lang="en-US" sz="1400" dirty="0" smtClean="0">
                <a:solidFill>
                  <a:srgbClr val="795DA3"/>
                </a:solidFill>
                <a:latin typeface="Consolas" pitchFamily="49" charset="0"/>
                <a:cs typeface="Consolas" pitchFamily="49" charset="0"/>
              </a:rPr>
              <a:t>        </a:t>
            </a:r>
            <a:r>
              <a:rPr lang="en-US" sz="1400" dirty="0" err="1" smtClean="0">
                <a:solidFill>
                  <a:srgbClr val="795DA3"/>
                </a:solidFill>
                <a:latin typeface="Consolas" pitchFamily="49" charset="0"/>
                <a:cs typeface="Consolas" pitchFamily="49" charset="0"/>
              </a:rPr>
              <a:t>make_zip_iterator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(boost::begin(</a:t>
            </a:r>
            <a:r>
              <a:rPr lang="en-US" sz="1400" dirty="0" err="1" smtClean="0">
                <a:latin typeface="Consolas" pitchFamily="49" charset="0"/>
                <a:cs typeface="Consolas" pitchFamily="49" charset="0"/>
              </a:rPr>
              <a:t>xvalues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),boost::begin(</a:t>
            </a:r>
            <a:r>
              <a:rPr lang="en-US" sz="1400" dirty="0" err="1" smtClean="0">
                <a:latin typeface="Consolas" pitchFamily="49" charset="0"/>
                <a:cs typeface="Consolas" pitchFamily="49" charset="0"/>
              </a:rPr>
              <a:t>yvalues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)), </a:t>
            </a:r>
          </a:p>
          <a:p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US" sz="1400" dirty="0" err="1" smtClean="0">
                <a:latin typeface="Consolas" pitchFamily="49" charset="0"/>
                <a:cs typeface="Consolas" pitchFamily="49" charset="0"/>
              </a:rPr>
              <a:t>make_zip_iterator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(boost::end(</a:t>
            </a:r>
            <a:r>
              <a:rPr lang="en-US" sz="1400" dirty="0" err="1" smtClean="0">
                <a:latin typeface="Consolas" pitchFamily="49" charset="0"/>
                <a:cs typeface="Consolas" pitchFamily="49" charset="0"/>
              </a:rPr>
              <a:t>xvalues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), boost::end(</a:t>
            </a:r>
            <a:r>
              <a:rPr lang="en-US" sz="1400" dirty="0" err="1" smtClean="0">
                <a:latin typeface="Consolas" pitchFamily="49" charset="0"/>
                <a:cs typeface="Consolas" pitchFamily="49" charset="0"/>
              </a:rPr>
              <a:t>yvalues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)), </a:t>
            </a:r>
          </a:p>
          <a:p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US" sz="1400" dirty="0" err="1" smtClean="0">
                <a:latin typeface="Consolas" pitchFamily="49" charset="0"/>
                <a:cs typeface="Consolas" pitchFamily="49" charset="0"/>
              </a:rPr>
              <a:t>hpx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::</a:t>
            </a:r>
            <a:r>
              <a:rPr lang="en-US" sz="1400" dirty="0" err="1" smtClean="0">
                <a:latin typeface="Consolas" pitchFamily="49" charset="0"/>
                <a:cs typeface="Consolas" pitchFamily="49" charset="0"/>
              </a:rPr>
              <a:t>util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::</a:t>
            </a:r>
            <a:r>
              <a:rPr lang="en-US" sz="1400" dirty="0" err="1" smtClean="0">
                <a:latin typeface="Consolas" pitchFamily="49" charset="0"/>
                <a:cs typeface="Consolas" pitchFamily="49" charset="0"/>
              </a:rPr>
              <a:t>make_tuple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(</a:t>
            </a:r>
            <a:r>
              <a:rPr lang="en-US" sz="1400" dirty="0" smtClean="0">
                <a:solidFill>
                  <a:srgbClr val="0086B3"/>
                </a:solidFill>
                <a:latin typeface="Consolas" pitchFamily="49" charset="0"/>
                <a:cs typeface="Consolas" pitchFamily="49" charset="0"/>
              </a:rPr>
              <a:t>0.0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,</a:t>
            </a:r>
            <a:r>
              <a:rPr lang="en-US" sz="1400" dirty="0" smtClean="0">
                <a:solidFill>
                  <a:srgbClr val="0086B3"/>
                </a:solidFill>
                <a:latin typeface="Consolas" pitchFamily="49" charset="0"/>
                <a:cs typeface="Consolas" pitchFamily="49" charset="0"/>
              </a:rPr>
              <a:t>0.0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), </a:t>
            </a:r>
          </a:p>
          <a:p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       [](</a:t>
            </a:r>
            <a:r>
              <a:rPr lang="en-US" sz="1400" dirty="0" err="1" smtClean="0">
                <a:latin typeface="Consolas" pitchFamily="49" charset="0"/>
                <a:cs typeface="Consolas" pitchFamily="49" charset="0"/>
              </a:rPr>
              <a:t>tuple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&lt;</a:t>
            </a:r>
            <a:r>
              <a:rPr lang="en-US" sz="1400" dirty="0" smtClean="0">
                <a:solidFill>
                  <a:srgbClr val="A71D5D"/>
                </a:solidFill>
                <a:latin typeface="Consolas" pitchFamily="49" charset="0"/>
                <a:cs typeface="Consolas" pitchFamily="49" charset="0"/>
              </a:rPr>
              <a:t>double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US" sz="1400" dirty="0" smtClean="0">
                <a:solidFill>
                  <a:srgbClr val="A71D5D"/>
                </a:solidFill>
                <a:latin typeface="Consolas" pitchFamily="49" charset="0"/>
                <a:cs typeface="Consolas" pitchFamily="49" charset="0"/>
              </a:rPr>
              <a:t>double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&gt; res, reference it) { </a:t>
            </a:r>
          </a:p>
          <a:p>
            <a:r>
              <a:rPr lang="en-US" sz="1400" dirty="0" smtClean="0">
                <a:solidFill>
                  <a:srgbClr val="A71D5D"/>
                </a:solidFill>
                <a:latin typeface="Consolas" pitchFamily="49" charset="0"/>
                <a:cs typeface="Consolas" pitchFamily="49" charset="0"/>
              </a:rPr>
              <a:t>            return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400" dirty="0" err="1" smtClean="0">
                <a:solidFill>
                  <a:srgbClr val="0086B3"/>
                </a:solidFill>
                <a:latin typeface="Consolas" pitchFamily="49" charset="0"/>
                <a:cs typeface="Consolas" pitchFamily="49" charset="0"/>
              </a:rPr>
              <a:t>hpx</a:t>
            </a:r>
            <a:r>
              <a:rPr lang="en-US" sz="1400" dirty="0" smtClean="0">
                <a:solidFill>
                  <a:srgbClr val="0086B3"/>
                </a:solidFill>
                <a:latin typeface="Consolas" pitchFamily="49" charset="0"/>
                <a:cs typeface="Consolas" pitchFamily="49" charset="0"/>
              </a:rPr>
              <a:t>::</a:t>
            </a:r>
            <a:r>
              <a:rPr lang="en-US" sz="1400" dirty="0" err="1" smtClean="0">
                <a:solidFill>
                  <a:srgbClr val="0086B3"/>
                </a:solidFill>
                <a:latin typeface="Consolas" pitchFamily="49" charset="0"/>
                <a:cs typeface="Consolas" pitchFamily="49" charset="0"/>
              </a:rPr>
              <a:t>util</a:t>
            </a:r>
            <a:r>
              <a:rPr lang="en-US" sz="1400" dirty="0" smtClean="0">
                <a:solidFill>
                  <a:srgbClr val="0086B3"/>
                </a:solidFill>
                <a:latin typeface="Consolas" pitchFamily="49" charset="0"/>
                <a:cs typeface="Consolas" pitchFamily="49" charset="0"/>
              </a:rPr>
              <a:t>::</a:t>
            </a:r>
            <a:r>
              <a:rPr lang="en-US" sz="1400" dirty="0" err="1" smtClean="0">
                <a:solidFill>
                  <a:srgbClr val="0086B3"/>
                </a:solidFill>
                <a:latin typeface="Consolas" pitchFamily="49" charset="0"/>
                <a:cs typeface="Consolas" pitchFamily="49" charset="0"/>
              </a:rPr>
              <a:t>make_tuple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( </a:t>
            </a:r>
          </a:p>
          <a:p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               get&lt;</a:t>
            </a:r>
            <a:r>
              <a:rPr lang="en-US" sz="1400" dirty="0" smtClean="0">
                <a:solidFill>
                  <a:srgbClr val="0086B3"/>
                </a:solidFill>
                <a:latin typeface="Consolas" pitchFamily="49" charset="0"/>
                <a:cs typeface="Consolas" pitchFamily="49" charset="0"/>
              </a:rPr>
              <a:t>0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&gt;(res) + get&lt;</a:t>
            </a:r>
            <a:r>
              <a:rPr lang="en-US" sz="1400" dirty="0" smtClean="0">
                <a:solidFill>
                  <a:srgbClr val="0086B3"/>
                </a:solidFill>
                <a:latin typeface="Consolas" pitchFamily="49" charset="0"/>
                <a:cs typeface="Consolas" pitchFamily="49" charset="0"/>
              </a:rPr>
              <a:t>0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&gt;(it) * get&lt;</a:t>
            </a:r>
            <a:r>
              <a:rPr lang="en-US" sz="1400" dirty="0" smtClean="0">
                <a:solidFill>
                  <a:srgbClr val="0086B3"/>
                </a:solidFill>
                <a:latin typeface="Consolas" pitchFamily="49" charset="0"/>
                <a:cs typeface="Consolas" pitchFamily="49" charset="0"/>
              </a:rPr>
              <a:t>1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&gt;(it), </a:t>
            </a:r>
          </a:p>
          <a:p>
            <a:r>
              <a:rPr lang="en-US" sz="1400" dirty="0" smtClean="0">
                <a:solidFill>
                  <a:srgbClr val="0086B3"/>
                </a:solidFill>
                <a:latin typeface="Consolas" pitchFamily="49" charset="0"/>
                <a:cs typeface="Consolas" pitchFamily="49" charset="0"/>
              </a:rPr>
              <a:t>                1.0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); </a:t>
            </a:r>
          </a:p>
          <a:p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       });</a:t>
            </a:r>
          </a:p>
          <a:p>
            <a:endParaRPr lang="en-US" sz="1400" dirty="0" smtClean="0">
              <a:solidFill>
                <a:srgbClr val="333333"/>
              </a:solidFill>
              <a:latin typeface="Consolas"/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N4352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err="1" smtClean="0"/>
              <a:t>transform_reduce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19100" y="990600"/>
            <a:ext cx="8305800" cy="56938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A71D5D"/>
                </a:solidFill>
                <a:latin typeface="Consolas"/>
              </a:rPr>
              <a:t>template 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&lt;</a:t>
            </a:r>
            <a:r>
              <a:rPr lang="en-US" sz="1400" dirty="0" err="1" smtClean="0">
                <a:solidFill>
                  <a:srgbClr val="A71D5D"/>
                </a:solidFill>
                <a:latin typeface="Consolas"/>
              </a:rPr>
              <a:t>typename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ExPolicy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, </a:t>
            </a:r>
            <a:r>
              <a:rPr lang="en-US" sz="1400" dirty="0" err="1" smtClean="0">
                <a:solidFill>
                  <a:srgbClr val="A71D5D"/>
                </a:solidFill>
                <a:latin typeface="Consolas"/>
              </a:rPr>
              <a:t>typename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FwdIter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, </a:t>
            </a:r>
            <a:r>
              <a:rPr lang="en-US" sz="1400" dirty="0" err="1" smtClean="0">
                <a:solidFill>
                  <a:srgbClr val="A71D5D"/>
                </a:solidFill>
                <a:latin typeface="Consolas"/>
              </a:rPr>
              <a:t>typename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T_, </a:t>
            </a:r>
            <a:r>
              <a:rPr lang="en-US" sz="1400" dirty="0" err="1" smtClean="0">
                <a:solidFill>
                  <a:srgbClr val="A71D5D"/>
                </a:solidFill>
                <a:latin typeface="Consolas"/>
              </a:rPr>
              <a:t>typename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Reduce, </a:t>
            </a:r>
            <a:r>
              <a:rPr lang="en-US" sz="1400" dirty="0" smtClean="0">
                <a:solidFill>
                  <a:srgbClr val="969896"/>
                </a:solidFill>
                <a:latin typeface="Consolas"/>
              </a:rPr>
              <a:t>//…</a:t>
            </a:r>
            <a:endParaRPr lang="en-US" sz="1400" dirty="0" smtClean="0">
              <a:solidFill>
                <a:srgbClr val="333333"/>
              </a:solidFill>
              <a:latin typeface="Consolas"/>
            </a:endParaRPr>
          </a:p>
          <a:p>
            <a:r>
              <a:rPr lang="en-US" sz="1400" dirty="0" smtClean="0">
                <a:solidFill>
                  <a:srgbClr val="A71D5D"/>
                </a:solidFill>
                <a:latin typeface="Consolas"/>
              </a:rPr>
              <a:t>static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</a:t>
            </a:r>
            <a:r>
              <a:rPr lang="en-US" sz="1400" dirty="0" err="1" smtClean="0">
                <a:solidFill>
                  <a:srgbClr val="A71D5D"/>
                </a:solidFill>
                <a:latin typeface="Consolas"/>
              </a:rPr>
              <a:t>typename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detail::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algorithm_result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&lt;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ExPolicy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, T&gt;::type </a:t>
            </a:r>
          </a:p>
          <a:p>
            <a:r>
              <a:rPr lang="en-US" sz="1400" dirty="0" smtClean="0">
                <a:solidFill>
                  <a:srgbClr val="795DA3"/>
                </a:solidFill>
                <a:latin typeface="Consolas"/>
              </a:rPr>
              <a:t>parallel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(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ExPolicy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</a:t>
            </a:r>
            <a:r>
              <a:rPr lang="en-US" sz="1400" dirty="0" smtClean="0">
                <a:solidFill>
                  <a:srgbClr val="A71D5D"/>
                </a:solidFill>
                <a:latin typeface="Consolas"/>
              </a:rPr>
              <a:t>const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&amp; policy, 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FwdIter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first, 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FwdIter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last, T_ &amp;&amp; init, Reduce &amp;&amp; r, Convert &amp;&amp; 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conv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)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{ </a:t>
            </a:r>
          </a:p>
          <a:p>
            <a:endParaRPr lang="en-US" sz="1400" dirty="0" smtClean="0">
              <a:solidFill>
                <a:srgbClr val="A71D5D"/>
              </a:solidFill>
              <a:latin typeface="Consolas"/>
            </a:endParaRPr>
          </a:p>
          <a:p>
            <a:r>
              <a:rPr lang="en-US" sz="1400" dirty="0" smtClean="0">
                <a:solidFill>
                  <a:srgbClr val="969896"/>
                </a:solidFill>
                <a:latin typeface="Consolas"/>
              </a:rPr>
              <a:t>    // check if first == last , return initial value if true</a:t>
            </a:r>
          </a:p>
          <a:p>
            <a:endParaRPr lang="en-US" sz="1400" dirty="0" smtClean="0">
              <a:solidFill>
                <a:srgbClr val="A71D5D"/>
              </a:solidFill>
              <a:latin typeface="Consolas"/>
            </a:endParaRPr>
          </a:p>
          <a:p>
            <a:r>
              <a:rPr lang="en-US" sz="1400" dirty="0" smtClean="0">
                <a:solidFill>
                  <a:srgbClr val="A71D5D"/>
                </a:solidFill>
                <a:latin typeface="Consolas"/>
              </a:rPr>
              <a:t>    </a:t>
            </a:r>
            <a:r>
              <a:rPr lang="en-US" sz="1400" dirty="0" err="1" smtClean="0">
                <a:solidFill>
                  <a:srgbClr val="A71D5D"/>
                </a:solidFill>
                <a:latin typeface="Consolas"/>
              </a:rPr>
              <a:t>typedef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</a:t>
            </a:r>
            <a:r>
              <a:rPr lang="en-US" sz="1400" dirty="0" err="1" smtClean="0">
                <a:solidFill>
                  <a:srgbClr val="A71D5D"/>
                </a:solidFill>
                <a:latin typeface="Consolas"/>
              </a:rPr>
              <a:t>typename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std::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iterator_traits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&lt;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FwdIter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&gt;::reference 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reference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;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</a:t>
            </a:r>
            <a:r>
              <a:rPr lang="en-US" sz="1400" dirty="0" smtClean="0">
                <a:solidFill>
                  <a:srgbClr val="A71D5D"/>
                </a:solidFill>
                <a:latin typeface="Consolas"/>
              </a:rPr>
              <a:t>return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util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::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partitioner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&lt;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ExPolicy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, T&gt;::</a:t>
            </a:r>
            <a:r>
              <a:rPr lang="en-US" sz="1400" dirty="0" smtClean="0">
                <a:solidFill>
                  <a:srgbClr val="0086B3"/>
                </a:solidFill>
                <a:latin typeface="Consolas"/>
              </a:rPr>
              <a:t>call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( policy, first,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    </a:t>
            </a:r>
            <a:r>
              <a:rPr lang="en-US" sz="1400" dirty="0" smtClean="0">
                <a:solidFill>
                  <a:srgbClr val="0086B3"/>
                </a:solidFill>
                <a:latin typeface="Consolas"/>
              </a:rPr>
              <a:t>std::distance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(first, last),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    [r, 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conv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](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FwdIter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part_begin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, std::</a:t>
            </a:r>
            <a:r>
              <a:rPr lang="en-US" sz="1400" dirty="0" err="1" smtClean="0">
                <a:solidFill>
                  <a:srgbClr val="0086B3"/>
                </a:solidFill>
                <a:latin typeface="Consolas"/>
              </a:rPr>
              <a:t>size_t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part_size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) -&gt; T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    {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        T 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val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= </a:t>
            </a:r>
            <a:r>
              <a:rPr lang="en-US" sz="1400" dirty="0" err="1" smtClean="0">
                <a:solidFill>
                  <a:srgbClr val="0086B3"/>
                </a:solidFill>
                <a:latin typeface="Consolas"/>
              </a:rPr>
              <a:t>conv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(*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part_begin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);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        </a:t>
            </a:r>
            <a:r>
              <a:rPr lang="en-US" sz="1400" dirty="0" smtClean="0">
                <a:solidFill>
                  <a:srgbClr val="A71D5D"/>
                </a:solidFill>
                <a:latin typeface="Consolas"/>
              </a:rPr>
              <a:t>return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</a:t>
            </a:r>
            <a:r>
              <a:rPr lang="en-US" sz="1400" dirty="0" err="1" smtClean="0">
                <a:solidFill>
                  <a:srgbClr val="0086B3"/>
                </a:solidFill>
                <a:latin typeface="Consolas"/>
              </a:rPr>
              <a:t>util</a:t>
            </a:r>
            <a:r>
              <a:rPr lang="en-US" sz="1400" dirty="0" smtClean="0">
                <a:solidFill>
                  <a:srgbClr val="0086B3"/>
                </a:solidFill>
                <a:latin typeface="Consolas"/>
              </a:rPr>
              <a:t>::</a:t>
            </a:r>
            <a:r>
              <a:rPr lang="en-US" sz="1400" dirty="0" err="1" smtClean="0">
                <a:solidFill>
                  <a:srgbClr val="0086B3"/>
                </a:solidFill>
                <a:latin typeface="Consolas"/>
              </a:rPr>
              <a:t>accumulate_n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(++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part_begin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, --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part_size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, </a:t>
            </a:r>
            <a:r>
              <a:rPr lang="en-US" sz="1400" dirty="0" smtClean="0">
                <a:solidFill>
                  <a:srgbClr val="0086B3"/>
                </a:solidFill>
                <a:latin typeface="Consolas"/>
              </a:rPr>
              <a:t>std::move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(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val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),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            [&amp;r, &amp;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conv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](T </a:t>
            </a:r>
            <a:r>
              <a:rPr lang="en-US" sz="1400" dirty="0" smtClean="0">
                <a:solidFill>
                  <a:srgbClr val="A71D5D"/>
                </a:solidFill>
                <a:latin typeface="Consolas"/>
              </a:rPr>
              <a:t>const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&amp; res, reference next)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            {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                </a:t>
            </a:r>
            <a:r>
              <a:rPr lang="en-US" sz="1400" dirty="0" smtClean="0">
                <a:solidFill>
                  <a:srgbClr val="A71D5D"/>
                </a:solidFill>
                <a:latin typeface="Consolas"/>
              </a:rPr>
              <a:t>return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</a:t>
            </a:r>
            <a:r>
              <a:rPr lang="en-US" sz="1400" dirty="0" smtClean="0">
                <a:solidFill>
                  <a:srgbClr val="0086B3"/>
                </a:solidFill>
                <a:latin typeface="Consolas"/>
              </a:rPr>
              <a:t>r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(res, </a:t>
            </a:r>
            <a:r>
              <a:rPr lang="en-US" sz="1400" dirty="0" err="1" smtClean="0">
                <a:solidFill>
                  <a:srgbClr val="0086B3"/>
                </a:solidFill>
                <a:latin typeface="Consolas"/>
              </a:rPr>
              <a:t>conv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(next));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            });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    },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    </a:t>
            </a:r>
            <a:r>
              <a:rPr lang="en-US" sz="1400" dirty="0" err="1" smtClean="0">
                <a:solidFill>
                  <a:srgbClr val="0086B3"/>
                </a:solidFill>
                <a:latin typeface="Consolas"/>
              </a:rPr>
              <a:t>hpx</a:t>
            </a:r>
            <a:r>
              <a:rPr lang="en-US" sz="1400" dirty="0" smtClean="0">
                <a:solidFill>
                  <a:srgbClr val="0086B3"/>
                </a:solidFill>
                <a:latin typeface="Consolas"/>
              </a:rPr>
              <a:t>::</a:t>
            </a:r>
            <a:r>
              <a:rPr lang="en-US" sz="1400" dirty="0" err="1" smtClean="0">
                <a:solidFill>
                  <a:srgbClr val="0086B3"/>
                </a:solidFill>
                <a:latin typeface="Consolas"/>
              </a:rPr>
              <a:t>util</a:t>
            </a:r>
            <a:r>
              <a:rPr lang="en-US" sz="1400" dirty="0" smtClean="0">
                <a:solidFill>
                  <a:srgbClr val="0086B3"/>
                </a:solidFill>
                <a:latin typeface="Consolas"/>
              </a:rPr>
              <a:t>::unwrapped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([init, r](std::vector&lt;T&gt; &amp;&amp; results)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    {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        </a:t>
            </a:r>
            <a:r>
              <a:rPr lang="en-US" sz="1400" dirty="0" smtClean="0">
                <a:solidFill>
                  <a:srgbClr val="A71D5D"/>
                </a:solidFill>
                <a:latin typeface="Consolas"/>
              </a:rPr>
              <a:t>return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</a:t>
            </a:r>
            <a:r>
              <a:rPr lang="en-US" sz="1400" dirty="0" err="1" smtClean="0">
                <a:solidFill>
                  <a:srgbClr val="0086B3"/>
                </a:solidFill>
                <a:latin typeface="Consolas"/>
              </a:rPr>
              <a:t>util</a:t>
            </a:r>
            <a:r>
              <a:rPr lang="en-US" sz="1400" dirty="0" smtClean="0">
                <a:solidFill>
                  <a:srgbClr val="0086B3"/>
                </a:solidFill>
                <a:latin typeface="Consolas"/>
              </a:rPr>
              <a:t>::</a:t>
            </a:r>
            <a:r>
              <a:rPr lang="en-US" sz="1400" dirty="0" err="1" smtClean="0">
                <a:solidFill>
                  <a:srgbClr val="0086B3"/>
                </a:solidFill>
                <a:latin typeface="Consolas"/>
              </a:rPr>
              <a:t>accumulate_n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(</a:t>
            </a:r>
            <a:r>
              <a:rPr lang="en-US" sz="1400" dirty="0" smtClean="0">
                <a:solidFill>
                  <a:srgbClr val="0086B3"/>
                </a:solidFill>
                <a:latin typeface="Consolas"/>
              </a:rPr>
              <a:t>boost::begin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(results),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            </a:t>
            </a:r>
            <a:r>
              <a:rPr lang="en-US" sz="1400" dirty="0" smtClean="0">
                <a:solidFill>
                  <a:srgbClr val="0086B3"/>
                </a:solidFill>
                <a:latin typeface="Consolas"/>
              </a:rPr>
              <a:t>boost::size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(results), init, r);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    }));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}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N4352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simplified dot product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19100" y="1426464"/>
            <a:ext cx="8305800" cy="52629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rgbClr val="A71D5D"/>
                </a:solidFill>
                <a:latin typeface="Consolas"/>
              </a:rPr>
              <a:t>int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</a:t>
            </a:r>
            <a:r>
              <a:rPr lang="en-US" sz="1400" dirty="0" err="1" smtClean="0">
                <a:solidFill>
                  <a:srgbClr val="795DA3"/>
                </a:solidFill>
                <a:latin typeface="Consolas"/>
              </a:rPr>
              <a:t>hpx_main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()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{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std::vector&lt;</a:t>
            </a:r>
            <a:r>
              <a:rPr lang="en-US" sz="1400" dirty="0" smtClean="0">
                <a:solidFill>
                  <a:srgbClr val="A71D5D"/>
                </a:solidFill>
                <a:latin typeface="Consolas"/>
              </a:rPr>
              <a:t>double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&gt; </a:t>
            </a:r>
            <a:r>
              <a:rPr lang="en-US" sz="1400" dirty="0" err="1" smtClean="0">
                <a:solidFill>
                  <a:srgbClr val="0086B3"/>
                </a:solidFill>
                <a:latin typeface="Consolas"/>
              </a:rPr>
              <a:t>xvalues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(</a:t>
            </a:r>
            <a:r>
              <a:rPr lang="en-US" sz="1400" dirty="0" smtClean="0">
                <a:solidFill>
                  <a:srgbClr val="0086B3"/>
                </a:solidFill>
                <a:latin typeface="Consolas"/>
              </a:rPr>
              <a:t>10007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);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std::vector&lt;</a:t>
            </a:r>
            <a:r>
              <a:rPr lang="en-US" sz="1400" dirty="0" smtClean="0">
                <a:solidFill>
                  <a:srgbClr val="A71D5D"/>
                </a:solidFill>
                <a:latin typeface="Consolas"/>
              </a:rPr>
              <a:t>double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&gt; </a:t>
            </a:r>
            <a:r>
              <a:rPr lang="en-US" sz="1400" dirty="0" err="1" smtClean="0">
                <a:solidFill>
                  <a:srgbClr val="0086B3"/>
                </a:solidFill>
                <a:latin typeface="Consolas"/>
              </a:rPr>
              <a:t>yvalues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(</a:t>
            </a:r>
            <a:r>
              <a:rPr lang="en-US" sz="1400" dirty="0" smtClean="0">
                <a:solidFill>
                  <a:srgbClr val="0086B3"/>
                </a:solidFill>
                <a:latin typeface="Consolas"/>
              </a:rPr>
              <a:t>10007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);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</a:t>
            </a:r>
            <a:r>
              <a:rPr lang="en-US" sz="1400" dirty="0" smtClean="0">
                <a:solidFill>
                  <a:srgbClr val="0086B3"/>
                </a:solidFill>
                <a:latin typeface="Consolas"/>
              </a:rPr>
              <a:t>std::fill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(</a:t>
            </a:r>
            <a:r>
              <a:rPr lang="en-US" sz="1400" dirty="0" smtClean="0">
                <a:solidFill>
                  <a:srgbClr val="0086B3"/>
                </a:solidFill>
                <a:latin typeface="Consolas"/>
              </a:rPr>
              <a:t>boost::begin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(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xvalues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), </a:t>
            </a:r>
            <a:r>
              <a:rPr lang="en-US" sz="1400" dirty="0" smtClean="0">
                <a:solidFill>
                  <a:srgbClr val="0086B3"/>
                </a:solidFill>
                <a:latin typeface="Consolas"/>
              </a:rPr>
              <a:t>boost::end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(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xvalues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), </a:t>
            </a:r>
            <a:r>
              <a:rPr lang="en-US" sz="1400" dirty="0" smtClean="0">
                <a:solidFill>
                  <a:srgbClr val="0086B3"/>
                </a:solidFill>
                <a:latin typeface="Consolas"/>
              </a:rPr>
              <a:t>1.0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);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</a:t>
            </a:r>
            <a:r>
              <a:rPr lang="en-US" sz="1400" dirty="0" smtClean="0">
                <a:solidFill>
                  <a:srgbClr val="0086B3"/>
                </a:solidFill>
                <a:latin typeface="Consolas"/>
              </a:rPr>
              <a:t>std::fill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(</a:t>
            </a:r>
            <a:r>
              <a:rPr lang="en-US" sz="1400" dirty="0" smtClean="0">
                <a:solidFill>
                  <a:srgbClr val="0086B3"/>
                </a:solidFill>
                <a:latin typeface="Consolas"/>
              </a:rPr>
              <a:t>boost::begin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(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yvalues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), </a:t>
            </a:r>
            <a:r>
              <a:rPr lang="en-US" sz="1400" dirty="0" smtClean="0">
                <a:solidFill>
                  <a:srgbClr val="0086B3"/>
                </a:solidFill>
                <a:latin typeface="Consolas"/>
              </a:rPr>
              <a:t>boost::end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(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yvalues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), </a:t>
            </a:r>
            <a:r>
              <a:rPr lang="en-US" sz="1400" dirty="0" smtClean="0">
                <a:solidFill>
                  <a:srgbClr val="0086B3"/>
                </a:solidFill>
                <a:latin typeface="Consolas"/>
              </a:rPr>
              <a:t>1.0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); </a:t>
            </a:r>
          </a:p>
          <a:p>
            <a:endParaRPr lang="en-US" sz="1400" dirty="0" smtClean="0">
              <a:solidFill>
                <a:srgbClr val="333333"/>
              </a:solidFill>
              <a:latin typeface="Consolas"/>
            </a:endParaRP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</a:t>
            </a:r>
            <a:r>
              <a:rPr lang="en-US" sz="1400" dirty="0" smtClean="0">
                <a:solidFill>
                  <a:srgbClr val="A71D5D"/>
                </a:solidFill>
                <a:latin typeface="Consolas"/>
              </a:rPr>
              <a:t>using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...; </a:t>
            </a:r>
          </a:p>
          <a:p>
            <a:endParaRPr lang="en-US" sz="1400" dirty="0" smtClean="0">
              <a:solidFill>
                <a:srgbClr val="333333"/>
              </a:solidFill>
              <a:latin typeface="Consolas"/>
            </a:endParaRP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</a:t>
            </a:r>
            <a:r>
              <a:rPr lang="en-US" sz="1400" dirty="0" smtClean="0">
                <a:solidFill>
                  <a:srgbClr val="A71D5D"/>
                </a:solidFill>
                <a:latin typeface="Consolas"/>
              </a:rPr>
              <a:t>double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result =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    </a:t>
            </a:r>
            <a:r>
              <a:rPr lang="en-US" sz="1400" dirty="0" err="1" smtClean="0">
                <a:solidFill>
                  <a:srgbClr val="0086B3"/>
                </a:solidFill>
                <a:latin typeface="Consolas"/>
              </a:rPr>
              <a:t>hpx</a:t>
            </a:r>
            <a:r>
              <a:rPr lang="en-US" sz="1400" dirty="0" smtClean="0">
                <a:solidFill>
                  <a:srgbClr val="0086B3"/>
                </a:solidFill>
                <a:latin typeface="Consolas"/>
              </a:rPr>
              <a:t>::parallel::</a:t>
            </a:r>
            <a:r>
              <a:rPr lang="en-US" sz="1400" dirty="0" err="1" smtClean="0">
                <a:solidFill>
                  <a:srgbClr val="0086B3"/>
                </a:solidFill>
                <a:latin typeface="Consolas"/>
              </a:rPr>
              <a:t>transform_reduce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( 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hpx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::parallel::par,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        </a:t>
            </a:r>
            <a:r>
              <a:rPr lang="en-US" sz="1400" dirty="0" err="1" smtClean="0">
                <a:solidFill>
                  <a:srgbClr val="0086B3"/>
                </a:solidFill>
                <a:latin typeface="Consolas"/>
              </a:rPr>
              <a:t>make_zip_iterator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(</a:t>
            </a:r>
            <a:r>
              <a:rPr lang="en-US" sz="1400" dirty="0" smtClean="0">
                <a:solidFill>
                  <a:srgbClr val="0086B3"/>
                </a:solidFill>
                <a:latin typeface="Consolas"/>
              </a:rPr>
              <a:t>boost::begin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(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xvalues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), </a:t>
            </a:r>
            <a:r>
              <a:rPr lang="en-US" sz="1400" dirty="0" smtClean="0">
                <a:solidFill>
                  <a:srgbClr val="0086B3"/>
                </a:solidFill>
                <a:latin typeface="Consolas"/>
              </a:rPr>
              <a:t>boost::begin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(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yvalues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)),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        </a:t>
            </a:r>
            <a:r>
              <a:rPr lang="en-US" sz="1400" dirty="0" err="1" smtClean="0">
                <a:solidFill>
                  <a:srgbClr val="0086B3"/>
                </a:solidFill>
                <a:latin typeface="Consolas"/>
              </a:rPr>
              <a:t>make_zip_iterator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(</a:t>
            </a:r>
            <a:r>
              <a:rPr lang="en-US" sz="1400" dirty="0" smtClean="0">
                <a:solidFill>
                  <a:srgbClr val="0086B3"/>
                </a:solidFill>
                <a:latin typeface="Consolas"/>
              </a:rPr>
              <a:t>boost::end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(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xvalues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), </a:t>
            </a:r>
            <a:r>
              <a:rPr lang="en-US" sz="1400" dirty="0" smtClean="0">
                <a:solidFill>
                  <a:srgbClr val="0086B3"/>
                </a:solidFill>
                <a:latin typeface="Consolas"/>
              </a:rPr>
              <a:t>boost::end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(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yvalues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)),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        [](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tuple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&lt;</a:t>
            </a:r>
            <a:r>
              <a:rPr lang="en-US" sz="1400" dirty="0" smtClean="0">
                <a:solidFill>
                  <a:srgbClr val="A71D5D"/>
                </a:solidFill>
                <a:latin typeface="Consolas"/>
              </a:rPr>
              <a:t>double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, </a:t>
            </a:r>
            <a:r>
              <a:rPr lang="en-US" sz="1400" dirty="0" smtClean="0">
                <a:solidFill>
                  <a:srgbClr val="A71D5D"/>
                </a:solidFill>
                <a:latin typeface="Consolas"/>
              </a:rPr>
              <a:t>double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&gt; r)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        { </a:t>
            </a:r>
            <a:br>
              <a:rPr lang="en-US" sz="1400" dirty="0" smtClean="0">
                <a:solidFill>
                  <a:srgbClr val="333333"/>
                </a:solidFill>
                <a:latin typeface="Consolas"/>
              </a:rPr>
            </a:b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            </a:t>
            </a:r>
            <a:r>
              <a:rPr lang="en-US" sz="1400" dirty="0" smtClean="0">
                <a:solidFill>
                  <a:srgbClr val="A71D5D"/>
                </a:solidFill>
                <a:latin typeface="Consolas"/>
              </a:rPr>
              <a:t>return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get&lt;</a:t>
            </a:r>
            <a:r>
              <a:rPr lang="en-US" sz="1400" dirty="0" smtClean="0">
                <a:solidFill>
                  <a:srgbClr val="0086B3"/>
                </a:solidFill>
                <a:latin typeface="Consolas"/>
              </a:rPr>
              <a:t>0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&gt;(r) * get&lt;</a:t>
            </a:r>
            <a:r>
              <a:rPr lang="en-US" sz="1400" dirty="0" smtClean="0">
                <a:solidFill>
                  <a:srgbClr val="0086B3"/>
                </a:solidFill>
                <a:latin typeface="Consolas"/>
              </a:rPr>
              <a:t>1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&gt;(r);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        },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        </a:t>
            </a:r>
            <a:r>
              <a:rPr lang="en-US" sz="1400" dirty="0" smtClean="0">
                <a:solidFill>
                  <a:srgbClr val="0086B3"/>
                </a:solidFill>
                <a:latin typeface="Consolas"/>
              </a:rPr>
              <a:t>0.0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,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        std::plus&lt;</a:t>
            </a:r>
            <a:r>
              <a:rPr lang="en-US" sz="1400" dirty="0" smtClean="0">
                <a:solidFill>
                  <a:srgbClr val="A71D5D"/>
                </a:solidFill>
                <a:latin typeface="Consolas"/>
              </a:rPr>
              <a:t>double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&gt;()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    ); </a:t>
            </a:r>
          </a:p>
          <a:p>
            <a:endParaRPr lang="en-US" sz="1400" dirty="0" smtClean="0">
              <a:solidFill>
                <a:srgbClr val="969896"/>
              </a:solidFill>
              <a:latin typeface="Consolas"/>
            </a:endParaRPr>
          </a:p>
          <a:p>
            <a:r>
              <a:rPr lang="en-US" sz="1400" dirty="0" smtClean="0">
                <a:solidFill>
                  <a:srgbClr val="969896"/>
                </a:solidFill>
                <a:latin typeface="Consolas"/>
              </a:rPr>
              <a:t>    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hpx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::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cout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&lt;&lt; result &lt;&lt; 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hpx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::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endl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; </a:t>
            </a:r>
          </a:p>
          <a:p>
            <a:r>
              <a:rPr lang="en-US" sz="1400" dirty="0" smtClean="0">
                <a:solidFill>
                  <a:srgbClr val="A71D5D"/>
                </a:solidFill>
                <a:latin typeface="Consolas"/>
              </a:rPr>
              <a:t>    return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</a:t>
            </a:r>
            <a:r>
              <a:rPr lang="en-US" sz="1400" dirty="0" err="1" smtClean="0">
                <a:solidFill>
                  <a:srgbClr val="0086B3"/>
                </a:solidFill>
                <a:latin typeface="Consolas"/>
              </a:rPr>
              <a:t>hpx</a:t>
            </a:r>
            <a:r>
              <a:rPr lang="en-US" sz="1400" dirty="0" smtClean="0">
                <a:solidFill>
                  <a:srgbClr val="0086B3"/>
                </a:solidFill>
                <a:latin typeface="Consolas"/>
              </a:rPr>
              <a:t>::finalize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();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}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N4352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scan </a:t>
            </a:r>
            <a:r>
              <a:rPr lang="en-US" dirty="0" err="1" smtClean="0"/>
              <a:t>partitioner</a:t>
            </a:r>
            <a:r>
              <a:rPr lang="en-US" dirty="0" smtClean="0"/>
              <a:t> has 3 steps, the first step partitions the data and invokes the first function. Step two invokes a second function as soon as the current and left partition are ready and lastly a third function is invoked in the resultant vector of step 2.</a:t>
            </a:r>
          </a:p>
          <a:p>
            <a:endParaRPr lang="en-US" dirty="0" smtClean="0"/>
          </a:p>
          <a:p>
            <a:r>
              <a:rPr lang="en-US" dirty="0" smtClean="0"/>
              <a:t>Specific cases such as </a:t>
            </a:r>
            <a:r>
              <a:rPr lang="en-US" i="1" dirty="0" err="1" smtClean="0"/>
              <a:t>copy_if</a:t>
            </a:r>
            <a:r>
              <a:rPr lang="en-US" i="1" dirty="0" smtClean="0"/>
              <a:t>, inclusive/</a:t>
            </a:r>
            <a:r>
              <a:rPr lang="en-US" i="1" dirty="0" err="1" smtClean="0"/>
              <a:t>exclusive_scan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scan_partitioner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N4352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/>
          <p:cNvSpPr txBox="1"/>
          <p:nvPr/>
        </p:nvSpPr>
        <p:spPr>
          <a:xfrm>
            <a:off x="2705100" y="2743200"/>
            <a:ext cx="6477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olas" pitchFamily="49" charset="0"/>
                <a:cs typeface="Consolas" pitchFamily="49" charset="0"/>
              </a:rPr>
              <a:t>  v</a:t>
            </a:r>
            <a:r>
              <a:rPr lang="en-US" baseline="-25000" dirty="0" smtClean="0">
                <a:latin typeface="Consolas" pitchFamily="49" charset="0"/>
                <a:cs typeface="Consolas" pitchFamily="49" charset="0"/>
              </a:rPr>
              <a:t>1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 =</a:t>
            </a:r>
          </a:p>
          <a:p>
            <a:r>
              <a:rPr lang="en-US" dirty="0" smtClean="0">
                <a:latin typeface="Consolas" pitchFamily="49" charset="0"/>
                <a:cs typeface="Consolas" pitchFamily="49" charset="0"/>
              </a:rPr>
              <a:t>    {                  ,                    }</a:t>
            </a:r>
          </a:p>
          <a:p>
            <a:endParaRPr lang="en-US" dirty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38100" y="539234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Consolas" pitchFamily="49" charset="0"/>
                <a:cs typeface="Consolas" pitchFamily="49" charset="0"/>
              </a:rPr>
              <a:t>{1, 2, 3, 4, 5, 6, 7, 8, 9, 10, 11, 12}</a:t>
            </a:r>
            <a:endParaRPr lang="en-US" dirty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38100" y="16764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olas" pitchFamily="49" charset="0"/>
                <a:cs typeface="Consolas" pitchFamily="49" charset="0"/>
              </a:rPr>
              <a:t>      {1, 2, 3, 4}    |     {5, 6, 7, 8}     |    {9, 10, 11, 12}</a:t>
            </a:r>
          </a:p>
          <a:p>
            <a:pPr algn="ctr"/>
            <a:endParaRPr lang="en-US" dirty="0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409700" y="2063234"/>
            <a:ext cx="0" cy="75616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1866900" y="920234"/>
            <a:ext cx="838200" cy="83017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5905500" y="920234"/>
            <a:ext cx="685800" cy="79134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-38100" y="2743200"/>
            <a:ext cx="533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olas" pitchFamily="49" charset="0"/>
                <a:cs typeface="Consolas" pitchFamily="49" charset="0"/>
              </a:rPr>
              <a:t>  v</a:t>
            </a:r>
            <a:r>
              <a:rPr lang="en-US" baseline="-25000" dirty="0" smtClean="0">
                <a:latin typeface="Consolas" pitchFamily="49" charset="0"/>
                <a:cs typeface="Consolas" pitchFamily="49" charset="0"/>
              </a:rPr>
              <a:t>0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 = </a:t>
            </a:r>
          </a:p>
          <a:p>
            <a:r>
              <a:rPr lang="en-US" dirty="0" smtClean="0">
                <a:latin typeface="Consolas" pitchFamily="49" charset="0"/>
                <a:cs typeface="Consolas" pitchFamily="49" charset="0"/>
              </a:rPr>
              <a:t>     {f([1,2,3,4])    ,                }    </a:t>
            </a:r>
          </a:p>
          <a:p>
            <a:endParaRPr lang="en-US" dirty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345180" y="3017520"/>
            <a:ext cx="1704313" cy="3657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nsolas" pitchFamily="49" charset="0"/>
                <a:cs typeface="Consolas" pitchFamily="49" charset="0"/>
              </a:rPr>
              <a:t>f([5,6,7,8])</a:t>
            </a:r>
            <a:endParaRPr lang="en-US" dirty="0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4229100" y="2057400"/>
            <a:ext cx="0" cy="75616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7048500" y="2057400"/>
            <a:ext cx="0" cy="75616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229100" y="914400"/>
            <a:ext cx="0" cy="75616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H="1">
            <a:off x="2933700" y="3429000"/>
            <a:ext cx="1295400" cy="990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1409700" y="3429000"/>
            <a:ext cx="1447800" cy="990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-38100" y="411480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olas" pitchFamily="49" charset="0"/>
                <a:cs typeface="Consolas" pitchFamily="49" charset="0"/>
              </a:rPr>
              <a:t>  r = </a:t>
            </a:r>
          </a:p>
          <a:p>
            <a:r>
              <a:rPr lang="en-US" dirty="0" smtClean="0">
                <a:latin typeface="Consolas" pitchFamily="49" charset="0"/>
                <a:cs typeface="Consolas" pitchFamily="49" charset="0"/>
              </a:rPr>
              <a:t>     {               g(v</a:t>
            </a:r>
            <a:r>
              <a:rPr lang="en-US" baseline="-25000" dirty="0" smtClean="0">
                <a:latin typeface="Consolas" pitchFamily="49" charset="0"/>
                <a:cs typeface="Consolas" pitchFamily="49" charset="0"/>
              </a:rPr>
              <a:t>0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)        ,                                }  </a:t>
            </a:r>
          </a:p>
          <a:p>
            <a:endParaRPr lang="en-US" dirty="0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3" name="Straight Arrow Connector 42"/>
          <p:cNvCxnSpPr/>
          <p:nvPr/>
        </p:nvCxnSpPr>
        <p:spPr>
          <a:xfrm>
            <a:off x="4305300" y="3429000"/>
            <a:ext cx="1447800" cy="990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H="1">
            <a:off x="5905500" y="3429000"/>
            <a:ext cx="1295400" cy="990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3924300" y="5949434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h(r)</a:t>
            </a:r>
            <a:endParaRPr lang="en-US" dirty="0"/>
          </a:p>
        </p:txBody>
      </p:sp>
      <p:cxnSp>
        <p:nvCxnSpPr>
          <p:cNvPr id="47" name="Straight Arrow Connector 46"/>
          <p:cNvCxnSpPr/>
          <p:nvPr/>
        </p:nvCxnSpPr>
        <p:spPr>
          <a:xfrm>
            <a:off x="2933700" y="4800600"/>
            <a:ext cx="1219200" cy="1143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H="1">
            <a:off x="4381500" y="4800600"/>
            <a:ext cx="1371600" cy="1143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6336792" y="3017520"/>
            <a:ext cx="20842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nsolas" pitchFamily="49" charset="0"/>
                <a:cs typeface="Consolas" pitchFamily="49" charset="0"/>
              </a:rPr>
              <a:t>f([9,10,11,12])</a:t>
            </a:r>
            <a:endParaRPr lang="en-US" dirty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422392" y="4389120"/>
            <a:ext cx="776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nsolas" pitchFamily="49" charset="0"/>
                <a:cs typeface="Consolas" pitchFamily="49" charset="0"/>
              </a:rPr>
              <a:t>g(v</a:t>
            </a:r>
            <a:r>
              <a:rPr lang="en-US" baseline="-25000" dirty="0" smtClean="0">
                <a:latin typeface="Consolas" pitchFamily="49" charset="0"/>
                <a:cs typeface="Consolas" pitchFamily="49" charset="0"/>
              </a:rPr>
              <a:t>1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)</a:t>
            </a:r>
            <a:endParaRPr lang="en-US" dirty="0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N4352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5" grpId="0"/>
      <p:bldP spid="12" grpId="0"/>
      <p:bldP spid="12" grpId="1"/>
      <p:bldP spid="13" grpId="0"/>
      <p:bldP spid="34" grpId="0"/>
      <p:bldP spid="45" grpId="0"/>
      <p:bldP spid="53" grpId="0"/>
      <p:bldP spid="5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648200"/>
            <a:ext cx="8229600" cy="1477963"/>
          </a:xfrm>
        </p:spPr>
        <p:txBody>
          <a:bodyPr/>
          <a:lstStyle/>
          <a:p>
            <a:r>
              <a:rPr lang="en-US" dirty="0" smtClean="0"/>
              <a:t>Not just as simple as copying what returns true, the result array is not ‘squashed’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copy_if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66725" y="1752600"/>
            <a:ext cx="8305800" cy="24622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rgbClr val="A71D5D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lst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[] = {</a:t>
            </a:r>
            <a:r>
              <a:rPr lang="en-US" sz="1400" dirty="0">
                <a:solidFill>
                  <a:srgbClr val="0086B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400" dirty="0">
                <a:solidFill>
                  <a:srgbClr val="0086B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400" dirty="0">
                <a:solidFill>
                  <a:srgbClr val="0086B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400" dirty="0">
                <a:solidFill>
                  <a:srgbClr val="0086B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400" dirty="0">
                <a:solidFill>
                  <a:srgbClr val="0086B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400" dirty="0">
                <a:solidFill>
                  <a:srgbClr val="0086B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400" dirty="0">
                <a:solidFill>
                  <a:srgbClr val="0086B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400" dirty="0">
                <a:solidFill>
                  <a:srgbClr val="0086B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400" dirty="0">
                <a:solidFill>
                  <a:srgbClr val="0086B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400" dirty="0">
                <a:solidFill>
                  <a:srgbClr val="0086B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400" dirty="0">
                <a:solidFill>
                  <a:srgbClr val="0086B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400" dirty="0">
                <a:solidFill>
                  <a:srgbClr val="0086B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400" dirty="0">
                <a:solidFill>
                  <a:srgbClr val="0086B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endParaRPr lang="en-US" sz="1400" dirty="0" smtClean="0">
              <a:solidFill>
                <a:srgbClr val="A71D5D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400" dirty="0" err="1" smtClean="0">
                <a:solidFill>
                  <a:srgbClr val="A71D5D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400" dirty="0" smtClean="0">
                <a:solidFill>
                  <a:srgbClr val="A71D5D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res[8];</a:t>
            </a:r>
          </a:p>
          <a:p>
            <a:endParaRPr lang="en-US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400" dirty="0" err="1">
                <a:solidFill>
                  <a:srgbClr val="0086B3"/>
                </a:solidFill>
                <a:latin typeface="Consolas"/>
              </a:rPr>
              <a:t>hpx</a:t>
            </a:r>
            <a:r>
              <a:rPr lang="en-US" sz="1400" dirty="0">
                <a:solidFill>
                  <a:srgbClr val="0086B3"/>
                </a:solidFill>
                <a:latin typeface="Consolas"/>
              </a:rPr>
              <a:t>::parallel::</a:t>
            </a:r>
            <a:r>
              <a:rPr lang="en-US" sz="1400" dirty="0" err="1" smtClean="0">
                <a:solidFill>
                  <a:srgbClr val="0086B3"/>
                </a:solidFill>
                <a:latin typeface="Consolas"/>
              </a:rPr>
              <a:t>copy_if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(</a:t>
            </a:r>
            <a:r>
              <a:rPr lang="en-US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par, </a:t>
            </a:r>
            <a:r>
              <a:rPr lang="en-US" sz="1400" dirty="0">
                <a:solidFill>
                  <a:srgbClr val="0086B3"/>
                </a:solidFill>
                <a:latin typeface="Consolas"/>
              </a:rPr>
              <a:t>boost::</a:t>
            </a:r>
            <a:r>
              <a:rPr lang="en-US" sz="1400" dirty="0" smtClean="0">
                <a:solidFill>
                  <a:srgbClr val="0086B3"/>
                </a:solidFill>
                <a:latin typeface="Consolas"/>
              </a:rPr>
              <a:t>begin</a:t>
            </a:r>
            <a:r>
              <a:rPr lang="en-US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lst</a:t>
            </a:r>
            <a:r>
              <a:rPr lang="en-US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), </a:t>
            </a:r>
            <a:r>
              <a:rPr lang="en-US" sz="1400" dirty="0">
                <a:solidFill>
                  <a:srgbClr val="0086B3"/>
                </a:solidFill>
                <a:latin typeface="Consolas"/>
              </a:rPr>
              <a:t>boost::end</a:t>
            </a:r>
            <a:r>
              <a:rPr lang="en-US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lst</a:t>
            </a:r>
            <a:r>
              <a:rPr lang="en-US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), </a:t>
            </a:r>
            <a:r>
              <a:rPr lang="en-US" sz="1400" dirty="0">
                <a:solidFill>
                  <a:srgbClr val="0086B3"/>
                </a:solidFill>
                <a:latin typeface="Consolas"/>
              </a:rPr>
              <a:t>boost::</a:t>
            </a:r>
            <a:r>
              <a:rPr lang="en-US" sz="1400" dirty="0" smtClean="0">
                <a:solidFill>
                  <a:srgbClr val="0086B3"/>
                </a:solidFill>
                <a:latin typeface="Consolas"/>
              </a:rPr>
              <a:t>begin</a:t>
            </a:r>
            <a:r>
              <a:rPr lang="en-US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(res), 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[](</a:t>
            </a:r>
            <a:r>
              <a:rPr lang="en-US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){ return </a:t>
            </a:r>
            <a:r>
              <a:rPr lang="en-US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== 1; });</a:t>
            </a:r>
          </a:p>
          <a:p>
            <a:endParaRPr lang="en-US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86B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86B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86B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86B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86B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86B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86B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86B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86B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86B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86B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86B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86B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  </a:t>
            </a:r>
          </a:p>
          <a:p>
            <a:r>
              <a:rPr lang="en-US" sz="1400" dirty="0">
                <a:solidFill>
                  <a:srgbClr val="0086B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86B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86B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86B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400" dirty="0" smtClean="0">
                <a:solidFill>
                  <a:srgbClr val="0086B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86B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1400" dirty="0" smtClean="0">
                <a:solidFill>
                  <a:srgbClr val="0086B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1400" dirty="0" smtClean="0">
                <a:solidFill>
                  <a:srgbClr val="0086B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endParaRPr lang="en-US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sz="1400" dirty="0" smtClean="0">
              <a:solidFill>
                <a:srgbClr val="333333"/>
              </a:solidFill>
              <a:latin typeface="Consolas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N4352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179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copy_if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1981200"/>
            <a:ext cx="8305800" cy="41857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rgbClr val="A71D5D"/>
                </a:solidFill>
                <a:latin typeface="Consolas"/>
              </a:rPr>
              <a:t>typedef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util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::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scan_partitioner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&lt;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ExPolicy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, 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Iter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, std::</a:t>
            </a:r>
            <a:r>
              <a:rPr lang="en-US" sz="1400" dirty="0" err="1" smtClean="0">
                <a:solidFill>
                  <a:srgbClr val="0086B3"/>
                </a:solidFill>
                <a:latin typeface="Consolas"/>
              </a:rPr>
              <a:t>size_t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&gt; 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scan_partitioner_type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;</a:t>
            </a:r>
          </a:p>
          <a:p>
            <a:r>
              <a:rPr lang="en-US" sz="1400" dirty="0" smtClean="0">
                <a:solidFill>
                  <a:srgbClr val="A71D5D"/>
                </a:solidFill>
                <a:latin typeface="Consolas"/>
              </a:rPr>
              <a:t>return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</a:t>
            </a:r>
            <a:r>
              <a:rPr lang="en-US" sz="1400" dirty="0" err="1" smtClean="0">
                <a:solidFill>
                  <a:srgbClr val="0086B3"/>
                </a:solidFill>
                <a:latin typeface="Consolas"/>
              </a:rPr>
              <a:t>scan_partitioner_type</a:t>
            </a:r>
            <a:r>
              <a:rPr lang="en-US" sz="1400" dirty="0" smtClean="0">
                <a:solidFill>
                  <a:srgbClr val="0086B3"/>
                </a:solidFill>
                <a:latin typeface="Consolas"/>
              </a:rPr>
              <a:t>::call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(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policy, </a:t>
            </a:r>
            <a:r>
              <a:rPr lang="en-US" sz="1400" dirty="0" err="1" smtClean="0">
                <a:solidFill>
                  <a:srgbClr val="0086B3"/>
                </a:solidFill>
                <a:latin typeface="Consolas"/>
              </a:rPr>
              <a:t>hpx</a:t>
            </a:r>
            <a:r>
              <a:rPr lang="en-US" sz="1400" dirty="0" smtClean="0">
                <a:solidFill>
                  <a:srgbClr val="0086B3"/>
                </a:solidFill>
                <a:latin typeface="Consolas"/>
              </a:rPr>
              <a:t>::</a:t>
            </a:r>
            <a:r>
              <a:rPr lang="en-US" sz="1400" dirty="0" err="1" smtClean="0">
                <a:solidFill>
                  <a:srgbClr val="0086B3"/>
                </a:solidFill>
                <a:latin typeface="Consolas"/>
              </a:rPr>
              <a:t>util</a:t>
            </a:r>
            <a:r>
              <a:rPr lang="en-US" sz="1400" dirty="0" smtClean="0">
                <a:solidFill>
                  <a:srgbClr val="0086B3"/>
                </a:solidFill>
                <a:latin typeface="Consolas"/>
              </a:rPr>
              <a:t>::</a:t>
            </a:r>
            <a:r>
              <a:rPr lang="en-US" sz="1400" dirty="0" err="1" smtClean="0">
                <a:solidFill>
                  <a:srgbClr val="0086B3"/>
                </a:solidFill>
                <a:latin typeface="Consolas"/>
              </a:rPr>
              <a:t>make_zip_iterator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(first, 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flags.</a:t>
            </a:r>
            <a:r>
              <a:rPr lang="en-US" sz="1400" dirty="0" err="1" smtClean="0">
                <a:solidFill>
                  <a:srgbClr val="0086B3"/>
                </a:solidFill>
                <a:latin typeface="Consolas"/>
              </a:rPr>
              <a:t>get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()),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count, init,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[f](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zip_iterator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part_begin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, std::</a:t>
            </a:r>
            <a:r>
              <a:rPr lang="en-US" sz="1400" dirty="0" err="1" smtClean="0">
                <a:solidFill>
                  <a:srgbClr val="0086B3"/>
                </a:solidFill>
                <a:latin typeface="Consolas"/>
              </a:rPr>
              <a:t>size_t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part_size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) -&gt; std::</a:t>
            </a:r>
            <a:r>
              <a:rPr lang="en-US" sz="1400" dirty="0" err="1" smtClean="0">
                <a:solidFill>
                  <a:srgbClr val="0086B3"/>
                </a:solidFill>
                <a:latin typeface="Consolas"/>
              </a:rPr>
              <a:t>size_t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{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    </a:t>
            </a:r>
            <a:r>
              <a:rPr lang="en-US" sz="1400" dirty="0" smtClean="0">
                <a:solidFill>
                  <a:srgbClr val="969896"/>
                </a:solidFill>
                <a:latin typeface="Consolas"/>
              </a:rPr>
              <a:t>// flag any elements to be copied</a:t>
            </a:r>
            <a:endParaRPr lang="en-US" sz="1400" dirty="0" smtClean="0">
              <a:solidFill>
                <a:srgbClr val="333333"/>
              </a:solidFill>
              <a:latin typeface="Consolas"/>
            </a:endParaRP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},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</a:t>
            </a:r>
            <a:r>
              <a:rPr lang="en-US" sz="1400" dirty="0" err="1" smtClean="0">
                <a:solidFill>
                  <a:srgbClr val="0086B3"/>
                </a:solidFill>
                <a:latin typeface="Consolas"/>
              </a:rPr>
              <a:t>hpx</a:t>
            </a:r>
            <a:r>
              <a:rPr lang="en-US" sz="1400" dirty="0" smtClean="0">
                <a:solidFill>
                  <a:srgbClr val="0086B3"/>
                </a:solidFill>
                <a:latin typeface="Consolas"/>
              </a:rPr>
              <a:t>::</a:t>
            </a:r>
            <a:r>
              <a:rPr lang="en-US" sz="1400" dirty="0" err="1" smtClean="0">
                <a:solidFill>
                  <a:srgbClr val="0086B3"/>
                </a:solidFill>
                <a:latin typeface="Consolas"/>
              </a:rPr>
              <a:t>util</a:t>
            </a:r>
            <a:r>
              <a:rPr lang="en-US" sz="1400" dirty="0" smtClean="0">
                <a:solidFill>
                  <a:srgbClr val="0086B3"/>
                </a:solidFill>
                <a:latin typeface="Consolas"/>
              </a:rPr>
              <a:t>::unwrapped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( [](std::</a:t>
            </a:r>
            <a:r>
              <a:rPr lang="en-US" sz="1400" dirty="0" err="1" smtClean="0">
                <a:solidFill>
                  <a:srgbClr val="0086B3"/>
                </a:solidFill>
                <a:latin typeface="Consolas"/>
              </a:rPr>
              <a:t>size_t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</a:t>
            </a:r>
            <a:r>
              <a:rPr lang="en-US" sz="1400" dirty="0" smtClean="0">
                <a:solidFill>
                  <a:srgbClr val="A71D5D"/>
                </a:solidFill>
                <a:latin typeface="Consolas"/>
              </a:rPr>
              <a:t>const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&amp; 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prev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, std::</a:t>
            </a:r>
            <a:r>
              <a:rPr lang="en-US" sz="1400" dirty="0" err="1" smtClean="0">
                <a:solidFill>
                  <a:srgbClr val="0086B3"/>
                </a:solidFill>
                <a:latin typeface="Consolas"/>
              </a:rPr>
              <a:t>size_t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</a:t>
            </a:r>
            <a:r>
              <a:rPr lang="en-US" sz="1400" dirty="0" smtClean="0">
                <a:solidFill>
                  <a:srgbClr val="A71D5D"/>
                </a:solidFill>
                <a:latin typeface="Consolas"/>
              </a:rPr>
              <a:t>const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&amp; 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curr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)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{ </a:t>
            </a:r>
          </a:p>
          <a:p>
            <a:r>
              <a:rPr lang="en-US" sz="1400" dirty="0" smtClean="0">
                <a:solidFill>
                  <a:srgbClr val="969896"/>
                </a:solidFill>
                <a:latin typeface="Consolas"/>
              </a:rPr>
              <a:t>        // Determine distance to advance </a:t>
            </a:r>
            <a:r>
              <a:rPr lang="en-US" sz="1400" dirty="0" err="1" smtClean="0">
                <a:solidFill>
                  <a:srgbClr val="969896"/>
                </a:solidFill>
                <a:latin typeface="Consolas"/>
              </a:rPr>
              <a:t>dest</a:t>
            </a:r>
            <a:r>
              <a:rPr lang="en-US" sz="1400" dirty="0" smtClean="0">
                <a:solidFill>
                  <a:srgbClr val="969896"/>
                </a:solidFill>
                <a:latin typeface="Consolas"/>
              </a:rPr>
              <a:t> </a:t>
            </a:r>
            <a:r>
              <a:rPr lang="en-US" sz="1400" dirty="0" err="1" smtClean="0">
                <a:solidFill>
                  <a:srgbClr val="969896"/>
                </a:solidFill>
                <a:latin typeface="Consolas"/>
              </a:rPr>
              <a:t>iter</a:t>
            </a:r>
            <a:r>
              <a:rPr lang="en-US" sz="1400" dirty="0" smtClean="0">
                <a:solidFill>
                  <a:srgbClr val="969896"/>
                </a:solidFill>
                <a:latin typeface="Consolas"/>
              </a:rPr>
              <a:t> for each partition</a:t>
            </a:r>
            <a:endParaRPr lang="en-US" sz="1400" dirty="0" smtClean="0">
              <a:solidFill>
                <a:srgbClr val="333333"/>
              </a:solidFill>
              <a:latin typeface="Consolas"/>
            </a:endParaRP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    </a:t>
            </a:r>
            <a:r>
              <a:rPr lang="en-US" sz="1400" dirty="0" smtClean="0">
                <a:solidFill>
                  <a:srgbClr val="A71D5D"/>
                </a:solidFill>
                <a:latin typeface="Consolas"/>
              </a:rPr>
              <a:t>return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prev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+ 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curr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;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}),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[=](std::vector&lt;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hpx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::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shared_future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&lt;std::</a:t>
            </a:r>
            <a:r>
              <a:rPr lang="en-US" sz="1400" dirty="0" err="1" smtClean="0">
                <a:solidFill>
                  <a:srgbClr val="0086B3"/>
                </a:solidFill>
                <a:latin typeface="Consolas"/>
              </a:rPr>
              <a:t>size_t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&gt; &gt;&amp;&amp; r,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std::vector&lt;std::</a:t>
            </a:r>
            <a:r>
              <a:rPr lang="en-US" sz="1400" dirty="0" err="1" smtClean="0">
                <a:solidFill>
                  <a:srgbClr val="0086B3"/>
                </a:solidFill>
                <a:latin typeface="Consolas"/>
              </a:rPr>
              <a:t>size_t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&gt; </a:t>
            </a:r>
            <a:r>
              <a:rPr lang="en-US" sz="1400" dirty="0" smtClean="0">
                <a:solidFill>
                  <a:srgbClr val="A71D5D"/>
                </a:solidFill>
                <a:latin typeface="Consolas"/>
              </a:rPr>
              <a:t>const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&amp; 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chunk_sizes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) </a:t>
            </a:r>
            <a:r>
              <a:rPr lang="en-US" sz="1400" dirty="0" smtClean="0">
                <a:solidFill>
                  <a:srgbClr val="A71D5D"/>
                </a:solidFill>
                <a:latin typeface="Consolas"/>
              </a:rPr>
              <a:t>mutable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-&gt; 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result_type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{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    </a:t>
            </a:r>
            <a:r>
              <a:rPr lang="en-US" sz="1400" dirty="0" smtClean="0">
                <a:solidFill>
                  <a:srgbClr val="969896"/>
                </a:solidFill>
                <a:latin typeface="Consolas"/>
              </a:rPr>
              <a:t>// Copy the elements into </a:t>
            </a:r>
            <a:r>
              <a:rPr lang="en-US" sz="1400" dirty="0" err="1" smtClean="0">
                <a:solidFill>
                  <a:srgbClr val="969896"/>
                </a:solidFill>
                <a:latin typeface="Consolas"/>
              </a:rPr>
              <a:t>dest</a:t>
            </a:r>
            <a:r>
              <a:rPr lang="en-US" sz="1400" dirty="0" smtClean="0">
                <a:solidFill>
                  <a:srgbClr val="969896"/>
                </a:solidFill>
                <a:latin typeface="Consolas"/>
              </a:rPr>
              <a:t> in parallel</a:t>
            </a:r>
            <a:endParaRPr lang="en-US" sz="1400" dirty="0" smtClean="0">
              <a:solidFill>
                <a:srgbClr val="333333"/>
              </a:solidFill>
              <a:latin typeface="Consolas"/>
            </a:endParaRP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}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);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N4352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algorithms are easy to implement, others …. not so much</a:t>
            </a:r>
          </a:p>
          <a:p>
            <a:r>
              <a:rPr lang="en-US" dirty="0" smtClean="0"/>
              <a:t>Start simple, work up the grape vine towards more difficult algorithms</a:t>
            </a:r>
          </a:p>
          <a:p>
            <a:r>
              <a:rPr lang="en-US" dirty="0" smtClean="0"/>
              <a:t>Concepts from simple algorithms can be brought into more difficult and complex solutions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Designing Parallel Algorithms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N4352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1752600"/>
          </a:xfrm>
        </p:spPr>
        <p:txBody>
          <a:bodyPr>
            <a:normAutofit/>
          </a:bodyPr>
          <a:lstStyle/>
          <a:p>
            <a:r>
              <a:rPr lang="en-US" dirty="0" smtClean="0"/>
              <a:t>parallel </a:t>
            </a:r>
            <a:r>
              <a:rPr lang="en-US" dirty="0" err="1" smtClean="0"/>
              <a:t>fill_n</a:t>
            </a:r>
            <a:r>
              <a:rPr lang="en-US" dirty="0" smtClean="0"/>
              <a:t> is now implemented in just two lines total taking advantage of </a:t>
            </a:r>
            <a:r>
              <a:rPr lang="en-US" dirty="0" err="1" smtClean="0"/>
              <a:t>for_each_n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fill_n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19100" y="2667000"/>
            <a:ext cx="8305800" cy="28931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A71D5D"/>
                </a:solidFill>
                <a:latin typeface="Consolas"/>
              </a:rPr>
              <a:t>template 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&lt;</a:t>
            </a:r>
            <a:r>
              <a:rPr lang="en-US" sz="1400" dirty="0" err="1" smtClean="0">
                <a:solidFill>
                  <a:srgbClr val="A71D5D"/>
                </a:solidFill>
                <a:latin typeface="Consolas"/>
              </a:rPr>
              <a:t>typename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ExPolicy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, </a:t>
            </a:r>
            <a:r>
              <a:rPr lang="en-US" sz="1400" dirty="0" err="1" smtClean="0">
                <a:solidFill>
                  <a:srgbClr val="A71D5D"/>
                </a:solidFill>
                <a:latin typeface="Consolas"/>
              </a:rPr>
              <a:t>typename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T&gt; </a:t>
            </a:r>
          </a:p>
          <a:p>
            <a:r>
              <a:rPr lang="en-US" sz="1400" dirty="0" smtClean="0">
                <a:solidFill>
                  <a:srgbClr val="A71D5D"/>
                </a:solidFill>
                <a:latin typeface="Consolas"/>
              </a:rPr>
              <a:t>static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</a:t>
            </a:r>
            <a:r>
              <a:rPr lang="en-US" sz="1400" dirty="0" err="1" smtClean="0">
                <a:solidFill>
                  <a:srgbClr val="A71D5D"/>
                </a:solidFill>
                <a:latin typeface="Consolas"/>
              </a:rPr>
              <a:t>typename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detail::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algorithm_result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&lt;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ExPolicy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, 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OutIter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&gt;::type </a:t>
            </a:r>
          </a:p>
          <a:p>
            <a:r>
              <a:rPr lang="en-US" sz="1400" dirty="0" smtClean="0">
                <a:solidFill>
                  <a:srgbClr val="795DA3"/>
                </a:solidFill>
                <a:latin typeface="Consolas"/>
              </a:rPr>
              <a:t>parallel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(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ExPolicy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</a:t>
            </a:r>
            <a:r>
              <a:rPr lang="en-US" sz="1400" dirty="0" smtClean="0">
                <a:solidFill>
                  <a:srgbClr val="A71D5D"/>
                </a:solidFill>
                <a:latin typeface="Consolas"/>
              </a:rPr>
              <a:t>const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&amp; policy, 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OutIter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first, std::</a:t>
            </a:r>
            <a:r>
              <a:rPr lang="en-US" sz="1400" dirty="0" err="1" smtClean="0">
                <a:solidFill>
                  <a:srgbClr val="0086B3"/>
                </a:solidFill>
                <a:latin typeface="Consolas"/>
              </a:rPr>
              <a:t>size_t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count, T </a:t>
            </a:r>
            <a:r>
              <a:rPr lang="en-US" sz="1400" dirty="0" smtClean="0">
                <a:solidFill>
                  <a:srgbClr val="A71D5D"/>
                </a:solidFill>
                <a:latin typeface="Consolas"/>
              </a:rPr>
              <a:t>const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&amp; 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val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)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{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</a:t>
            </a:r>
            <a:r>
              <a:rPr lang="en-US" sz="1400" dirty="0" err="1" smtClean="0">
                <a:solidFill>
                  <a:srgbClr val="A71D5D"/>
                </a:solidFill>
                <a:latin typeface="Consolas"/>
              </a:rPr>
              <a:t>typedef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</a:t>
            </a:r>
            <a:r>
              <a:rPr lang="en-US" sz="1400" dirty="0" err="1" smtClean="0">
                <a:solidFill>
                  <a:srgbClr val="A71D5D"/>
                </a:solidFill>
                <a:latin typeface="Consolas"/>
              </a:rPr>
              <a:t>typename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std::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iterator_traits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&lt;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OutIter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&gt;::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value_type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type; </a:t>
            </a:r>
          </a:p>
          <a:p>
            <a:endParaRPr lang="en-US" sz="1400" dirty="0" smtClean="0">
              <a:solidFill>
                <a:srgbClr val="333333"/>
              </a:solidFill>
              <a:latin typeface="Consolas"/>
            </a:endParaRP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</a:t>
            </a:r>
            <a:r>
              <a:rPr lang="en-US" sz="1400" dirty="0" smtClean="0">
                <a:solidFill>
                  <a:srgbClr val="A71D5D"/>
                </a:solidFill>
                <a:latin typeface="Consolas"/>
              </a:rPr>
              <a:t>return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    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for_each_n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&lt;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OutIter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&gt;().</a:t>
            </a:r>
            <a:r>
              <a:rPr lang="en-US" sz="1400" dirty="0" smtClean="0">
                <a:solidFill>
                  <a:srgbClr val="0086B3"/>
                </a:solidFill>
                <a:latin typeface="Consolas"/>
              </a:rPr>
              <a:t>call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(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        policy, </a:t>
            </a:r>
            <a:r>
              <a:rPr lang="en-US" sz="1400" dirty="0" smtClean="0">
                <a:solidFill>
                  <a:srgbClr val="0086B3"/>
                </a:solidFill>
                <a:latin typeface="Consolas"/>
              </a:rPr>
              <a:t>boost::</a:t>
            </a:r>
            <a:r>
              <a:rPr lang="en-US" sz="1400" dirty="0" err="1" smtClean="0">
                <a:solidFill>
                  <a:srgbClr val="0086B3"/>
                </a:solidFill>
                <a:latin typeface="Consolas"/>
              </a:rPr>
              <a:t>mpl</a:t>
            </a:r>
            <a:r>
              <a:rPr lang="en-US" sz="1400" dirty="0" smtClean="0">
                <a:solidFill>
                  <a:srgbClr val="0086B3"/>
                </a:solidFill>
                <a:latin typeface="Consolas"/>
              </a:rPr>
              <a:t>::false_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(), first, count,   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        [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val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](type&amp; v) {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            v = 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val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;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        });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}</a:t>
            </a:r>
            <a:endParaRPr lang="en-US" sz="1400" dirty="0" smtClean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N4352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Completed algorithms as of today</a:t>
            </a:r>
            <a:endParaRPr lang="en-US" dirty="0"/>
          </a:p>
        </p:txBody>
      </p:sp>
      <p:pic>
        <p:nvPicPr>
          <p:cNvPr id="5" name="Picture 4" descr="listofCompletedAlgorithm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3776" y="1545336"/>
            <a:ext cx="8165592" cy="4401987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N4352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" y="474345"/>
            <a:ext cx="8305800" cy="59093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A71D5D"/>
                </a:solidFill>
                <a:latin typeface="Consolas"/>
              </a:rPr>
              <a:t>void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</a:t>
            </a:r>
            <a:r>
              <a:rPr lang="en-US" sz="1400" dirty="0" err="1" smtClean="0">
                <a:solidFill>
                  <a:srgbClr val="795DA3"/>
                </a:solidFill>
                <a:latin typeface="Consolas"/>
              </a:rPr>
              <a:t>measure_parallel_foreach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(std::</a:t>
            </a:r>
            <a:r>
              <a:rPr lang="en-US" sz="1400" dirty="0" err="1" smtClean="0">
                <a:solidFill>
                  <a:srgbClr val="0086B3"/>
                </a:solidFill>
                <a:latin typeface="Consolas"/>
              </a:rPr>
              <a:t>size_t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size)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{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std::vector&lt;std::</a:t>
            </a:r>
            <a:r>
              <a:rPr lang="en-US" sz="1400" dirty="0" err="1" smtClean="0">
                <a:solidFill>
                  <a:srgbClr val="0086B3"/>
                </a:solidFill>
                <a:latin typeface="Consolas"/>
              </a:rPr>
              <a:t>size_t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&gt; </a:t>
            </a:r>
            <a:r>
              <a:rPr lang="en-US" sz="1400" dirty="0" err="1" smtClean="0">
                <a:solidFill>
                  <a:srgbClr val="0086B3"/>
                </a:solidFill>
                <a:latin typeface="Consolas"/>
              </a:rPr>
              <a:t>data_representation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(size);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</a:t>
            </a:r>
            <a:r>
              <a:rPr lang="en-US" sz="1400" dirty="0" smtClean="0">
                <a:solidFill>
                  <a:srgbClr val="0086B3"/>
                </a:solidFill>
                <a:latin typeface="Consolas"/>
              </a:rPr>
              <a:t>std::iota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(</a:t>
            </a:r>
            <a:r>
              <a:rPr lang="en-US" sz="1400" dirty="0" smtClean="0">
                <a:solidFill>
                  <a:srgbClr val="0086B3"/>
                </a:solidFill>
                <a:latin typeface="Consolas"/>
              </a:rPr>
              <a:t>boost::begin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(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data_representation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), </a:t>
            </a:r>
            <a:r>
              <a:rPr lang="en-US" sz="1400" dirty="0" smtClean="0">
                <a:solidFill>
                  <a:srgbClr val="0086B3"/>
                </a:solidFill>
                <a:latin typeface="Consolas"/>
              </a:rPr>
              <a:t>boost::end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(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data_representation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),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          </a:t>
            </a:r>
            <a:r>
              <a:rPr lang="en-US" sz="1400" dirty="0" smtClean="0">
                <a:solidFill>
                  <a:srgbClr val="0086B3"/>
                </a:solidFill>
                <a:latin typeface="Consolas"/>
              </a:rPr>
              <a:t>std::rand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()); </a:t>
            </a:r>
          </a:p>
          <a:p>
            <a:endParaRPr lang="en-US" sz="1400" dirty="0" smtClean="0">
              <a:solidFill>
                <a:srgbClr val="333333"/>
              </a:solidFill>
              <a:latin typeface="Consolas"/>
            </a:endParaRP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</a:t>
            </a:r>
            <a:r>
              <a:rPr lang="en-US" sz="1400" dirty="0" smtClean="0">
                <a:solidFill>
                  <a:srgbClr val="969896"/>
                </a:solidFill>
                <a:latin typeface="Consolas"/>
              </a:rPr>
              <a:t>// invoke parallel </a:t>
            </a:r>
            <a:r>
              <a:rPr lang="en-US" sz="1400" dirty="0" err="1" smtClean="0">
                <a:solidFill>
                  <a:srgbClr val="969896"/>
                </a:solidFill>
                <a:latin typeface="Consolas"/>
              </a:rPr>
              <a:t>for_each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</a:t>
            </a:r>
            <a:r>
              <a:rPr lang="en-US" sz="1400" dirty="0" err="1" smtClean="0">
                <a:solidFill>
                  <a:srgbClr val="0086B3"/>
                </a:solidFill>
                <a:latin typeface="Consolas"/>
              </a:rPr>
              <a:t>hpx</a:t>
            </a:r>
            <a:r>
              <a:rPr lang="en-US" sz="1400" dirty="0" smtClean="0">
                <a:solidFill>
                  <a:srgbClr val="0086B3"/>
                </a:solidFill>
                <a:latin typeface="Consolas"/>
              </a:rPr>
              <a:t>::parallel::</a:t>
            </a:r>
            <a:r>
              <a:rPr lang="en-US" sz="1400" dirty="0" err="1" smtClean="0">
                <a:solidFill>
                  <a:srgbClr val="0086B3"/>
                </a:solidFill>
                <a:latin typeface="Consolas"/>
              </a:rPr>
              <a:t>for_each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(</a:t>
            </a:r>
            <a:r>
              <a:rPr lang="en-US" sz="1400" dirty="0" err="1" smtClean="0">
                <a:solidFill>
                  <a:srgbClr val="0086B3"/>
                </a:solidFill>
                <a:latin typeface="Consolas"/>
              </a:rPr>
              <a:t>hpx</a:t>
            </a:r>
            <a:r>
              <a:rPr lang="en-US" sz="1400" dirty="0" smtClean="0">
                <a:solidFill>
                  <a:srgbClr val="0086B3"/>
                </a:solidFill>
                <a:latin typeface="Consolas"/>
              </a:rPr>
              <a:t>::parallel::par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(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chunk_size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),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    </a:t>
            </a:r>
            <a:r>
              <a:rPr lang="en-US" sz="1400" dirty="0" smtClean="0">
                <a:solidFill>
                  <a:srgbClr val="0086B3"/>
                </a:solidFill>
                <a:latin typeface="Consolas"/>
              </a:rPr>
              <a:t>boost::begin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(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data_representation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),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    </a:t>
            </a:r>
            <a:r>
              <a:rPr lang="en-US" sz="1400" dirty="0" smtClean="0">
                <a:solidFill>
                  <a:srgbClr val="0086B3"/>
                </a:solidFill>
                <a:latin typeface="Consolas"/>
              </a:rPr>
              <a:t>boost::end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(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data_representation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),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    [](std::</a:t>
            </a:r>
            <a:r>
              <a:rPr lang="en-US" sz="1400" dirty="0" err="1" smtClean="0">
                <a:solidFill>
                  <a:srgbClr val="0086B3"/>
                </a:solidFill>
                <a:latin typeface="Consolas"/>
              </a:rPr>
              <a:t>size_t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)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    {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        </a:t>
            </a:r>
            <a:r>
              <a:rPr lang="en-US" sz="1400" dirty="0" err="1" smtClean="0">
                <a:solidFill>
                  <a:srgbClr val="0086B3"/>
                </a:solidFill>
                <a:latin typeface="Consolas"/>
              </a:rPr>
              <a:t>worker_timed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(delay);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    }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);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}</a:t>
            </a:r>
          </a:p>
          <a:p>
            <a:endParaRPr lang="en-US" sz="1400" dirty="0" smtClean="0">
              <a:solidFill>
                <a:srgbClr val="333333"/>
              </a:solidFill>
              <a:highlight>
                <a:srgbClr val="FFFFFF"/>
              </a:highlight>
              <a:latin typeface="Consolas"/>
            </a:endParaRP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boost::</a:t>
            </a:r>
            <a:r>
              <a:rPr lang="en-US" sz="1400" dirty="0" smtClean="0">
                <a:solidFill>
                  <a:srgbClr val="0086B3"/>
                </a:solidFill>
                <a:latin typeface="Consolas"/>
              </a:rPr>
              <a:t>uint64_t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</a:t>
            </a:r>
            <a:r>
              <a:rPr lang="en-US" sz="1400" dirty="0" err="1" smtClean="0">
                <a:solidFill>
                  <a:srgbClr val="795DA3"/>
                </a:solidFill>
                <a:latin typeface="Consolas"/>
              </a:rPr>
              <a:t>average_out_parallel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(std::</a:t>
            </a:r>
            <a:r>
              <a:rPr lang="en-US" sz="1400" dirty="0" err="1" smtClean="0">
                <a:solidFill>
                  <a:srgbClr val="0086B3"/>
                </a:solidFill>
                <a:latin typeface="Consolas"/>
              </a:rPr>
              <a:t>size_t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vector_size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)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{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   boost::</a:t>
            </a:r>
            <a:r>
              <a:rPr lang="en-US" sz="1400" dirty="0" smtClean="0">
                <a:solidFill>
                  <a:srgbClr val="0086B3"/>
                </a:solidFill>
                <a:latin typeface="Consolas"/>
              </a:rPr>
              <a:t>uint64_t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start = </a:t>
            </a:r>
            <a:r>
              <a:rPr lang="en-US" sz="1400" dirty="0" err="1" smtClean="0">
                <a:solidFill>
                  <a:srgbClr val="0086B3"/>
                </a:solidFill>
                <a:latin typeface="Consolas"/>
              </a:rPr>
              <a:t>hpx</a:t>
            </a:r>
            <a:r>
              <a:rPr lang="en-US" sz="1400" dirty="0" smtClean="0">
                <a:solidFill>
                  <a:srgbClr val="0086B3"/>
                </a:solidFill>
                <a:latin typeface="Consolas"/>
              </a:rPr>
              <a:t>::</a:t>
            </a:r>
            <a:r>
              <a:rPr lang="en-US" sz="1400" dirty="0" err="1" smtClean="0">
                <a:solidFill>
                  <a:srgbClr val="0086B3"/>
                </a:solidFill>
                <a:latin typeface="Consolas"/>
              </a:rPr>
              <a:t>util</a:t>
            </a:r>
            <a:r>
              <a:rPr lang="en-US" sz="1400" dirty="0" smtClean="0">
                <a:solidFill>
                  <a:srgbClr val="0086B3"/>
                </a:solidFill>
                <a:latin typeface="Consolas"/>
              </a:rPr>
              <a:t>::</a:t>
            </a:r>
            <a:r>
              <a:rPr lang="en-US" sz="1400" dirty="0" err="1" smtClean="0">
                <a:solidFill>
                  <a:srgbClr val="0086B3"/>
                </a:solidFill>
                <a:latin typeface="Consolas"/>
              </a:rPr>
              <a:t>high_resolution_clock</a:t>
            </a:r>
            <a:r>
              <a:rPr lang="en-US" sz="1400" dirty="0" smtClean="0">
                <a:solidFill>
                  <a:srgbClr val="0086B3"/>
                </a:solidFill>
                <a:latin typeface="Consolas"/>
              </a:rPr>
              <a:t>::now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(); </a:t>
            </a:r>
          </a:p>
          <a:p>
            <a:endParaRPr lang="en-US" sz="1400" dirty="0" smtClean="0">
              <a:solidFill>
                <a:srgbClr val="969896"/>
              </a:solidFill>
              <a:latin typeface="Consolas"/>
            </a:endParaRPr>
          </a:p>
          <a:p>
            <a:r>
              <a:rPr lang="en-US" sz="1400" dirty="0" smtClean="0">
                <a:solidFill>
                  <a:srgbClr val="969896"/>
                </a:solidFill>
                <a:latin typeface="Consolas"/>
              </a:rPr>
              <a:t>    // run </a:t>
            </a:r>
            <a:r>
              <a:rPr lang="en-US" sz="1400" dirty="0" err="1" smtClean="0">
                <a:solidFill>
                  <a:srgbClr val="969896"/>
                </a:solidFill>
                <a:latin typeface="Consolas"/>
              </a:rPr>
              <a:t>test_count</a:t>
            </a:r>
            <a:r>
              <a:rPr lang="en-US" sz="1400" dirty="0" smtClean="0">
                <a:solidFill>
                  <a:srgbClr val="969896"/>
                </a:solidFill>
                <a:latin typeface="Consolas"/>
              </a:rPr>
              <a:t> times to get an average execution time</a:t>
            </a:r>
          </a:p>
          <a:p>
            <a:r>
              <a:rPr lang="en-US" sz="1400" dirty="0" smtClean="0">
                <a:solidFill>
                  <a:srgbClr val="A71D5D"/>
                </a:solidFill>
                <a:latin typeface="Consolas"/>
              </a:rPr>
              <a:t>    for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(</a:t>
            </a:r>
            <a:r>
              <a:rPr lang="en-US" sz="1400" dirty="0" smtClean="0">
                <a:solidFill>
                  <a:srgbClr val="A71D5D"/>
                </a:solidFill>
                <a:latin typeface="Consolas"/>
              </a:rPr>
              <a:t>auto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i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= </a:t>
            </a:r>
            <a:r>
              <a:rPr lang="en-US" sz="1400" dirty="0" smtClean="0">
                <a:solidFill>
                  <a:srgbClr val="0086B3"/>
                </a:solidFill>
                <a:latin typeface="Consolas"/>
              </a:rPr>
              <a:t>0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; 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i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&lt; 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test_count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; 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i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++) </a:t>
            </a:r>
          </a:p>
          <a:p>
            <a:r>
              <a:rPr lang="en-US" sz="1400" dirty="0" smtClean="0">
                <a:solidFill>
                  <a:srgbClr val="0086B3"/>
                </a:solidFill>
                <a:latin typeface="Consolas"/>
              </a:rPr>
              <a:t>        </a:t>
            </a:r>
            <a:r>
              <a:rPr lang="en-US" sz="1400" dirty="0" err="1" smtClean="0">
                <a:solidFill>
                  <a:srgbClr val="0086B3"/>
                </a:solidFill>
                <a:latin typeface="Consolas"/>
              </a:rPr>
              <a:t>measure_parallel_foreach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(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vector_size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); </a:t>
            </a:r>
          </a:p>
          <a:p>
            <a:endParaRPr lang="en-US" sz="1400" dirty="0" smtClean="0">
              <a:solidFill>
                <a:srgbClr val="333333"/>
              </a:solidFill>
              <a:latin typeface="Consolas"/>
            </a:endParaRPr>
          </a:p>
          <a:p>
            <a:r>
              <a:rPr lang="en-US" sz="1400" dirty="0" smtClean="0">
                <a:solidFill>
                  <a:srgbClr val="A71D5D"/>
                </a:solidFill>
                <a:latin typeface="Consolas"/>
              </a:rPr>
              <a:t>    return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 (</a:t>
            </a:r>
            <a:r>
              <a:rPr lang="en-US" sz="1400" dirty="0" err="1" smtClean="0">
                <a:solidFill>
                  <a:srgbClr val="0086B3"/>
                </a:solidFill>
                <a:latin typeface="Consolas"/>
              </a:rPr>
              <a:t>hpx</a:t>
            </a:r>
            <a:r>
              <a:rPr lang="en-US" sz="1400" dirty="0" smtClean="0">
                <a:solidFill>
                  <a:srgbClr val="0086B3"/>
                </a:solidFill>
                <a:latin typeface="Consolas"/>
              </a:rPr>
              <a:t>::</a:t>
            </a:r>
            <a:r>
              <a:rPr lang="en-US" sz="1400" dirty="0" err="1" smtClean="0">
                <a:solidFill>
                  <a:srgbClr val="0086B3"/>
                </a:solidFill>
                <a:latin typeface="Consolas"/>
              </a:rPr>
              <a:t>util</a:t>
            </a:r>
            <a:r>
              <a:rPr lang="en-US" sz="1400" dirty="0" smtClean="0">
                <a:solidFill>
                  <a:srgbClr val="0086B3"/>
                </a:solidFill>
                <a:latin typeface="Consolas"/>
              </a:rPr>
              <a:t>::</a:t>
            </a:r>
            <a:r>
              <a:rPr lang="en-US" sz="1400" dirty="0" err="1" smtClean="0">
                <a:solidFill>
                  <a:srgbClr val="0086B3"/>
                </a:solidFill>
                <a:latin typeface="Consolas"/>
              </a:rPr>
              <a:t>high_resolution_clock</a:t>
            </a:r>
            <a:r>
              <a:rPr lang="en-US" sz="1400" dirty="0" smtClean="0">
                <a:solidFill>
                  <a:srgbClr val="0086B3"/>
                </a:solidFill>
                <a:latin typeface="Consolas"/>
              </a:rPr>
              <a:t>::now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() - start) / </a:t>
            </a:r>
            <a:r>
              <a:rPr lang="en-US" sz="1400" dirty="0" err="1" smtClean="0">
                <a:solidFill>
                  <a:srgbClr val="333333"/>
                </a:solidFill>
                <a:latin typeface="Consolas"/>
              </a:rPr>
              <a:t>test_count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;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}</a:t>
            </a:r>
            <a:endParaRPr lang="en-US" sz="1400" dirty="0" smtClean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N4352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Comparing </a:t>
            </a:r>
            <a:r>
              <a:rPr lang="en-US" i="1" dirty="0" err="1" smtClean="0"/>
              <a:t>seq</a:t>
            </a:r>
            <a:r>
              <a:rPr lang="en-US" i="1" dirty="0" smtClean="0"/>
              <a:t>, par, task</a:t>
            </a:r>
            <a:r>
              <a:rPr lang="en-US" dirty="0" smtClean="0"/>
              <a:t> execution policies</a:t>
            </a:r>
          </a:p>
          <a:p>
            <a:endParaRPr lang="en-US" dirty="0" smtClean="0"/>
          </a:p>
          <a:p>
            <a:r>
              <a:rPr lang="en-US" dirty="0" smtClean="0"/>
              <a:t>Task is special in that executions can be written to </a:t>
            </a:r>
            <a:r>
              <a:rPr lang="en-US" b="1" dirty="0" smtClean="0"/>
              <a:t>overlap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User can wait to join execution after multiple have been sent off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Benchmarking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N4352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1600200"/>
            <a:ext cx="3408704" cy="452596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Getting the most out of performance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828800"/>
            <a:ext cx="4960620" cy="4191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big question is whether these functions actually offer a gain in performance when used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3200" baseline="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3200" dirty="0" smtClean="0"/>
              <a:t>Grain size: amount of work executed per thread.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 order to test this we look to simulate the typical </a:t>
            </a:r>
            <a:r>
              <a:rPr kumimoji="0" lang="en-US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strong scaling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graph: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N4352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Hardware Used</a:t>
            </a:r>
            <a:endParaRPr lang="en-US" dirty="0"/>
          </a:p>
        </p:txBody>
      </p:sp>
      <p:pic>
        <p:nvPicPr>
          <p:cNvPr id="4" name="Picture 3" descr="hermion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1828800"/>
            <a:ext cx="8305800" cy="4455836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N4352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838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500 nanosecond delay per iteration</a:t>
            </a:r>
          </a:p>
          <a:p>
            <a:r>
              <a:rPr lang="en-US" dirty="0" smtClean="0"/>
              <a:t>Vector size of 10,000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Sequential vs. Parallel</a:t>
            </a:r>
            <a:endParaRPr lang="en-US" dirty="0"/>
          </a:p>
        </p:txBody>
      </p:sp>
      <p:graphicFrame>
        <p:nvGraphicFramePr>
          <p:cNvPr id="12" name="Chart 11"/>
          <p:cNvGraphicFramePr/>
          <p:nvPr/>
        </p:nvGraphicFramePr>
        <p:xfrm>
          <a:off x="4724400" y="2438400"/>
          <a:ext cx="420624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Chart 12"/>
          <p:cNvGraphicFramePr/>
          <p:nvPr/>
        </p:nvGraphicFramePr>
        <p:xfrm>
          <a:off x="228600" y="2438400"/>
          <a:ext cx="420624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Rectangle 13"/>
          <p:cNvSpPr/>
          <p:nvPr/>
        </p:nvSpPr>
        <p:spPr>
          <a:xfrm>
            <a:off x="6477000" y="1752600"/>
            <a:ext cx="152400" cy="152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473952" y="198120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6629400" y="1676400"/>
            <a:ext cx="8436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Sequential</a:t>
            </a:r>
            <a:endParaRPr lang="en-US" sz="1200" dirty="0"/>
          </a:p>
        </p:txBody>
      </p:sp>
      <p:sp>
        <p:nvSpPr>
          <p:cNvPr id="17" name="TextBox 16"/>
          <p:cNvSpPr txBox="1"/>
          <p:nvPr/>
        </p:nvSpPr>
        <p:spPr>
          <a:xfrm>
            <a:off x="6629400" y="1905000"/>
            <a:ext cx="8436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Parallel</a:t>
            </a:r>
            <a:endParaRPr lang="en-US" sz="1200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N4352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Sequential vs. Parallel</a:t>
            </a:r>
            <a:endParaRPr lang="en-US" dirty="0"/>
          </a:p>
        </p:txBody>
      </p:sp>
      <p:sp>
        <p:nvSpPr>
          <p:cNvPr id="5" name="Content Placeholder 6"/>
          <p:cNvSpPr txBox="1">
            <a:spLocks/>
          </p:cNvSpPr>
          <p:nvPr/>
        </p:nvSpPr>
        <p:spPr>
          <a:xfrm>
            <a:off x="457200" y="144780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1000 nanosecond delay per iteration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Vector size of 100,000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7" name="Chart 6"/>
          <p:cNvGraphicFramePr/>
          <p:nvPr/>
        </p:nvGraphicFramePr>
        <p:xfrm>
          <a:off x="4724400" y="2441448"/>
          <a:ext cx="420624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/>
          <p:cNvGraphicFramePr/>
          <p:nvPr/>
        </p:nvGraphicFramePr>
        <p:xfrm>
          <a:off x="228600" y="2438400"/>
          <a:ext cx="420624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ectangle 8"/>
          <p:cNvSpPr/>
          <p:nvPr/>
        </p:nvSpPr>
        <p:spPr>
          <a:xfrm>
            <a:off x="6477000" y="1752600"/>
            <a:ext cx="152400" cy="152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73952" y="198120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629400" y="1676400"/>
            <a:ext cx="8436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Sequential</a:t>
            </a:r>
            <a:endParaRPr lang="en-US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6629400" y="1905000"/>
            <a:ext cx="8436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Parallel</a:t>
            </a:r>
            <a:endParaRPr lang="en-US" sz="1200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N4352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Parallel vs. Task</a:t>
            </a:r>
            <a:endParaRPr lang="en-US" dirty="0"/>
          </a:p>
        </p:txBody>
      </p:sp>
      <p:graphicFrame>
        <p:nvGraphicFramePr>
          <p:cNvPr id="6" name="Chart 5"/>
          <p:cNvGraphicFramePr/>
          <p:nvPr/>
        </p:nvGraphicFramePr>
        <p:xfrm>
          <a:off x="228600" y="2441448"/>
          <a:ext cx="420624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/>
          <p:cNvGraphicFramePr/>
          <p:nvPr/>
        </p:nvGraphicFramePr>
        <p:xfrm>
          <a:off x="4727448" y="2441448"/>
          <a:ext cx="420624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Content Placeholder 6"/>
          <p:cNvSpPr txBox="1">
            <a:spLocks/>
          </p:cNvSpPr>
          <p:nvPr/>
        </p:nvSpPr>
        <p:spPr>
          <a:xfrm>
            <a:off x="457200" y="144780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1000 nanosecond delay per iteration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Vector size of 1,000,000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477000" y="1524000"/>
            <a:ext cx="152400" cy="152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477000" y="175260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77000" y="198120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629400" y="1447800"/>
            <a:ext cx="8436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Sequential</a:t>
            </a:r>
            <a:endParaRPr lang="en-US" sz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6629400" y="1676400"/>
            <a:ext cx="8436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Task</a:t>
            </a:r>
            <a:endParaRPr lang="en-US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6629400" y="1905000"/>
            <a:ext cx="8436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Parallel</a:t>
            </a:r>
            <a:endParaRPr lang="en-US" sz="1200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N4352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OpenCL</a:t>
            </a:r>
            <a:r>
              <a:rPr lang="en-US" dirty="0" smtClean="0"/>
              <a:t> is a framework for writing programs that execute across heterogeneous platforms consisting of CPUs GPUs DSPs FPGAs</a:t>
            </a:r>
          </a:p>
          <a:p>
            <a:endParaRPr lang="en-US" dirty="0"/>
          </a:p>
          <a:p>
            <a:r>
              <a:rPr lang="en-US" dirty="0" smtClean="0"/>
              <a:t>Highly portable 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N4352</a:t>
            </a:r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HPXCL: </a:t>
            </a:r>
            <a:r>
              <a:rPr lang="en-US" dirty="0" err="1" smtClean="0"/>
              <a:t>OpenCL</a:t>
            </a:r>
            <a:r>
              <a:rPr lang="en-US" dirty="0" smtClean="0"/>
              <a:t> backend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9241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Uses </a:t>
            </a:r>
            <a:r>
              <a:rPr lang="en-US" i="1" dirty="0" err="1" smtClean="0"/>
              <a:t>hpx</a:t>
            </a:r>
            <a:r>
              <a:rPr lang="en-US" i="1" dirty="0" smtClean="0"/>
              <a:t>::parallel::</a:t>
            </a:r>
            <a:r>
              <a:rPr lang="en-US" i="1" dirty="0" err="1" smtClean="0"/>
              <a:t>for_each</a:t>
            </a:r>
            <a:endParaRPr lang="en-US" dirty="0"/>
          </a:p>
          <a:p>
            <a:endParaRPr lang="en-US" dirty="0" smtClean="0"/>
          </a:p>
          <a:p>
            <a:pPr lvl="1"/>
            <a:r>
              <a:rPr lang="en-US" dirty="0" smtClean="0"/>
              <a:t>Grouping work-items into work packets</a:t>
            </a:r>
          </a:p>
          <a:p>
            <a:pPr lvl="1"/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N4352</a:t>
            </a:r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HPXCL : </a:t>
            </a:r>
            <a:r>
              <a:rPr lang="en-US" dirty="0" err="1" smtClean="0"/>
              <a:t>OpenCL</a:t>
            </a:r>
            <a:r>
              <a:rPr lang="en-US" dirty="0" smtClean="0"/>
              <a:t> backend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38200" y="3505200"/>
            <a:ext cx="8305800" cy="22467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rgbClr val="0086B3"/>
                </a:solidFill>
                <a:latin typeface="Consolas" pitchFamily="49" charset="0"/>
                <a:cs typeface="Consolas" pitchFamily="49" charset="0"/>
              </a:rPr>
              <a:t>hpx</a:t>
            </a:r>
            <a:r>
              <a:rPr lang="en-US" sz="1400" dirty="0">
                <a:solidFill>
                  <a:srgbClr val="0086B3"/>
                </a:solidFill>
                <a:latin typeface="Consolas" pitchFamily="49" charset="0"/>
                <a:cs typeface="Consolas" pitchFamily="49" charset="0"/>
              </a:rPr>
              <a:t>::parallel::</a:t>
            </a:r>
            <a:r>
              <a:rPr lang="en-US" sz="1400" dirty="0" err="1" smtClean="0">
                <a:solidFill>
                  <a:srgbClr val="0086B3"/>
                </a:solidFill>
                <a:latin typeface="Consolas" pitchFamily="49" charset="0"/>
                <a:cs typeface="Consolas" pitchFamily="49" charset="0"/>
              </a:rPr>
              <a:t>for_each</a:t>
            </a:r>
            <a:r>
              <a:rPr lang="en-US" sz="1400" dirty="0" smtClean="0">
                <a:solidFill>
                  <a:srgbClr val="333333"/>
                </a:solidFill>
                <a:latin typeface="Consolas" pitchFamily="49" charset="0"/>
                <a:cs typeface="Consolas" pitchFamily="49" charset="0"/>
              </a:rPr>
              <a:t>(</a:t>
            </a:r>
            <a:r>
              <a:rPr lang="en-US" sz="1400" dirty="0" err="1">
                <a:latin typeface="Consolas" pitchFamily="49" charset="0"/>
                <a:cs typeface="Consolas" pitchFamily="49" charset="0"/>
              </a:rPr>
              <a:t>hpx</a:t>
            </a:r>
            <a:r>
              <a:rPr lang="en-US" sz="1400" dirty="0">
                <a:latin typeface="Consolas" pitchFamily="49" charset="0"/>
                <a:cs typeface="Consolas" pitchFamily="49" charset="0"/>
              </a:rPr>
              <a:t>::parallel::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par,</a:t>
            </a:r>
            <a:endParaRPr lang="en-US" sz="1400" dirty="0" smtClean="0">
              <a:solidFill>
                <a:srgbClr val="0086B3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1400" dirty="0" smtClean="0">
                <a:solidFill>
                  <a:srgbClr val="0086B3"/>
                </a:solidFill>
                <a:latin typeface="Consolas" pitchFamily="49" charset="0"/>
                <a:cs typeface="Consolas" pitchFamily="49" charset="0"/>
              </a:rPr>
              <a:t>          </a:t>
            </a:r>
            <a:r>
              <a:rPr lang="en-US" sz="1400" dirty="0" err="1" smtClean="0">
                <a:latin typeface="Consolas" pitchFamily="49" charset="0"/>
                <a:cs typeface="Consolas" pitchFamily="49" charset="0"/>
              </a:rPr>
              <a:t>nd_range_iterator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::begin(</a:t>
            </a:r>
            <a:r>
              <a:rPr lang="en-US" sz="1400" dirty="0" err="1" smtClean="0">
                <a:latin typeface="Consolas" pitchFamily="49" charset="0"/>
                <a:cs typeface="Consolas" pitchFamily="49" charset="0"/>
              </a:rPr>
              <a:t>dim_x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US" sz="1400" dirty="0" err="1" smtClean="0">
                <a:latin typeface="Consolas" pitchFamily="49" charset="0"/>
                <a:cs typeface="Consolas" pitchFamily="49" charset="0"/>
              </a:rPr>
              <a:t>dim_y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US" sz="1400" dirty="0" err="1" smtClean="0">
                <a:latin typeface="Consolas" pitchFamily="49" charset="0"/>
                <a:cs typeface="Consolas" pitchFamily="49" charset="0"/>
              </a:rPr>
              <a:t>dim_z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), </a:t>
            </a:r>
          </a:p>
          <a:p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4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US" sz="1400" dirty="0" err="1" smtClean="0">
                <a:latin typeface="Consolas" pitchFamily="49" charset="0"/>
                <a:cs typeface="Consolas" pitchFamily="49" charset="0"/>
              </a:rPr>
              <a:t>nd_range_iterator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::end(</a:t>
            </a:r>
            <a:r>
              <a:rPr lang="en-US" sz="1400" dirty="0" err="1" smtClean="0">
                <a:latin typeface="Consolas" pitchFamily="49" charset="0"/>
                <a:cs typeface="Consolas" pitchFamily="49" charset="0"/>
              </a:rPr>
              <a:t>dim_x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US" sz="1400" dirty="0" err="1" smtClean="0">
                <a:latin typeface="Consolas" pitchFamily="49" charset="0"/>
                <a:cs typeface="Consolas" pitchFamily="49" charset="0"/>
              </a:rPr>
              <a:t>dim_y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US" sz="1400" dirty="0" err="1" smtClean="0">
                <a:latin typeface="Consolas" pitchFamily="49" charset="0"/>
                <a:cs typeface="Consolas" pitchFamily="49" charset="0"/>
              </a:rPr>
              <a:t>dim_z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),</a:t>
            </a:r>
          </a:p>
          <a:p>
            <a:r>
              <a:rPr lang="en-US" sz="14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        [&amp;ta](</a:t>
            </a:r>
            <a:r>
              <a:rPr lang="en-US" sz="1400" dirty="0" err="1" smtClean="0">
                <a:latin typeface="Consolas" pitchFamily="49" charset="0"/>
                <a:cs typeface="Consolas" pitchFamily="49" charset="0"/>
              </a:rPr>
              <a:t>nd_pos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400" dirty="0" err="1" smtClean="0">
                <a:latin typeface="Consolas" pitchFamily="49" charset="0"/>
                <a:cs typeface="Consolas" pitchFamily="49" charset="0"/>
              </a:rPr>
              <a:t>const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&amp; </a:t>
            </a:r>
            <a:r>
              <a:rPr lang="en-US" sz="1400" dirty="0" err="1" smtClean="0">
                <a:latin typeface="Consolas" pitchFamily="49" charset="0"/>
                <a:cs typeface="Consolas" pitchFamily="49" charset="0"/>
              </a:rPr>
              <a:t>gid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)</a:t>
            </a:r>
            <a:endParaRPr lang="en-US" sz="1400" dirty="0">
              <a:latin typeface="Consolas" pitchFamily="49" charset="0"/>
              <a:cs typeface="Consolas" pitchFamily="49" charset="0"/>
            </a:endParaRPr>
          </a:p>
          <a:p>
            <a:r>
              <a:rPr lang="en-US" sz="14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        {</a:t>
            </a:r>
          </a:p>
          <a:p>
            <a:r>
              <a:rPr lang="en-US" sz="1400" dirty="0">
                <a:latin typeface="Consolas" pitchFamily="49" charset="0"/>
                <a:cs typeface="Consolas" pitchFamily="49" charset="0"/>
              </a:rPr>
              <a:t>	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    </a:t>
            </a:r>
            <a:r>
              <a:rPr lang="en-US" sz="1400" dirty="0" err="1" smtClean="0">
                <a:latin typeface="Consolas" pitchFamily="49" charset="0"/>
                <a:cs typeface="Consolas" pitchFamily="49" charset="0"/>
              </a:rPr>
              <a:t>workgroup_thread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(&amp;ta, </a:t>
            </a:r>
            <a:r>
              <a:rPr lang="en-US" sz="1400" dirty="0" err="1" smtClean="0">
                <a:latin typeface="Consolas" pitchFamily="49" charset="0"/>
                <a:cs typeface="Consolas" pitchFamily="49" charset="0"/>
              </a:rPr>
              <a:t>gid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);</a:t>
            </a:r>
          </a:p>
          <a:p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         });</a:t>
            </a:r>
          </a:p>
          <a:p>
            <a:r>
              <a:rPr lang="en-US" sz="1400" dirty="0">
                <a:solidFill>
                  <a:srgbClr val="0086B3"/>
                </a:solidFill>
                <a:latin typeface="Consolas"/>
              </a:rPr>
              <a:t>	</a:t>
            </a:r>
            <a:r>
              <a:rPr lang="en-US" sz="1400" dirty="0" smtClean="0">
                <a:solidFill>
                  <a:srgbClr val="0086B3"/>
                </a:solidFill>
                <a:latin typeface="Consolas"/>
              </a:rPr>
              <a:t>	     </a:t>
            </a:r>
          </a:p>
          <a:p>
            <a:r>
              <a:rPr lang="en-US" sz="1400" dirty="0">
                <a:solidFill>
                  <a:srgbClr val="0086B3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en-US" sz="1400" dirty="0" smtClean="0">
                <a:solidFill>
                  <a:srgbClr val="0086B3"/>
                </a:solidFill>
                <a:highlight>
                  <a:srgbClr val="FFFFFF"/>
                </a:highlight>
                <a:latin typeface="Consolas"/>
              </a:rPr>
              <a:t>   </a:t>
            </a:r>
          </a:p>
          <a:p>
            <a:r>
              <a:rPr lang="en-US" sz="1400" dirty="0" smtClean="0">
                <a:solidFill>
                  <a:srgbClr val="0086B3"/>
                </a:solidFill>
                <a:highlight>
                  <a:srgbClr val="FFFFFF"/>
                </a:highlight>
                <a:latin typeface="Consolas"/>
              </a:rPr>
              <a:t> </a:t>
            </a:r>
            <a:endParaRPr lang="en-US" sz="1400" dirty="0" smtClean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</p:txBody>
      </p:sp>
    </p:spTree>
    <p:extLst>
      <p:ext uri="{BB962C8B-B14F-4D97-AF65-F5344CB8AC3E}">
        <p14:creationId xmlns:p14="http://schemas.microsoft.com/office/powerpoint/2010/main" val="381928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N4352</a:t>
            </a:r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63" y="947738"/>
            <a:ext cx="8220075" cy="496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5623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Parallel executions will give a performance boost proportional to the number of cores available.</a:t>
            </a:r>
          </a:p>
          <a:p>
            <a:endParaRPr lang="en-US" dirty="0" smtClean="0"/>
          </a:p>
          <a:p>
            <a:r>
              <a:rPr lang="en-US" dirty="0" smtClean="0"/>
              <a:t>Significant overhead to overcome initially, scales very well however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N4352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articles_unsorted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181600" y="3581400"/>
            <a:ext cx="3474888" cy="2884655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Use Case: Particles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1600200"/>
            <a:ext cx="469605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When displaying particles with varying alpha values, </a:t>
            </a:r>
            <a:r>
              <a:rPr lang="en-US" b="1" dirty="0" smtClean="0"/>
              <a:t>order matters</a:t>
            </a:r>
          </a:p>
          <a:p>
            <a:pPr>
              <a:buFont typeface="Arial" pitchFamily="34" charset="0"/>
              <a:buChar char="•"/>
            </a:pPr>
            <a:endParaRPr lang="en-US" b="1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One easy way correctly draw a stream of particles is to first </a:t>
            </a:r>
            <a:r>
              <a:rPr lang="en-US" i="1" dirty="0" smtClean="0"/>
              <a:t>sort</a:t>
            </a:r>
            <a:r>
              <a:rPr lang="en-US" dirty="0" smtClean="0"/>
              <a:t> them by alpha, and draw in order</a:t>
            </a:r>
          </a:p>
          <a:p>
            <a:pPr>
              <a:buFont typeface="Arial" pitchFamily="34" charset="0"/>
              <a:buChar char="•"/>
            </a:pPr>
            <a:endParaRPr lang="en-US" dirty="0"/>
          </a:p>
        </p:txBody>
      </p:sp>
      <p:pic>
        <p:nvPicPr>
          <p:cNvPr id="6" name="Picture 5" descr="transparencyorder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91200" y="2209800"/>
            <a:ext cx="2133600" cy="108813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200" y="3505200"/>
            <a:ext cx="4191000" cy="23083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A71D5D"/>
                </a:solidFill>
                <a:latin typeface="Consolas"/>
              </a:rPr>
              <a:t>while</a:t>
            </a:r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( running ) </a:t>
            </a:r>
          </a:p>
          <a:p>
            <a:r>
              <a:rPr lang="en-US" sz="1400" dirty="0" smtClean="0">
                <a:solidFill>
                  <a:srgbClr val="333333"/>
                </a:solidFill>
                <a:latin typeface="Consolas"/>
              </a:rPr>
              <a:t>{</a:t>
            </a:r>
          </a:p>
          <a:p>
            <a:r>
              <a:rPr lang="en-US" sz="1400" dirty="0" smtClean="0">
                <a:solidFill>
                  <a:srgbClr val="969896"/>
                </a:solidFill>
                <a:latin typeface="Consolas" pitchFamily="49" charset="0"/>
                <a:cs typeface="Consolas" pitchFamily="49" charset="0"/>
              </a:rPr>
              <a:t>    // handle events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</a:t>
            </a:r>
          </a:p>
          <a:p>
            <a:r>
              <a:rPr lang="en-US" sz="1400" dirty="0" smtClean="0">
                <a:solidFill>
                  <a:srgbClr val="969896"/>
                </a:solidFill>
                <a:latin typeface="Consolas" pitchFamily="49" charset="0"/>
                <a:cs typeface="Consolas" pitchFamily="49" charset="0"/>
              </a:rPr>
              <a:t>    // for ALL particles in container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</a:t>
            </a:r>
          </a:p>
          <a:p>
            <a:r>
              <a:rPr lang="en-US" sz="1400" dirty="0" smtClean="0">
                <a:solidFill>
                  <a:srgbClr val="969896"/>
                </a:solidFill>
                <a:latin typeface="Consolas" pitchFamily="49" charset="0"/>
                <a:cs typeface="Consolas" pitchFamily="49" charset="0"/>
              </a:rPr>
              <a:t>    // determine next particle location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</a:t>
            </a:r>
          </a:p>
          <a:p>
            <a:r>
              <a:rPr lang="en-US" sz="1400" dirty="0" smtClean="0">
                <a:latin typeface="Consolas" pitchFamily="49" charset="0"/>
                <a:cs typeface="Consolas" pitchFamily="49" charset="0"/>
              </a:rPr>
              <a:t>  </a:t>
            </a:r>
          </a:p>
          <a:p>
            <a:r>
              <a:rPr lang="en-US" sz="1400" dirty="0" smtClean="0">
                <a:solidFill>
                  <a:srgbClr val="969896"/>
                </a:solidFill>
                <a:latin typeface="Consolas" pitchFamily="49" charset="0"/>
                <a:cs typeface="Consolas" pitchFamily="49" charset="0"/>
              </a:rPr>
              <a:t>    // SORT particle container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</a:t>
            </a:r>
          </a:p>
          <a:p>
            <a:r>
              <a:rPr lang="en-US" sz="1400" dirty="0" smtClean="0">
                <a:solidFill>
                  <a:srgbClr val="969896"/>
                </a:solidFill>
                <a:latin typeface="Consolas" pitchFamily="49" charset="0"/>
                <a:cs typeface="Consolas" pitchFamily="49" charset="0"/>
              </a:rPr>
              <a:t>    // fill OpenGL buffers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</a:t>
            </a:r>
          </a:p>
          <a:p>
            <a:r>
              <a:rPr lang="en-US" sz="1400" dirty="0" smtClean="0">
                <a:solidFill>
                  <a:srgbClr val="969896"/>
                </a:solidFill>
                <a:latin typeface="Consolas" pitchFamily="49" charset="0"/>
                <a:cs typeface="Consolas" pitchFamily="49" charset="0"/>
              </a:rPr>
              <a:t>    // draw</a:t>
            </a:r>
            <a:endParaRPr lang="en-US" sz="1400" dirty="0" smtClean="0">
              <a:latin typeface="Consolas" pitchFamily="49" charset="0"/>
              <a:cs typeface="Consolas" pitchFamily="49" charset="0"/>
            </a:endParaRPr>
          </a:p>
          <a:p>
            <a:r>
              <a:rPr lang="en-US" sz="1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}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N4352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articles_final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N4352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resource sharing: each call to an algorithm will create, then destroy resources , no chaining possible.</a:t>
            </a:r>
          </a:p>
          <a:p>
            <a:endParaRPr lang="en-US" dirty="0" smtClean="0"/>
          </a:p>
          <a:p>
            <a:r>
              <a:rPr lang="en-US" dirty="0" smtClean="0"/>
              <a:t>Getting maximum performance means tweaking your grain size and knowing your execution times. Not always possible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Drawbacks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N4352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N4352 has shown very promising results for us at HPX</a:t>
            </a:r>
          </a:p>
          <a:p>
            <a:endParaRPr lang="en-US" dirty="0" smtClean="0"/>
          </a:p>
          <a:p>
            <a:r>
              <a:rPr lang="en-US" dirty="0" smtClean="0"/>
              <a:t>Additional user flexibility in C++ would be a huge benefit, especially with highly scalable code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N4352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https://github.com/Syntaf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>
                <a:hlinkClick r:id="rId3"/>
              </a:rPr>
              <a:t>https://github.com/STEllAR-GROUP/hpx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>
                <a:hlinkClick r:id="rId4"/>
              </a:rPr>
              <a:t>http://stellar.cct.lsu.edu/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>
                <a:hlinkClick r:id="rId5"/>
              </a:rPr>
              <a:t>https://isocpp.org/blog/2015/01/n4352-53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information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N4352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5963</TotalTime>
  <Words>2811</Words>
  <Application>Microsoft Office PowerPoint</Application>
  <PresentationFormat>On-screen Show (4:3)</PresentationFormat>
  <Paragraphs>501</Paragraphs>
  <Slides>50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Concourse</vt:lpstr>
      <vt:lpstr>Parallelizing the C++ Standard Template Library</vt:lpstr>
      <vt:lpstr>About me</vt:lpstr>
      <vt:lpstr>Background Information</vt:lpstr>
      <vt:lpstr>Additional Info HPX</vt:lpstr>
      <vt:lpstr>Focus Points</vt:lpstr>
      <vt:lpstr>Why Parallelize the STL?</vt:lpstr>
      <vt:lpstr>Standards Proposal N4352</vt:lpstr>
      <vt:lpstr>Proposed algorithms</vt:lpstr>
      <vt:lpstr>Aimed for acceptance into C++17</vt:lpstr>
      <vt:lpstr>PowerPoint Presentation</vt:lpstr>
      <vt:lpstr>Inside N4352: Execution Policies</vt:lpstr>
      <vt:lpstr>PowerPoint Presentation</vt:lpstr>
      <vt:lpstr>PowerPoint Presentation</vt:lpstr>
      <vt:lpstr>PowerPoint Presentation</vt:lpstr>
      <vt:lpstr>Exception reporting behavior</vt:lpstr>
      <vt:lpstr>Task execution policy for HPX</vt:lpstr>
      <vt:lpstr>Initial Parallel Design: Partitioning</vt:lpstr>
      <vt:lpstr>foreach_partitioner</vt:lpstr>
      <vt:lpstr>PowerPoint Presentation</vt:lpstr>
      <vt:lpstr>for_each_n</vt:lpstr>
      <vt:lpstr>partitioner</vt:lpstr>
      <vt:lpstr>PowerPoint Presentation</vt:lpstr>
      <vt:lpstr>reduce</vt:lpstr>
      <vt:lpstr>parallel vector dot product</vt:lpstr>
      <vt:lpstr>parallel vector dot product</vt:lpstr>
      <vt:lpstr>transform_reduce</vt:lpstr>
      <vt:lpstr>simplified dot product</vt:lpstr>
      <vt:lpstr>scan_partitioner</vt:lpstr>
      <vt:lpstr>PowerPoint Presentation</vt:lpstr>
      <vt:lpstr>copy_if</vt:lpstr>
      <vt:lpstr>copy_if</vt:lpstr>
      <vt:lpstr>Designing Parallel Algorithms</vt:lpstr>
      <vt:lpstr>fill_n</vt:lpstr>
      <vt:lpstr>Completed algorithms as of today</vt:lpstr>
      <vt:lpstr>PowerPoint Presentation</vt:lpstr>
      <vt:lpstr>Benchmarking</vt:lpstr>
      <vt:lpstr>Getting the most out of performance</vt:lpstr>
      <vt:lpstr>Hardware Used</vt:lpstr>
      <vt:lpstr>Sequential vs. Parallel</vt:lpstr>
      <vt:lpstr>Sequential vs. Parallel</vt:lpstr>
      <vt:lpstr>Parallel vs. Task</vt:lpstr>
      <vt:lpstr>HPXCL: OpenCL backend</vt:lpstr>
      <vt:lpstr>HPXCL : OpenCL backend</vt:lpstr>
      <vt:lpstr>PowerPoint Presentation</vt:lpstr>
      <vt:lpstr>Results</vt:lpstr>
      <vt:lpstr>Example Use Case: Particles</vt:lpstr>
      <vt:lpstr>PowerPoint Presentation</vt:lpstr>
      <vt:lpstr>Drawbacks</vt:lpstr>
      <vt:lpstr>Conclusion</vt:lpstr>
      <vt:lpstr>Additional information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Grant Mercer</dc:creator>
  <cp:lastModifiedBy>John Mercer</cp:lastModifiedBy>
  <cp:revision>300</cp:revision>
  <dcterms:created xsi:type="dcterms:W3CDTF">2015-04-06T03:02:02Z</dcterms:created>
  <dcterms:modified xsi:type="dcterms:W3CDTF">2015-05-15T04:13:19Z</dcterms:modified>
</cp:coreProperties>
</file>