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353" r:id="rId3"/>
    <p:sldId id="304" r:id="rId4"/>
    <p:sldId id="358" r:id="rId5"/>
    <p:sldId id="311" r:id="rId6"/>
    <p:sldId id="305" r:id="rId7"/>
    <p:sldId id="306" r:id="rId8"/>
    <p:sldId id="318" r:id="rId9"/>
    <p:sldId id="307" r:id="rId10"/>
    <p:sldId id="308" r:id="rId11"/>
    <p:sldId id="309" r:id="rId12"/>
    <p:sldId id="310" r:id="rId13"/>
    <p:sldId id="312" r:id="rId14"/>
    <p:sldId id="313" r:id="rId15"/>
    <p:sldId id="314" r:id="rId16"/>
    <p:sldId id="315" r:id="rId17"/>
    <p:sldId id="359" r:id="rId18"/>
    <p:sldId id="324" r:id="rId19"/>
    <p:sldId id="316" r:id="rId20"/>
    <p:sldId id="317" r:id="rId21"/>
    <p:sldId id="319" r:id="rId22"/>
    <p:sldId id="320" r:id="rId23"/>
    <p:sldId id="321" r:id="rId24"/>
    <p:sldId id="322" r:id="rId25"/>
    <p:sldId id="360" r:id="rId26"/>
    <p:sldId id="323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56" r:id="rId36"/>
    <p:sldId id="355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50" r:id="rId54"/>
    <p:sldId id="352" r:id="rId55"/>
    <p:sldId id="349" r:id="rId56"/>
    <p:sldId id="364" r:id="rId57"/>
    <p:sldId id="361" r:id="rId58"/>
    <p:sldId id="365" r:id="rId59"/>
    <p:sldId id="362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44" autoAdjust="0"/>
  </p:normalViewPr>
  <p:slideViewPr>
    <p:cSldViewPr>
      <p:cViewPr varScale="1">
        <p:scale>
          <a:sx n="89" d="100"/>
          <a:sy n="89" d="100"/>
        </p:scale>
        <p:origin x="143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F803F-C142-4B32-B909-712E8CF34DA8}" type="datetimeFigureOut">
              <a:rPr lang="en-US" smtClean="0"/>
              <a:t>5/13/2015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B3645-07FC-4A04-8453-D1CEBB30B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68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3645-07FC-4A04-8453-D1CEBB30BAB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01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Range-based programs are declarative and functional.</a:t>
            </a:r>
          </a:p>
          <a:p>
            <a:r>
              <a:rPr lang="en-US" dirty="0" smtClean="0"/>
              <a:t>Not </a:t>
            </a:r>
            <a:r>
              <a:rPr lang="en-US" dirty="0" err="1" smtClean="0"/>
              <a:t>stateful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3645-07FC-4A04-8453-D1CEBB30BAB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25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3645-07FC-4A04-8453-D1CEBB30BAB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44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Declarative, mostly functional.</a:t>
            </a:r>
          </a:p>
          <a:p>
            <a:r>
              <a:rPr lang="en-US" dirty="0" smtClean="0"/>
              <a:t>One</a:t>
            </a:r>
            <a:r>
              <a:rPr lang="en-US" baseline="0" dirty="0" smtClean="0"/>
              <a:t> if statement, no loops, little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3645-07FC-4A04-8453-D1CEBB30BAB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78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6F790-821F-49EB-8D24-8F39CC3674D7}" type="datetime1">
              <a:rPr lang="en-US" smtClean="0"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5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7D58D-96CB-45D9-BF17-1020554AF84D}" type="datetime1">
              <a:rPr lang="en-US" smtClean="0"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7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AEBA-4C16-4FB0-AD7C-C11D47F5CCA6}" type="datetime1">
              <a:rPr lang="en-US" smtClean="0"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06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9E88-44DA-4B41-9EA8-26BA386931E9}" type="datetime1">
              <a:rPr lang="en-US" smtClean="0"/>
              <a:t>5/13/2015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86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A35A-042D-4579-9599-E80F25B1481A}" type="datetime1">
              <a:rPr lang="en-US" smtClean="0"/>
              <a:t>5/13/2015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31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7BB5-8C37-47F4-9361-27FDD2F6FAF9}" type="datetime1">
              <a:rPr lang="en-US" smtClean="0"/>
              <a:t>5/13/2015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94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1EF4-68BD-4BF1-9E46-BB10ED570972}" type="datetime1">
              <a:rPr lang="en-US" smtClean="0"/>
              <a:t>5/13/2015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83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7BB-DA4A-4C72-9F49-F289832256C3}" type="datetime1">
              <a:rPr lang="en-US" smtClean="0"/>
              <a:t>5/13/2015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77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1C447-68CE-4DC6-8BEE-71E2BE84BE8C}" type="datetime1">
              <a:rPr lang="en-US" smtClean="0"/>
              <a:t>5/13/2015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51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27E3D-DC35-4C7B-B8AE-9929BD913DCC}" type="datetime1">
              <a:rPr lang="en-US" smtClean="0"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38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30E6-7D57-400C-9A4B-D08948325AA5}" type="datetime1">
              <a:rPr lang="en-US" smtClean="0"/>
              <a:t>5/13/2015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0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E3D10-8F22-47F0-A8AE-17484D70B993}" type="datetime1">
              <a:rPr lang="en-US" smtClean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Eric Niebler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8ACF4-1957-470F-869F-9DFD55E99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9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niebler@boost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iki.dlang.org/Component_programming_with_rang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ricniebler/range-v3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-std.org/JTC1/SC22/WG21/docs/papers/2015/n4382.pdf" TargetMode="External"/><Relationship Id="rId2" Type="http://schemas.openxmlformats.org/officeDocument/2006/relationships/hyperlink" Target="http://www.open-std.org/jtc1/sc22/wg21/docs/papers/2014/n4128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ithub.com/ericniebler/range-v3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Ranges for the Standard Library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C++Now 2015</a:t>
            </a:r>
          </a:p>
          <a:p>
            <a:r>
              <a:rPr lang="en-US" dirty="0" smtClean="0"/>
              <a:t>Eric </a:t>
            </a:r>
            <a:r>
              <a:rPr lang="en-US" dirty="0" smtClean="0"/>
              <a:t>Niebler</a:t>
            </a:r>
          </a:p>
          <a:p>
            <a:r>
              <a:rPr lang="en-US" dirty="0" smtClean="0">
                <a:hlinkClick r:id="rId2"/>
              </a:rPr>
              <a:t>eniebler@boost.org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83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to This Talk!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What are ranges good for?</a:t>
            </a:r>
          </a:p>
          <a:p>
            <a:r>
              <a:rPr lang="en-US" dirty="0" smtClean="0"/>
              <a:t>What parts make up the whole of ranges?</a:t>
            </a:r>
          </a:p>
          <a:p>
            <a:r>
              <a:rPr lang="en-US" dirty="0" smtClean="0"/>
              <a:t>How do the parts play together?</a:t>
            </a:r>
          </a:p>
          <a:p>
            <a:r>
              <a:rPr lang="en-US" dirty="0" smtClean="0"/>
              <a:t>Why should you care?</a:t>
            </a:r>
          </a:p>
          <a:p>
            <a:r>
              <a:rPr lang="en-US" dirty="0" smtClean="0"/>
              <a:t>What has been proposed for standardization? What </a:t>
            </a:r>
            <a:r>
              <a:rPr lang="en-US" i="1" dirty="0" smtClean="0"/>
              <a:t>will </a:t>
            </a:r>
            <a:r>
              <a:rPr lang="en-US" dirty="0" smtClean="0"/>
              <a:t>be proposed? When will it land?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The idea for this talk was taken from the article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“Component programming with ranges”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on the D language Wiki.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118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Goal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295400"/>
            <a:ext cx="5329237" cy="506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6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4637"/>
            <a:ext cx="2362200" cy="5897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cstddef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&lt;string&gt;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&lt;vector&gt;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&lt;utility&gt;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iostream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stdexcept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&lt;functional&gt;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&lt;boost/format.hpp&gt;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&lt;boost/lexical_cast.hpp&gt;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&lt;boost/</a:t>
            </a:r>
            <a:r>
              <a:rPr lang="en-US" sz="4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date_time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</a:t>
            </a:r>
            <a:r>
              <a:rPr lang="en-US" sz="4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gregorian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/gregorian.hpp&gt;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range/v3/all.hpp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namespace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boost::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gregorian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day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date_duration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namespace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ranges;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namespace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boost {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namespace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gregorian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&amp;operator++(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&amp;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day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(1); }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operator++(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&amp;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++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-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day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(1); }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}}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namespace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ranges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template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&lt;&gt; </a:t>
            </a:r>
            <a:r>
              <a:rPr lang="en-US" sz="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struct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difference_type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type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date::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duration_type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duration_rep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int_type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6F008A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CONCEPT_ASSERT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Incrementable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&gt;());</a:t>
            </a: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dates_in_year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year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view::iota(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sz="400" dirty="0" err="1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year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,greg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>
                <a:solidFill>
                  <a:srgbClr val="2F4F4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Jan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,1},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year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+1,greg::</a:t>
            </a:r>
            <a:r>
              <a:rPr lang="en-US" sz="400" dirty="0">
                <a:solidFill>
                  <a:srgbClr val="2F4F4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Jan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,1});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by_month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group_by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([](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.month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== </a:t>
            </a:r>
            <a:r>
              <a:rPr lang="en-US" sz="400" dirty="0" err="1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.month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by_week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group_by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([](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++a because </a:t>
            </a:r>
            <a:r>
              <a:rPr lang="en-US" sz="4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week_numer</a:t>
            </a: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is Mon-Sun and we want Sun-Sat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(++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week_number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== (++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week_number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format_day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boost::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(boost::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format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"%|3|"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% </a:t>
            </a:r>
            <a:r>
              <a:rPr lang="en-US" sz="400" dirty="0" err="1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.day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In:  Range&lt;Range&lt;date&gt;&gt;: month grouped by weeks.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Out: Range&lt;</a:t>
            </a:r>
            <a:r>
              <a:rPr lang="en-US" sz="4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::string&gt;: month with formatted weeks.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format_weeks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view::transform([](</a:t>
            </a: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/*Range&lt;date&gt;*/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week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boost::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(boost::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format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"%1%%2%%|22t|"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%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</a:t>
            </a:r>
            <a:r>
              <a:rPr lang="en-US" sz="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)front(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week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day_of_week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* 3, 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' '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% (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week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| view::transform(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format_day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| action::join));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Return a formatted string with the title of the month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corresponding to a date.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month_title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boost::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(boost::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format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"%|=22|"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% </a:t>
            </a:r>
            <a:r>
              <a:rPr lang="en-US" sz="400" dirty="0" err="1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.month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().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as_long_string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In:  Range&lt;Range&lt;date&gt;&gt;: year of months of days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Out: Range&lt;Range&lt;</a:t>
            </a:r>
            <a:r>
              <a:rPr lang="en-US" sz="4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::string&gt;&gt;: year of months of formatted </a:t>
            </a:r>
            <a:r>
              <a:rPr lang="en-US" sz="4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wks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layout_months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view::transform([](</a:t>
            </a:r>
            <a:r>
              <a:rPr lang="en-US" sz="4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/*Range&lt;date&gt;*/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month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week_count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distance(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month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|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by_week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concat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view::single(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month_title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(front(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month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))),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4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month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|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by_week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| 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format_weeks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(),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view::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repeat_n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(22,</a:t>
            </a:r>
            <a:r>
              <a:rPr lang="en-US" sz="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' '</a:t>
            </a: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),6-week_count));</a:t>
            </a:r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200400" y="274637"/>
            <a:ext cx="2362200" cy="5897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In:  Range&lt;T&gt;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Out: Range&lt;Range&lt;T&gt;&gt;, where each inner range has $n$ elements.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                      The last range may have fewer.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template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chunk_view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range_adaptor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chunk_view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&gt;,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6F008A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CONCEPT_ASSERT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ForwardIterable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size_t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n_;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friend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range_access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adaptor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adaptor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begin_adaptor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adaptor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{n_, ranges::end(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-&gt;base())};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chunk_view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=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default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chunk_view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size_t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: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range_adaptor_t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chunk_view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::move(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)), n_(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template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chunk_view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&gt;::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adaptor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adaptor_base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size_t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n_;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range_sentinel_t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end_;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adaptor_base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prev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adaptor() =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default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adaptor(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size_t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range_sentinel_t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: n_(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), end_(end)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current(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range_iterator_t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view::take(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make_range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::move(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), end_), n_);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next(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range_iterator_t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&amp;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ranges::advance(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n_, end_);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In:  Range&lt;T&gt;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Out: Range&lt;Range&lt;T&gt;&gt;, where each inner range has $n$ elements.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                      The last range may have fewer.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chunk(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size_t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make_pipeable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([=](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&amp;&amp;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decltype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chunk_view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&lt;view::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all_t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view::all(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::forward&lt;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)), n};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Flattens a range of ranges by iterating the inner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ranges in round-robin fashion.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template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interleave_view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range_facade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interleave_view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friend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range_access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vector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range_value_t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_;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struct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cursor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cursor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begin_cursor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{0, &amp;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_, view::transform(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_, ranges::begin)};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interleave_view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=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default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explicit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interleave_view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: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_(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::move(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template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struct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interleave_view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&gt;::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cursor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size_t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n_;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vector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range_value_t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 *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_;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vector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range_iterator_t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range_value_t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&gt;&gt;&gt; its_;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decltype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current()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*its_[n_];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next()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(0 == ((++n_) %=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its_.size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for_each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(its_, [](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&amp; 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){ ++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done()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n_ == 0 &amp;&amp;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its_.end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!= mismatch(its_,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view::transform(*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_, ranges::end),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not_equal_to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&lt;&gt;()).first;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43600" y="274637"/>
            <a:ext cx="2362200" cy="5897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6F008A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CONCEPT_REQUIRES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ForwardIterable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range_value_t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&gt;&gt;())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equal(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cursor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&amp; </a:t>
            </a:r>
            <a:r>
              <a:rPr lang="en-US" sz="400" dirty="0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that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n_ ==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that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_ &amp;&amp; its_ ==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that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.its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_;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In:  Range&lt;Range&lt;T&gt;&gt;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Out: Range&lt;T&gt;, flattened by walking the ranges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               round-robin fashion.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interleave()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make_pipeable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([](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&amp;&amp;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decltype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interleave_view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&lt;view::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all_t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&gt;&gt;(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view::all(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::forward&lt;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In:  Range&lt;Range&lt;T&gt;&gt;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Out: Range&lt;Range&lt;T&gt;&gt;, transposing the rows and columns.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transpose()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make_pipeable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([](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&amp;&amp;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decltype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6F008A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CONCEPT_ASSERT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ForwardIterable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::forward&lt;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| interleave()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| chunk(distance(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In:  Range&lt;Range&lt;Range&lt;string&gt;&gt;&gt;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Out: Range&lt;Range&lt;Range&lt;string&gt;&gt;&gt;, transposing months.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transpose_months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view::transform([](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/*Range&lt;Range&lt;string&gt;&gt;*/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| transpose();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In:  Range&lt;Range&lt;string&gt;&gt;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Out: Range&lt;string&gt;, joining the strings of the inner ranges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join_months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view::transform([](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/*Range&lt;string&gt;*/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action::join(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rng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argc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char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*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argv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[])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argc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 2)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cerr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"Please enter the year to format.\n"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cerr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boost::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format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  Usage: %1% &lt;year&gt;\n"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% 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argv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[0];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year = boost::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lexical_cast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</a:t>
            </a:r>
            <a:r>
              <a:rPr lang="en-US" sz="400" dirty="0" err="1" smtClean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argv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[1]);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months_per_line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3;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calendar =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Make a range of all the dates in a year: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dates_in_year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(year)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Group the dates by month: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|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by_month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Format the month into a range of strings: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|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layout_months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Group the months that belong side-by-side: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| chunk(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months_per_line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Transpose the rows and columns of the size-by-side months: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|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transpose_months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Ungroup the side-by-side months: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| view::join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Join the strings of the transposed months: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|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join_months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Write the result to </a:t>
            </a:r>
            <a:r>
              <a:rPr lang="en-US" sz="400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stdout</a:t>
            </a:r>
            <a:r>
              <a:rPr lang="en-US" sz="4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</a:t>
            </a:r>
            <a:endParaRPr lang="en-US" sz="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copy(calendar, </a:t>
            </a:r>
            <a:r>
              <a:rPr lang="en-US" sz="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ostream_iterator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&lt;&gt;(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"\n"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exception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&amp;e)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cerr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"ERROR: Unhandled exception\n"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::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cerr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  what(): "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e.what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" dirty="0"/>
          </a:p>
        </p:txBody>
      </p:sp>
    </p:spTree>
    <p:extLst>
      <p:ext uri="{BB962C8B-B14F-4D97-AF65-F5344CB8AC3E}">
        <p14:creationId xmlns:p14="http://schemas.microsoft.com/office/powerpoint/2010/main" val="312507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Create a range of dates.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95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Hello, </a:t>
            </a:r>
            <a:r>
              <a:rPr lang="en-US" dirty="0" err="1" smtClean="0"/>
              <a:t>Date_time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1524000"/>
            <a:ext cx="5457825" cy="304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800600"/>
            <a:ext cx="64770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0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Hello, Range!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4600575"/>
            <a:ext cx="6553200" cy="885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62175" y="5943600"/>
            <a:ext cx="5153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Range-v3: </a:t>
            </a:r>
            <a:r>
              <a:rPr lang="en-US" dirty="0" smtClean="0">
                <a:hlinkClick r:id="rId3"/>
              </a:rPr>
              <a:t>https://github.com/ericniebler/range-v3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950" y="1752600"/>
            <a:ext cx="4610100" cy="228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285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Begin/end members return iterator/sentinel</a:t>
            </a:r>
          </a:p>
          <a:p>
            <a:r>
              <a:rPr lang="en-US" dirty="0" smtClean="0"/>
              <a:t>Lazy sequence algorithms</a:t>
            </a:r>
          </a:p>
          <a:p>
            <a:r>
              <a:rPr lang="en-US" dirty="0" smtClean="0"/>
              <a:t>Lightweight, non-owning</a:t>
            </a:r>
          </a:p>
          <a:p>
            <a:r>
              <a:rPr lang="en-US" dirty="0" err="1" smtClean="0"/>
              <a:t>Composable</a:t>
            </a:r>
            <a:endParaRPr lang="en-US" dirty="0" smtClean="0"/>
          </a:p>
          <a:p>
            <a:r>
              <a:rPr lang="en-US" dirty="0" smtClean="0"/>
              <a:t>Non-mutating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39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of dates =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62" y="1600200"/>
            <a:ext cx="3952875" cy="1838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199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62" y="1590675"/>
            <a:ext cx="3952875" cy="1838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of dates =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60303"/>
            <a:ext cx="7977187" cy="419604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3276600"/>
            <a:ext cx="7848600" cy="99060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8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of dates = </a:t>
            </a:r>
            <a:r>
              <a:rPr lang="en-US" dirty="0" smtClean="0">
                <a:sym typeface="Wingdings" panose="05000000000000000000" pitchFamily="2" charset="2"/>
              </a:rPr>
              <a:t>HACKHACK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1447800"/>
            <a:ext cx="6915150" cy="4419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219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of dates = </a:t>
            </a:r>
            <a:r>
              <a:rPr lang="en-US" dirty="0" smtClean="0">
                <a:sym typeface="Wingdings" panose="05000000000000000000" pitchFamily="2" charset="2"/>
              </a:rPr>
              <a:t>HACKHACK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1447800"/>
            <a:ext cx="6915150" cy="4419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637" y="3248025"/>
            <a:ext cx="6562725" cy="27717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0615938">
            <a:off x="708935" y="1865397"/>
            <a:ext cx="249358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Don’t do this.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45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Group the range of dates into months.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957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Dates into Months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7" y="1590675"/>
            <a:ext cx="6524625" cy="3971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951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7" y="1590675"/>
            <a:ext cx="6524625" cy="3971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Dates into Months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386" y="3581400"/>
            <a:ext cx="261937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Refactor for Readability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66900"/>
            <a:ext cx="5248275" cy="3238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5791200" y="2438400"/>
            <a:ext cx="3124200" cy="14478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Move the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group_by</a:t>
            </a:r>
            <a:r>
              <a:rPr lang="en-US" sz="2400" dirty="0" smtClean="0"/>
              <a:t> expression into its own named adaptor.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800600" y="2667000"/>
            <a:ext cx="914400" cy="1524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257800" y="3841442"/>
            <a:ext cx="457200" cy="35083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4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Built-in Range Views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612081"/>
              </p:ext>
            </p:extLst>
          </p:nvPr>
        </p:nvGraphicFramePr>
        <p:xfrm>
          <a:off x="609600" y="1600200"/>
          <a:ext cx="7696200" cy="40792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33600"/>
                <a:gridCol w="1714500"/>
                <a:gridCol w="1924050"/>
                <a:gridCol w="19240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adjacent_remove_if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drop_while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map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split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all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empty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move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stride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any_range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filter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partial_sum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tail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bounded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for_each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remove_if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take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c_str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generate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repeat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take_exactly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chunk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generate_n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repeat_n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take_while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concat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group_by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replace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tokenize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const</a:t>
                      </a:r>
                      <a:r>
                        <a:rPr lang="en-US" b="0" dirty="0" smtClean="0"/>
                        <a:t>_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indirect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replace_if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transform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counted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intersperse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reverse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unbounded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delimit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iota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single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unique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drop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join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slice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zip[_with]</a:t>
                      </a:r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080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Group months into weeks.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322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Months into Weeks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1295400"/>
            <a:ext cx="8439150" cy="49625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916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1295400"/>
            <a:ext cx="8439150" cy="49625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Months into Weeks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324099"/>
            <a:ext cx="272415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3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Format the weeks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354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1171575"/>
            <a:ext cx="7200900" cy="5229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the Weeks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6172200" y="3581400"/>
            <a:ext cx="1905000" cy="38100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2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Eager </a:t>
            </a:r>
            <a:r>
              <a:rPr lang="en-US" dirty="0"/>
              <a:t>sequence algorithms</a:t>
            </a:r>
          </a:p>
          <a:p>
            <a:r>
              <a:rPr lang="en-US" dirty="0" smtClean="0"/>
              <a:t>Can operate on and return containers</a:t>
            </a:r>
            <a:endParaRPr lang="en-US" dirty="0"/>
          </a:p>
          <a:p>
            <a:r>
              <a:rPr lang="en-US" dirty="0" err="1"/>
              <a:t>Composable</a:t>
            </a:r>
            <a:endParaRPr lang="en-US" dirty="0"/>
          </a:p>
          <a:p>
            <a:r>
              <a:rPr lang="en-US" dirty="0" smtClean="0"/>
              <a:t>Potentially mutating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041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Views vs. Actions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3249913"/>
              </p:ext>
            </p:extLst>
          </p:nvPr>
        </p:nvGraphicFramePr>
        <p:xfrm>
          <a:off x="457200" y="1706880"/>
          <a:ext cx="8229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Range Views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Range Actions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Lazy sequence algorithms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Eager sequence algorithms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Lightweight, non-owning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Can operate on and return containers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Composable</a:t>
                      </a:r>
                      <a:endParaRPr lang="en-US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Composable</a:t>
                      </a:r>
                      <a:endParaRPr lang="en-US" sz="2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Non-mutating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Potentially mutating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232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Built-in Range Action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232738"/>
              </p:ext>
            </p:extLst>
          </p:nvPr>
        </p:nvGraphicFramePr>
        <p:xfrm>
          <a:off x="457200" y="1600200"/>
          <a:ext cx="8229600" cy="22250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drop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push_front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stride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drop_while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remove_if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take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erase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slice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take_while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insert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sort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transform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join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split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unique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push_back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stable_sort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801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Far, So Good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600200"/>
            <a:ext cx="2562225" cy="4267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804987"/>
            <a:ext cx="4829175" cy="3248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141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Add month title and padded weeks.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9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404937"/>
            <a:ext cx="7096125" cy="4048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 Title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5791200" y="2057400"/>
            <a:ext cx="31242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view::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concat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smtClean="0"/>
              <a:t>lazily concatenates ranges.</a:t>
            </a:r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1447800" y="5257800"/>
            <a:ext cx="31242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view::single </a:t>
            </a:r>
            <a:r>
              <a:rPr lang="en-US" sz="2400" dirty="0" smtClean="0"/>
              <a:t>creates a 1-element range.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016020" y="2690019"/>
            <a:ext cx="1622780" cy="11049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438400" y="4876800"/>
            <a:ext cx="76200" cy="30480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04937"/>
            <a:ext cx="7096125" cy="4048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 Title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2438400"/>
            <a:ext cx="264795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0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Padding Short Months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5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 anchor="t"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 smtClean="0"/>
              <a:t>A formatted month takes as few as four and as many as six lines.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 smtClean="0"/>
              <a:t>For side-by-side display of months, they must all occupy the same vertical space.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 smtClean="0"/>
              <a:t>Pad the short months with empty lines.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67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Padding Short Months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828800"/>
            <a:ext cx="7134225" cy="28003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1143000" y="5029200"/>
            <a:ext cx="34290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view::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repeat_n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smtClean="0"/>
              <a:t>creates an </a:t>
            </a:r>
            <a:r>
              <a:rPr lang="en-US" sz="2400" i="1" dirty="0"/>
              <a:t>N</a:t>
            </a:r>
            <a:r>
              <a:rPr lang="en-US" sz="2400" dirty="0" smtClean="0"/>
              <a:t>-element range.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514600" y="4191000"/>
            <a:ext cx="228600" cy="7620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94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Padding Short Months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828800"/>
            <a:ext cx="7134225" cy="28003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152525"/>
            <a:ext cx="25908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Far, So Good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5000"/>
            <a:ext cx="4829175" cy="327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29200" y="1972270"/>
            <a:ext cx="3733800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A “year” is a range of “months”.</a:t>
            </a:r>
          </a:p>
          <a:p>
            <a:r>
              <a:rPr lang="en-US" sz="2000" dirty="0" smtClean="0"/>
              <a:t>A “month” is a range of strings.</a:t>
            </a:r>
          </a:p>
          <a:p>
            <a:r>
              <a:rPr lang="en-US" sz="2000" dirty="0" smtClean="0"/>
              <a:t>Each “month” has exactly 7 lines.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9600" y="4318337"/>
            <a:ext cx="4267200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by_month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dirty="0" smtClean="0"/>
              <a:t> and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layout_months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dirty="0" smtClean="0"/>
              <a:t> are reusable, and work even if the input range of dates is infinite!</a:t>
            </a:r>
          </a:p>
        </p:txBody>
      </p:sp>
    </p:spTree>
    <p:extLst>
      <p:ext uri="{BB962C8B-B14F-4D97-AF65-F5344CB8AC3E}">
        <p14:creationId xmlns:p14="http://schemas.microsoft.com/office/powerpoint/2010/main" val="370444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Side-by-Side Month Layout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14141"/>
            <a:ext cx="1955157" cy="4305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758" y="1714136"/>
            <a:ext cx="4533900" cy="430566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667000" y="3276600"/>
            <a:ext cx="1219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91115" y="4114800"/>
            <a:ext cx="11464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???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366291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Side-by-Side Month Layout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115041"/>
              </p:ext>
            </p:extLst>
          </p:nvPr>
        </p:nvGraphicFramePr>
        <p:xfrm>
          <a:off x="1219200" y="1600200"/>
          <a:ext cx="2667000" cy="402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J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F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M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M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J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J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O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N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461194"/>
              </p:ext>
            </p:extLst>
          </p:nvPr>
        </p:nvGraphicFramePr>
        <p:xfrm>
          <a:off x="6019800" y="1600200"/>
          <a:ext cx="12192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</a:tblGrid>
              <a:tr h="257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074439"/>
              </p:ext>
            </p:extLst>
          </p:nvPr>
        </p:nvGraphicFramePr>
        <p:xfrm>
          <a:off x="6019800" y="3733800"/>
          <a:ext cx="121920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</a:tblGrid>
              <a:tr h="2576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57629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J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bg1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bg1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bg1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2" name="Right Arrow 11"/>
          <p:cNvSpPr/>
          <p:nvPr/>
        </p:nvSpPr>
        <p:spPr>
          <a:xfrm>
            <a:off x="4267200" y="3276600"/>
            <a:ext cx="12192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6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Side-by-Side Month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086600" cy="4525963"/>
          </a:xfrm>
        </p:spPr>
        <p:txBody>
          <a:bodyPr anchor="t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Chunk months into groups of 3’s.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each group of 3 months, </a:t>
            </a:r>
            <a:r>
              <a:rPr lang="en-US" i="1" dirty="0" smtClean="0"/>
              <a:t>transpose</a:t>
            </a:r>
            <a:r>
              <a:rPr lang="en-US" dirty="0" smtClean="0"/>
              <a:t> the “rows” and “columns”.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Join the chunks created in step 1.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Join the strings of the inner ranges.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Print!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Take the rest of the day off.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289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Chunking: Custom Range Adaptor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12" y="1457325"/>
            <a:ext cx="6886575" cy="448627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3886200" y="2362200"/>
            <a:ext cx="1524000" cy="38100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0" y="3331116"/>
            <a:ext cx="1905000" cy="38100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1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Chunking: Custom Range Adaptor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12" y="1457325"/>
            <a:ext cx="6886575" cy="448627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962" y="1704975"/>
            <a:ext cx="5934075" cy="41624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033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" decel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25833 -0.17291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17" y="-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Chunking: Custom Range Adaptor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32" y="1371600"/>
            <a:ext cx="3443768" cy="22434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962" y="1704975"/>
            <a:ext cx="5934075" cy="41624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097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" decel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28333 0.1349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Chunking: Custom Range Adaptor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32" y="1371600"/>
            <a:ext cx="3443768" cy="22434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32" y="3703320"/>
            <a:ext cx="2967038" cy="20812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037" y="2176462"/>
            <a:ext cx="7019925" cy="250507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419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" decel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 -0.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Chunking: Custom Range Adaptor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32" y="1371600"/>
            <a:ext cx="3443768" cy="22434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32" y="3703320"/>
            <a:ext cx="2967038" cy="20812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237" y="1417638"/>
            <a:ext cx="3509963" cy="12525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0" y="2859088"/>
            <a:ext cx="4895850" cy="132397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0" y="4371975"/>
            <a:ext cx="25717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0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Transpose Range of Ranges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293" y="1600200"/>
            <a:ext cx="2669414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531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Transpose Range of Ranges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2926964"/>
              </p:ext>
            </p:extLst>
          </p:nvPr>
        </p:nvGraphicFramePr>
        <p:xfrm>
          <a:off x="457200" y="1524000"/>
          <a:ext cx="8229599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January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Jan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1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Jan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2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Jan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3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Jan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4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Jan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5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Jan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6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February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Feb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1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Feb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2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Feb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3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Feb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4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Feb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5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Feb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6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March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Mar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1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Mar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2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Mar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3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Mar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4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Mar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5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Mar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dirty="0" smtClean="0"/>
                        <a:t> 6</a:t>
                      </a:r>
                      <a:endParaRPr lang="en-US" b="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6" name="Circular Arrow 5"/>
          <p:cNvSpPr/>
          <p:nvPr/>
        </p:nvSpPr>
        <p:spPr>
          <a:xfrm rot="5400000" flipV="1">
            <a:off x="152400" y="1645920"/>
            <a:ext cx="457200" cy="457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610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ircular Arrow 12"/>
          <p:cNvSpPr/>
          <p:nvPr/>
        </p:nvSpPr>
        <p:spPr>
          <a:xfrm rot="5400000" flipV="1">
            <a:off x="152400" y="2103120"/>
            <a:ext cx="457200" cy="457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610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ircular Arrow 13"/>
          <p:cNvSpPr/>
          <p:nvPr/>
        </p:nvSpPr>
        <p:spPr>
          <a:xfrm rot="5400000" flipV="1">
            <a:off x="1447800" y="1645920"/>
            <a:ext cx="457200" cy="457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610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ircular Arrow 14"/>
          <p:cNvSpPr/>
          <p:nvPr/>
        </p:nvSpPr>
        <p:spPr>
          <a:xfrm rot="5400000" flipV="1">
            <a:off x="1447800" y="2103120"/>
            <a:ext cx="457200" cy="457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610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ircular Arrow 15"/>
          <p:cNvSpPr/>
          <p:nvPr/>
        </p:nvSpPr>
        <p:spPr>
          <a:xfrm rot="5400000" flipV="1">
            <a:off x="2590800" y="1645921"/>
            <a:ext cx="457200" cy="457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610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ircular Arrow 16"/>
          <p:cNvSpPr/>
          <p:nvPr/>
        </p:nvSpPr>
        <p:spPr>
          <a:xfrm rot="5400000" flipV="1">
            <a:off x="2590800" y="2103120"/>
            <a:ext cx="457200" cy="457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610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9" name="Curved Connector 18"/>
          <p:cNvCxnSpPr/>
          <p:nvPr/>
        </p:nvCxnSpPr>
        <p:spPr>
          <a:xfrm flipV="1">
            <a:off x="1219200" y="1768159"/>
            <a:ext cx="457200" cy="715961"/>
          </a:xfrm>
          <a:prstGeom prst="curvedConnector3">
            <a:avLst>
              <a:gd name="adj1" fmla="val 40588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/>
          <p:nvPr/>
        </p:nvCxnSpPr>
        <p:spPr>
          <a:xfrm flipV="1">
            <a:off x="2362200" y="1722120"/>
            <a:ext cx="457200" cy="715961"/>
          </a:xfrm>
          <a:prstGeom prst="curvedConnector3">
            <a:avLst>
              <a:gd name="adj1" fmla="val 40588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own Arrow 24"/>
          <p:cNvSpPr/>
          <p:nvPr/>
        </p:nvSpPr>
        <p:spPr>
          <a:xfrm>
            <a:off x="1447800" y="27432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582315"/>
              </p:ext>
            </p:extLst>
          </p:nvPr>
        </p:nvGraphicFramePr>
        <p:xfrm>
          <a:off x="914400" y="3394710"/>
          <a:ext cx="1447799" cy="296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477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January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February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March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18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Right Bracket 26"/>
          <p:cNvSpPr/>
          <p:nvPr/>
        </p:nvSpPr>
        <p:spPr>
          <a:xfrm>
            <a:off x="2590800" y="3429000"/>
            <a:ext cx="152400" cy="990600"/>
          </a:xfrm>
          <a:prstGeom prst="righ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Bracket 27"/>
          <p:cNvSpPr/>
          <p:nvPr/>
        </p:nvSpPr>
        <p:spPr>
          <a:xfrm>
            <a:off x="2590800" y="4572000"/>
            <a:ext cx="152400" cy="990600"/>
          </a:xfrm>
          <a:prstGeom prst="righ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325" y="5724525"/>
            <a:ext cx="295275" cy="447675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>
            <a:off x="3276600" y="4572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45599"/>
              </p:ext>
            </p:extLst>
          </p:nvPr>
        </p:nvGraphicFramePr>
        <p:xfrm>
          <a:off x="4343400" y="3429000"/>
          <a:ext cx="4267200" cy="2595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22400"/>
                <a:gridCol w="1422400"/>
                <a:gridCol w="1422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January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February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March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Jan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1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1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Jan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2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2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Jan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3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3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Jan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4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4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Jan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5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5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Jan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6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 </a:t>
                      </a:r>
                      <a:r>
                        <a:rPr lang="en-US" dirty="0" err="1" smtClean="0"/>
                        <a:t>Wk</a:t>
                      </a:r>
                      <a:r>
                        <a:rPr lang="en-US" dirty="0" smtClean="0"/>
                        <a:t> 6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1905000" y="2819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Interleave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819400" y="4050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. Chunk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71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5" grpId="0" animBg="1"/>
      <p:bldP spid="27" grpId="0" animBg="1"/>
      <p:bldP spid="28" grpId="0" animBg="1"/>
      <p:bldP spid="32" grpId="0" animBg="1"/>
      <p:bldP spid="37" grpId="0"/>
      <p:bldP spid="3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Interleave: Custom Range Facade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62" y="1657350"/>
            <a:ext cx="7305675" cy="40576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191000" y="2388198"/>
            <a:ext cx="1447800" cy="355002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447800" y="3124200"/>
            <a:ext cx="1600200" cy="30480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9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Interleave: Custom Range Facade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62" y="1657350"/>
            <a:ext cx="7305675" cy="40576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Eric Niebler 2015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1257300"/>
            <a:ext cx="8401050" cy="514350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698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0833 -0.1597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-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24000"/>
            <a:ext cx="3652838" cy="20288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Interleave: Custom Range Facade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Eric Niebler 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1212850"/>
            <a:ext cx="8401050" cy="514350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147887"/>
            <a:ext cx="5724525" cy="25622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52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" decel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225 0.1814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50" y="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24000"/>
            <a:ext cx="3652838" cy="20288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Interleave: Custom Range Facade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Eric Niebler 2015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2" y="3733800"/>
            <a:ext cx="4200525" cy="25717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147887"/>
            <a:ext cx="5724525" cy="25622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527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" decel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0.14531 -0.1666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-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24000"/>
            <a:ext cx="3652838" cy="20288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Interleave: Custom Range Facade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Eric Niebler 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76400"/>
            <a:ext cx="2862263" cy="1281113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2" y="3733800"/>
            <a:ext cx="4200525" cy="25717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4778375"/>
            <a:ext cx="2733675" cy="723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8850" y="3048000"/>
            <a:ext cx="5467350" cy="16192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77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679950"/>
            <a:ext cx="5600700" cy="1600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Transpose Range of Ranges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552575"/>
            <a:ext cx="6200775" cy="2790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5286375"/>
            <a:ext cx="2733675" cy="733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094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Side-by-Side Month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Chunk months into groups of 3’s.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For each group of 3 months,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transpose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the “rows” and “columns”.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Join the chunks created in step 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Join the strings of the inner ranges.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Print!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Take the rest of the day off.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70601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1543050"/>
            <a:ext cx="7800975" cy="40957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017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1543050"/>
            <a:ext cx="7800975" cy="40957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3457575"/>
            <a:ext cx="7086600" cy="27908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657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" decel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23333 -0.1458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Ta-da!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371600"/>
            <a:ext cx="5189524" cy="483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Solution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2" y="1543050"/>
            <a:ext cx="7800975" cy="40957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6019800" y="2563812"/>
            <a:ext cx="2895600" cy="712788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Works with infinite ranges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019800" y="1371600"/>
            <a:ext cx="2895600" cy="381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Composable</a:t>
            </a:r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6019800" y="1981200"/>
            <a:ext cx="2895600" cy="381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Reusable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6019800" y="3554412"/>
            <a:ext cx="2895600" cy="712788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Can show 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months side-by-side</a:t>
            </a:r>
            <a:endParaRPr lang="en-US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6019800" y="4468812"/>
            <a:ext cx="2895600" cy="712788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 loops!!!</a:t>
            </a:r>
            <a:endParaRPr lang="en-US" sz="2400" dirty="0"/>
          </a:p>
        </p:txBody>
      </p:sp>
      <p:sp>
        <p:nvSpPr>
          <p:cNvPr id="11" name="Rounded Rectangle 10"/>
          <p:cNvSpPr/>
          <p:nvPr/>
        </p:nvSpPr>
        <p:spPr>
          <a:xfrm>
            <a:off x="6019800" y="5334000"/>
            <a:ext cx="2895600" cy="712788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Correct 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by construction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043804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Ranges and Standardization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045316"/>
              </p:ext>
            </p:extLst>
          </p:nvPr>
        </p:nvGraphicFramePr>
        <p:xfrm>
          <a:off x="457200" y="1676400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Feature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Already Proposed?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Will be Proposed?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Range</a:t>
                      </a:r>
                      <a:r>
                        <a:rPr lang="en-US" sz="2800" baseline="0" dirty="0" smtClean="0"/>
                        <a:t> concepts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Range</a:t>
                      </a:r>
                      <a:r>
                        <a:rPr lang="en-US" sz="2800" baseline="0" dirty="0" smtClean="0"/>
                        <a:t> algorithms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View adaptors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Range actions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Façade/Adaptor</a:t>
                      </a:r>
                      <a:r>
                        <a:rPr lang="en-US" sz="2800" baseline="0" dirty="0" smtClean="0"/>
                        <a:t> helpers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438400"/>
            <a:ext cx="763073" cy="685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971800"/>
            <a:ext cx="763073" cy="685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438400"/>
            <a:ext cx="763073" cy="685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927" y="2971800"/>
            <a:ext cx="763073" cy="685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505200"/>
            <a:ext cx="763073" cy="685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038600"/>
            <a:ext cx="763073" cy="685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648200"/>
            <a:ext cx="763073" cy="685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080" y="3619334"/>
            <a:ext cx="595871" cy="5958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204729"/>
            <a:ext cx="595871" cy="5958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814329"/>
            <a:ext cx="595871" cy="59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9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  <p:sp>
        <p:nvSpPr>
          <p:cNvPr id="5" name="Parallelogram 4"/>
          <p:cNvSpPr/>
          <p:nvPr/>
        </p:nvSpPr>
        <p:spPr>
          <a:xfrm rot="3422095">
            <a:off x="85614" y="3607542"/>
            <a:ext cx="5526964" cy="327608"/>
          </a:xfrm>
          <a:prstGeom prst="parallelogram">
            <a:avLst>
              <a:gd name="adj" fmla="val 629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95600" y="1555305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Initial proposal of the design.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600200" y="1772237"/>
            <a:ext cx="1295400" cy="0"/>
          </a:xfrm>
          <a:prstGeom prst="straightConnector1">
            <a:avLst/>
          </a:prstGeom>
          <a:ln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2400" y="1543637"/>
            <a:ext cx="105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2014 Oct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145268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Cursory review of concepts and algorithms.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981200" y="2362200"/>
            <a:ext cx="1295400" cy="0"/>
          </a:xfrm>
          <a:prstGeom prst="straightConnector1">
            <a:avLst/>
          </a:prstGeom>
          <a:ln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3400" y="2133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2015 May</a:t>
            </a:r>
            <a:endParaRPr lang="en-US" dirty="0"/>
          </a:p>
        </p:txBody>
      </p:sp>
      <p:sp>
        <p:nvSpPr>
          <p:cNvPr id="13" name="Parallelogram 12"/>
          <p:cNvSpPr/>
          <p:nvPr/>
        </p:nvSpPr>
        <p:spPr>
          <a:xfrm rot="3422095">
            <a:off x="1098260" y="1235955"/>
            <a:ext cx="402698" cy="327608"/>
          </a:xfrm>
          <a:prstGeom prst="parallelogram">
            <a:avLst>
              <a:gd name="adj" fmla="val 629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/>
          <p:cNvSpPr/>
          <p:nvPr/>
        </p:nvSpPr>
        <p:spPr>
          <a:xfrm rot="3422095">
            <a:off x="960043" y="1025933"/>
            <a:ext cx="402698" cy="327608"/>
          </a:xfrm>
          <a:prstGeom prst="parallelogram">
            <a:avLst>
              <a:gd name="adj" fmla="val 629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14"/>
          <p:cNvSpPr/>
          <p:nvPr/>
        </p:nvSpPr>
        <p:spPr>
          <a:xfrm rot="3422095">
            <a:off x="4199859" y="5978933"/>
            <a:ext cx="402698" cy="327608"/>
          </a:xfrm>
          <a:prstGeom prst="parallelogram">
            <a:avLst>
              <a:gd name="adj" fmla="val 629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533400" y="2362200"/>
            <a:ext cx="8305800" cy="1066800"/>
            <a:chOff x="533400" y="2362200"/>
            <a:chExt cx="8305800" cy="1066800"/>
          </a:xfrm>
        </p:grpSpPr>
        <p:sp>
          <p:nvSpPr>
            <p:cNvPr id="18" name="Right Bracket 17"/>
            <p:cNvSpPr/>
            <p:nvPr/>
          </p:nvSpPr>
          <p:spPr>
            <a:xfrm>
              <a:off x="2438400" y="2362200"/>
              <a:ext cx="304800" cy="1066800"/>
            </a:xfrm>
            <a:prstGeom prst="rightBracket">
              <a:avLst/>
            </a:prstGeom>
            <a:scene3d>
              <a:camera prst="orthographicFront">
                <a:rot lat="1800000" lon="3000000" rev="1980000"/>
              </a:camera>
              <a:lightRig rig="threePt" dir="t"/>
            </a:scene3d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>
              <a:endCxn id="18" idx="2"/>
            </p:cNvCxnSpPr>
            <p:nvPr/>
          </p:nvCxnSpPr>
          <p:spPr>
            <a:xfrm flipH="1">
              <a:off x="2743200" y="2895600"/>
              <a:ext cx="914400" cy="0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657600" y="2554069"/>
              <a:ext cx="5181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Detailed wording review of concepts and algorithms.</a:t>
              </a:r>
            </a:p>
            <a:p>
              <a:r>
                <a:rPr lang="en-US" dirty="0" smtClean="0"/>
                <a:t>Draft other range-related proposals[</a:t>
              </a:r>
              <a:r>
                <a:rPr lang="en-US" baseline="30000" dirty="0" smtClean="0"/>
                <a:t>1</a:t>
              </a:r>
              <a:r>
                <a:rPr lang="en-US" dirty="0" smtClean="0"/>
                <a:t>].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33400" y="2667000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Next 6 months</a:t>
              </a:r>
              <a:endParaRPr lang="en-US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14400" y="3228201"/>
            <a:ext cx="7538216" cy="657999"/>
            <a:chOff x="914400" y="3228201"/>
            <a:chExt cx="7538216" cy="657999"/>
          </a:xfrm>
        </p:grpSpPr>
        <p:sp>
          <p:nvSpPr>
            <p:cNvPr id="26" name="TextBox 25"/>
            <p:cNvSpPr txBox="1"/>
            <p:nvPr/>
          </p:nvSpPr>
          <p:spPr>
            <a:xfrm>
              <a:off x="4033016" y="3239869"/>
              <a:ext cx="4419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Vote initial wording into a draft TS.</a:t>
              </a:r>
            </a:p>
            <a:p>
              <a:r>
                <a:rPr lang="en-US" dirty="0" smtClean="0"/>
                <a:t>Review wording of other proposals.</a:t>
              </a:r>
              <a:endParaRPr lang="en-US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>
              <a:off x="2737616" y="3456801"/>
              <a:ext cx="1295400" cy="0"/>
            </a:xfrm>
            <a:prstGeom prst="straightConnector1">
              <a:avLst/>
            </a:prstGeom>
            <a:ln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914400" y="3228201"/>
              <a:ext cx="1430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2015 Oct (??)</a:t>
              </a:r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57200" y="4754939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</a:t>
            </a:r>
            <a:r>
              <a:rPr lang="en-US" baseline="30000" dirty="0" smtClean="0"/>
              <a:t>1</a:t>
            </a:r>
            <a:r>
              <a:rPr lang="en-US" dirty="0" smtClean="0"/>
              <a:t>] Infinite ranges, proxy iterators, range views.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895600" y="4812268"/>
            <a:ext cx="4038600" cy="433864"/>
            <a:chOff x="2895600" y="4812268"/>
            <a:chExt cx="4038600" cy="433864"/>
          </a:xfrm>
        </p:grpSpPr>
        <p:sp>
          <p:nvSpPr>
            <p:cNvPr id="30" name="TextBox 29"/>
            <p:cNvSpPr txBox="1"/>
            <p:nvPr/>
          </p:nvSpPr>
          <p:spPr>
            <a:xfrm>
              <a:off x="5029200" y="4812268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TS is approved.</a:t>
              </a:r>
              <a:endParaRPr lang="en-US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H="1">
              <a:off x="3733800" y="5029200"/>
              <a:ext cx="1295400" cy="0"/>
            </a:xfrm>
            <a:prstGeom prst="straightConnector1">
              <a:avLst/>
            </a:prstGeom>
            <a:ln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895600" y="48768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???</a:t>
              </a:r>
              <a:endParaRPr lang="en-US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364025" y="5421868"/>
            <a:ext cx="5779975" cy="445532"/>
            <a:chOff x="3364025" y="5421868"/>
            <a:chExt cx="5322775" cy="445532"/>
          </a:xfrm>
        </p:grpSpPr>
        <p:sp>
          <p:nvSpPr>
            <p:cNvPr id="33" name="TextBox 32"/>
            <p:cNvSpPr txBox="1"/>
            <p:nvPr/>
          </p:nvSpPr>
          <p:spPr>
            <a:xfrm>
              <a:off x="5410200" y="5421868"/>
              <a:ext cx="3276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TS is merged into C++XY as </a:t>
              </a:r>
              <a:r>
                <a:rPr lang="en-US" dirty="0" smtClean="0"/>
                <a:t>“STL2”.</a:t>
              </a:r>
              <a:endParaRPr lang="en-US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>
              <a:off x="4114800" y="5638800"/>
              <a:ext cx="1295400" cy="0"/>
            </a:xfrm>
            <a:prstGeom prst="straightConnector1">
              <a:avLst/>
            </a:prstGeom>
            <a:ln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364025" y="5498068"/>
              <a:ext cx="598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???</a:t>
              </a:r>
              <a:endParaRPr lang="en-US" dirty="0"/>
            </a:p>
          </p:txBody>
        </p:sp>
      </p:grp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Standardization Timeline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1600200" y="3657600"/>
            <a:ext cx="6934200" cy="1066800"/>
            <a:chOff x="1600200" y="3657600"/>
            <a:chExt cx="6934200" cy="1066800"/>
          </a:xfrm>
        </p:grpSpPr>
        <p:sp>
          <p:nvSpPr>
            <p:cNvPr id="37" name="Right Bracket 36"/>
            <p:cNvSpPr/>
            <p:nvPr/>
          </p:nvSpPr>
          <p:spPr>
            <a:xfrm>
              <a:off x="3298992" y="3657600"/>
              <a:ext cx="243407" cy="1066800"/>
            </a:xfrm>
            <a:prstGeom prst="rightBracket">
              <a:avLst/>
            </a:prstGeom>
            <a:scene3d>
              <a:camera prst="orthographicFront">
                <a:rot lat="1800000" lon="3000000" rev="1980000"/>
              </a:camera>
              <a:lightRig rig="threePt" dir="t"/>
            </a:scene3d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/>
            <p:cNvCxnSpPr>
              <a:endCxn id="37" idx="2"/>
            </p:cNvCxnSpPr>
            <p:nvPr/>
          </p:nvCxnSpPr>
          <p:spPr>
            <a:xfrm flipH="1">
              <a:off x="3542399" y="4191000"/>
              <a:ext cx="975793" cy="0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4518192" y="4050268"/>
              <a:ext cx="4016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Even more range-related proposals[</a:t>
              </a:r>
              <a:r>
                <a:rPr lang="en-US" baseline="30000" dirty="0" smtClean="0"/>
                <a:t>2</a:t>
              </a:r>
              <a:r>
                <a:rPr lang="en-US" dirty="0" smtClean="0"/>
                <a:t>].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00200" y="4050268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Next year</a:t>
              </a:r>
              <a:endParaRPr lang="en-US" dirty="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57200" y="5678269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</a:t>
            </a:r>
            <a:r>
              <a:rPr lang="en-US" baseline="30000" dirty="0" smtClean="0"/>
              <a:t>2</a:t>
            </a:r>
            <a:r>
              <a:rPr lang="en-US" dirty="0" smtClean="0"/>
              <a:t>] Range actions, façade, adaptor.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32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Out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N4128</a:t>
            </a:r>
          </a:p>
          <a:p>
            <a:pPr marL="742950" lvl="2" indent="-342900"/>
            <a:r>
              <a:rPr lang="en-US" dirty="0" smtClean="0"/>
              <a:t>High-level design, rationale, comparative analysis</a:t>
            </a:r>
          </a:p>
          <a:p>
            <a:pPr marL="742950" lvl="2" indent="-342900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://www.open-std.org/jtc1/sc22/wg21/docs/papers/2014/n4128.html</a:t>
            </a:r>
            <a:endParaRPr lang="en-US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N4382</a:t>
            </a:r>
          </a:p>
          <a:p>
            <a:pPr marL="742950" lvl="2" indent="-342900"/>
            <a:r>
              <a:rPr lang="en-US" dirty="0" smtClean="0"/>
              <a:t>Standard wording for concepts, iterators, algorithms</a:t>
            </a:r>
          </a:p>
          <a:p>
            <a:pPr marL="742950" lvl="2" indent="-342900"/>
            <a:r>
              <a:rPr lang="en-US" dirty="0" smtClean="0">
                <a:hlinkClick r:id="rId3"/>
              </a:rPr>
              <a:t>http://www.open-std.org/JTC1/SC22/WG21/docs/papers/2015/n4382.pdf</a:t>
            </a:r>
            <a:endParaRPr lang="en-US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Range v3 </a:t>
            </a:r>
            <a:r>
              <a:rPr lang="en-US" dirty="0" smtClean="0"/>
              <a:t>library</a:t>
            </a:r>
          </a:p>
          <a:p>
            <a:pPr marL="742950" lvl="2" indent="-342900"/>
            <a:r>
              <a:rPr lang="en-US" dirty="0" smtClean="0"/>
              <a:t>C++11 implementation</a:t>
            </a:r>
          </a:p>
          <a:p>
            <a:pPr marL="742950" lvl="2" indent="-342900"/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://www.github.com/ericniebler/range-v3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737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Andrew Sutton</a:t>
            </a:r>
          </a:p>
          <a:p>
            <a:r>
              <a:rPr lang="en-US" dirty="0" smtClean="0"/>
              <a:t>Sean Parent</a:t>
            </a:r>
          </a:p>
          <a:p>
            <a:r>
              <a:rPr lang="en-US" dirty="0" smtClean="0"/>
              <a:t>Herb Sutter and The Standard C++ Foundation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81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Eric Niebler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56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32798</TotalTime>
  <Words>2643</Words>
  <Application>Microsoft Office PowerPoint</Application>
  <PresentationFormat>On-screen Show (4:3)</PresentationFormat>
  <Paragraphs>602</Paragraphs>
  <Slides>59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Consolas</vt:lpstr>
      <vt:lpstr>Wingdings</vt:lpstr>
      <vt:lpstr>Office Theme</vt:lpstr>
      <vt:lpstr>Ranges for the Standard Library</vt:lpstr>
      <vt:lpstr>Welcome to This Talk!</vt:lpstr>
      <vt:lpstr>Goal</vt:lpstr>
      <vt:lpstr>PowerPoint Presentation</vt:lpstr>
      <vt:lpstr>Step 1</vt:lpstr>
      <vt:lpstr>Hello, Date_time!</vt:lpstr>
      <vt:lpstr>Hello, Range!</vt:lpstr>
      <vt:lpstr>Range Views</vt:lpstr>
      <vt:lpstr>Range of dates = </vt:lpstr>
      <vt:lpstr>Range of dates = </vt:lpstr>
      <vt:lpstr>Range of dates = HACKHACK</vt:lpstr>
      <vt:lpstr>Range of dates = HACKHACK</vt:lpstr>
      <vt:lpstr>Step 2</vt:lpstr>
      <vt:lpstr>Group Dates into Months</vt:lpstr>
      <vt:lpstr>Group Dates into Months</vt:lpstr>
      <vt:lpstr>Refactor for Readability</vt:lpstr>
      <vt:lpstr>Built-in Range Views</vt:lpstr>
      <vt:lpstr>Step 3</vt:lpstr>
      <vt:lpstr>Group Months into Weeks</vt:lpstr>
      <vt:lpstr>Group Months into Weeks</vt:lpstr>
      <vt:lpstr>Step 4</vt:lpstr>
      <vt:lpstr>Format the Weeks</vt:lpstr>
      <vt:lpstr>Range Actions</vt:lpstr>
      <vt:lpstr>Views vs. Actions</vt:lpstr>
      <vt:lpstr>Built-in Range Action</vt:lpstr>
      <vt:lpstr>So Far, So Good</vt:lpstr>
      <vt:lpstr>Step 5</vt:lpstr>
      <vt:lpstr>Month Title</vt:lpstr>
      <vt:lpstr>Month Title</vt:lpstr>
      <vt:lpstr>Padding Short Months</vt:lpstr>
      <vt:lpstr>Padding Short Months</vt:lpstr>
      <vt:lpstr>Padding Short Months</vt:lpstr>
      <vt:lpstr>So Far, So Good</vt:lpstr>
      <vt:lpstr>Side-by-Side Month Layout</vt:lpstr>
      <vt:lpstr>Side-by-Side Month Layout</vt:lpstr>
      <vt:lpstr>Side-by-Side Month Layout</vt:lpstr>
      <vt:lpstr>Chunking: Custom Range Adaptor</vt:lpstr>
      <vt:lpstr>Chunking: Custom Range Adaptor</vt:lpstr>
      <vt:lpstr>Chunking: Custom Range Adaptor</vt:lpstr>
      <vt:lpstr>Chunking: Custom Range Adaptor</vt:lpstr>
      <vt:lpstr>Chunking: Custom Range Adaptor</vt:lpstr>
      <vt:lpstr>Transpose Range of Ranges</vt:lpstr>
      <vt:lpstr>Transpose Range of Ranges</vt:lpstr>
      <vt:lpstr>Interleave: Custom Range Facade</vt:lpstr>
      <vt:lpstr>Interleave: Custom Range Facade</vt:lpstr>
      <vt:lpstr>Interleave: Custom Range Facade</vt:lpstr>
      <vt:lpstr>Interleave: Custom Range Facade</vt:lpstr>
      <vt:lpstr>Interleave: Custom Range Facade</vt:lpstr>
      <vt:lpstr>Transpose Range of Ranges</vt:lpstr>
      <vt:lpstr>Side-by-Side Month Layout</vt:lpstr>
      <vt:lpstr>Solution</vt:lpstr>
      <vt:lpstr>Solution</vt:lpstr>
      <vt:lpstr>Ta-da!</vt:lpstr>
      <vt:lpstr>Calendar Solution</vt:lpstr>
      <vt:lpstr>Ranges and Standardization</vt:lpstr>
      <vt:lpstr>Standardization Timeline</vt:lpstr>
      <vt:lpstr>Find Out More</vt:lpstr>
      <vt:lpstr>Acknowledgements</vt:lpstr>
      <vt:lpstr>Questions?</vt:lpstr>
    </vt:vector>
  </TitlesOfParts>
  <Company>Aerix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Ranges for the Standard Library</dc:title>
  <dc:creator>Eric</dc:creator>
  <cp:lastModifiedBy>Eric Niebler</cp:lastModifiedBy>
  <cp:revision>294</cp:revision>
  <dcterms:created xsi:type="dcterms:W3CDTF">2014-10-18T21:53:44Z</dcterms:created>
  <dcterms:modified xsi:type="dcterms:W3CDTF">2015-05-14T17:41:45Z</dcterms:modified>
</cp:coreProperties>
</file>